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hpsNzVv6FgvKQoGfriuHecoN0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43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677833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7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9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9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40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Processamento de Transações, Controle de Transação e Concorrência em Bancos de Dados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38" name="Google Shape;138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Consistência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Inserir um novo funcionário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INSERT INTO employees (employee_id, first_name, last_name, email, hire_date, job_id, salary, department_id)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VALUES (208, 'Carlos', 'Pereira', 'carlos.pereira@example.com', '2024-05-24', 'IT_PROG', 8000, 60);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Verificar se o department_id 60 existe na tabela departments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department_id 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FROM departments 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department_id = 60;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85725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0005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A transação garante que os dados são inseridos de maneira consistente e válida.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44" name="Google Shape;144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Isolamento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As transações em execução simultaneamente devem ser isoladas umas das outras.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Exemplo Prático: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Suponha que duas transações estão tentando atualizar o salário do mesmo funcionário ao mesmo tempo.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O nível de isolamento SERIALIZABLE garante que uma transação espere pela outra.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50" name="Google Shape;150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dirty="0"/>
              <a:t>Isolamento</a:t>
            </a:r>
            <a:endParaRPr dirty="0"/>
          </a:p>
          <a:p>
            <a:pPr marL="800100" lvl="1" indent="-34290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Transação 1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-- Atualizar o salário do funcionário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pt-BR" dirty="0" err="1"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SET </a:t>
            </a:r>
            <a:r>
              <a:rPr lang="pt-BR" dirty="0" err="1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dirty="0" err="1">
                <a:latin typeface="Courier New"/>
                <a:ea typeface="Courier New"/>
                <a:cs typeface="Courier New"/>
                <a:sym typeface="Courier New"/>
              </a:rPr>
              <a:t>salary</a:t>
            </a: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+ 1000 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WHERE </a:t>
            </a:r>
            <a:r>
              <a:rPr lang="pt-BR" dirty="0" err="1">
                <a:latin typeface="Courier New"/>
                <a:ea typeface="Courier New"/>
                <a:cs typeface="Courier New"/>
                <a:sym typeface="Courier New"/>
              </a:rPr>
              <a:t>employee_id</a:t>
            </a: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 = 207;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-- Simular um atraso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SELECT SLEEP(5);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/>
                <a:ea typeface="Courier New"/>
                <a:cs typeface="Courier New"/>
                <a:sym typeface="Courier New"/>
              </a:rPr>
              <a:t>COMMIT</a:t>
            </a:r>
            <a:r>
              <a:rPr lang="pt-BR" dirty="0"/>
              <a:t>;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800100" lvl="1" indent="-34290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dirty="0"/>
              <a:t>Transação 2 (executada simultaneamente)</a:t>
            </a:r>
            <a:endParaRPr dirty="0"/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pt-BR" dirty="0" smtClean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START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TRANSACTION;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-- Atualizar o salário do funcionário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UPDATE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employees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salary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salary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+ 2000 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pt-BR" dirty="0" err="1">
                <a:latin typeface="Courier New" pitchFamily="49" charset="0"/>
                <a:cs typeface="Courier New" pitchFamily="49" charset="0"/>
              </a:rPr>
              <a:t>employee_id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 = 207;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>
                <a:latin typeface="Courier New" pitchFamily="49" charset="0"/>
                <a:cs typeface="Courier New" pitchFamily="49" charset="0"/>
              </a:rPr>
              <a:t>COMMIT;</a:t>
            </a:r>
            <a:endParaRPr dirty="0">
              <a:latin typeface="Courier New" pitchFamily="49" charset="0"/>
              <a:cs typeface="Courier New" pitchFamily="49" charset="0"/>
            </a:endParaRPr>
          </a:p>
          <a:p>
            <a:pPr marL="85725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80010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dirty="0"/>
              <a:t>O nível de isolamento pode ser ajustado com o comando</a:t>
            </a:r>
            <a:r>
              <a:rPr lang="pt-BR" dirty="0" smtClean="0"/>
              <a:t>:</a:t>
            </a:r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SET </a:t>
            </a:r>
            <a:r>
              <a:rPr lang="pt-BR" dirty="0">
                <a:latin typeface="Courier New" pitchFamily="49" charset="0"/>
                <a:cs typeface="Courier New" pitchFamily="49" charset="0"/>
              </a:rPr>
              <a:t>TRANSACTION ISOLATION LEVEL SERIALIZABLE;</a:t>
            </a:r>
            <a:endParaRPr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56" name="Google Shape;156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Durabilidade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Depois de concluída, uma transação deve ter suas mudanças permanentes no banco de dados.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Exemplo Prático: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Após um COMMIT, as mudanças são permanentes e persistem mesmo após uma falha de sistema.</a:t>
            </a:r>
            <a:endParaRPr/>
          </a:p>
          <a:p>
            <a:pPr marL="1828800" lvl="4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1828800" lvl="4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Atualizar o salário do funcionário</a:t>
            </a:r>
            <a:endParaRPr/>
          </a:p>
          <a:p>
            <a:pPr marL="1828800" lvl="4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</a:t>
            </a:r>
            <a:endParaRPr/>
          </a:p>
          <a:p>
            <a:pPr marL="1828800" lvl="4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salary = 9500 </a:t>
            </a:r>
            <a:endParaRPr/>
          </a:p>
          <a:p>
            <a:pPr marL="1828800" lvl="4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1828800" lvl="4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Mesmo se o servidor de banco de dados falhar imediatamente após o COMMIT, a mudança será preservada.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62" name="Google Shape;162;p14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72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Atomicidade: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Todas as operações dentro de uma transação são indivisíveis. 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Pense em fazer uma transferência bancária, onde o dinheiro deve ser retirado de uma conta e depositado em outra. </a:t>
            </a:r>
            <a:endParaRPr/>
          </a:p>
          <a:p>
            <a:pPr marL="1143000" lvl="2" indent="-22860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Ambas as operações devem ser concluídas juntas ou nenhuma deve ser realizada.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Consistência: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Garantir que o banco de dados esteja sempre em um estado válido, mantendo todas as regras de integridade.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Isolamento: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Cada transação deve ser executada sem interferência de outras transações.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É como se cada transação tivesse seu próprio espaço privado até que seja concluída.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Durabilidade: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Uma vez que uma transação é concluída, suas mudanças são permanentes. 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Mesmo se o sistema falhar, os dados confirmados permanecerão intactos.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68" name="Google Shape;16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Inserção: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Adicionar um novo funcionário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INSERT INTO employees (employee_id, first_name, last_name, email, hire_date, job_id, salary, department_id)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VALUES (207, 'Ana', 'Silva', 'ana.silva@example.com', '2024-05-24', 'IT_PROG', 8000, 60);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 -- Rollback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Atualização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Atualizar o salário de um funcionário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SET salary = salary * 1.1 WHERE employee_id = 207;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  -- Rollback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Exclusão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Remover um funcionário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DELETE FROM employees WHERE employee_id = 207;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 -- Rollback</a:t>
            </a:r>
            <a:endParaRPr/>
          </a:p>
          <a:p>
            <a:pPr marL="914400" lvl="2" indent="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143000" lvl="2" indent="-14478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23114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74" name="Google Shape;174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97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START TRANSACTION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comando START TRANSACTION é utilizado para iniciar uma nova transação. 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 marca o início de uma sequência de operações que devem ser executadas de forma atômica.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Quando você executa START TRANSACTION, o banco de dados começa a registrar todas as operações subsequentes como parte de uma transação. 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Nenhuma das mudanças feitas após este comando será permanente até que a transação seja finalizada com sucesso (com COMMIT) ou revertida (com ROLLBACK).</a:t>
            </a:r>
            <a:endParaRPr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COMMIT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comando COMMIT finaliza a transação atual, confirmando todas as mudanças feitas no banco de dados durante a transação. 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Isso torna todas as operações realizadas desde o START TRANSACTION permanentes e visíveis para outras transações.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Quando COMMIT é executado, todas as operações realizadas na transação são aplicadas permanentemente ao banco de dados. 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Significa que as mudanças não podem mais ser desfeitas usando ROLLBACK.</a:t>
            </a:r>
            <a:endParaRPr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ROLLBACK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comando ROLLBACK desfaz todas as operações realizadas na transação atual desde o START TRANSACTION. 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Ele é usado para reverter a transação em caso de erro ou quando as operações não devem ser aplicadas permanentemente.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Quando ROLLBACK é executado, o banco de dados reverte todas as operações realizadas desde o início da transação, retornando ao estado em que estava antes do START TRANSACTION.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80" name="Google Shape;180;p17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START TRANSACTION: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Pense nisso como começar uma "transação de compras" no supermercado. 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Você pega itens, mas ainda não pagou. 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Você pode mudar de ideia e devolver os itens antes de chegar ao caixa.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COMMIT: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Isso é como pagar pelos itens no caixa. 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Uma vez pago, a compra é finalizada e você leva os itens para casa. 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dá mais para devolver sem um processo de devolução formal.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ROLLBACK: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Imagine que você decide não comprar mais nada e sai do supermercado sem pagar. 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Todos os itens que você pegou voltam às prateleiras, e nada muda.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que é Concorrência?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Concorrência em bancos de dados refere-se à capacidade de múltiplas transações serem executadas simultaneamente em um sistema de gerenciamento de banco de dados (SGBD) sem interferir umas nas outras.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Em um ambiente multiusuário, várias transações podem tentar acessar ou modificar os mesmos dados ao mesmo tempo.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SGBD deve gerenciar essas transações concorrentes para garantir a integridade dos dados e a consistência do banco de dados.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Problemas de Concorrência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Dirty Read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Non-repeatable Read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Phantom Read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Níveis de Isolamento</a:t>
            </a:r>
            <a:endParaRPr/>
          </a:p>
          <a:p>
            <a:pPr marL="1600200" lvl="3" indent="-2286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Para gerenciar esses problemas de concorrência, os SGBDs implementam níveis de isolamento. Esses níveis definem o grau de visibilidade de uma transação para outras transações.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Read Uncommitted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Read Committed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Repeatable Read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Serializable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Introdução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que é uma transação?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Definição de transação em banco de dados.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Exemplos de transações comuns (inserção, atualização, exclusão de dados).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Propriedades ACID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Atomicidade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Todas as operações dentro de uma transação devem ser concluídas; se uma falhar, toda a transação falha.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Consistência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transação deve levar o banco de dados de um estado consistente para outro estado consistente.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Isolamento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transações em execução simultaneamente devem ser isoladas umas das outras.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Durabilidade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Depois de concluída, uma transação deve ter suas mudanças permanentes no banco de dados.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Controle de Transações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Comandos de Controle de Transação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BEGIN TRANSACTION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COMMIT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ROLLBACK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Pontos de Salvamento (Savepoints)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Utilização de savepoints para criar pontos de recuperação dentro de uma transação.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98" name="Google Shape;198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Problemas de Concorrência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Dirty Read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Ocorre quando uma transação lê dados que foram modificados por outra transação que ainda não foi confirmada (committed). Se a outra transação for revertida (rollback), a primeira transação terá lido dados inválidos.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Exemplo: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A atualiza o salário de um funcionário.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B lê o novo salário antes que a transação A faça o commit.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A faz rollback.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B agora possui dados inconsistentes.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04" name="Google Shape;204;p2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Dirty Read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Imagine um cenário em uma empresa onde duas pessoas estão realizando tarefas relacionadas aos salários dos funcionários: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(Contabilidade): Está atualizando o salário de um funcionário.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(Recursos Humanos): Está preparando um relatório de salários dos funcionários.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Cenário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salário inicial do funcionário João é $8000.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decide aumentar o salário de João para $9000, mas ainda não finalizou essa operação.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precisa verificar o salário de João para incluir no relatório antes que a operação de Pessoa A seja finalizada.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Passos do Exemplo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inicia a atualização do salário de João.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consulta o salário de João enquanto a atualização de Pessoa A está em andamento.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decide cancelar a atualização do salário de João.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Detalhamento do Processo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inicia a atualização do salário:</a:t>
            </a:r>
            <a:endParaRPr/>
          </a:p>
          <a:p>
            <a:pPr marL="160020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A acessa o sistema e altera o salário de João de $8000 para $9000.</a:t>
            </a:r>
            <a:endParaRPr/>
          </a:p>
          <a:p>
            <a:pPr marL="160020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A ainda não salvou as mudanças definitivamente.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consulta o salário de João:</a:t>
            </a:r>
            <a:endParaRPr/>
          </a:p>
          <a:p>
            <a:pPr marL="160020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Enquanto Pessoa A está com a operação aberta, Pessoa B consulta o sistema para verificar o salário de João.</a:t>
            </a:r>
            <a:endParaRPr/>
          </a:p>
          <a:p>
            <a:pPr marL="1600200" lvl="3" indent="-228600" algn="l" rtl="0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B vê que o salário de João é $9000, pois está lendo os dados não confirmados.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A cancela a atualização: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Após uma reconsideração, Pessoa A decide cancelar a operação e não aumenta o salário de João.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reverte a alteração, e o salário de João volta a ser $8000.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B usa o valor incorreto: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B, acreditando que o salário de João é $9000, inclui esse valor no relatório de salários.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relatório de Pessoa B está agora incorreto porque ele se baseou em uma leitura de dados que não foram confirmados e eventualmente revertidos.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Dirty Read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Ação da Pessoa A: 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começou a alterar o salário de João, mas essa alteração ainda não foi confirmada no sistema.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Ação da Pessoa B: 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leu o salário temporário de João enquanto a operação da Pessoa A ainda estava em andamento.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Reversão: 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cancela a atualização, revertendo o salário de João para o valor original.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Impacto: 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relatório de Pessoa B contém um valor incorreto porque foi baseado em dados que não foram confirmados.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Solução para Evitar Dirty Reads no Mundo Real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Para evitar esse tipo de problema, as operações de leitura e escrita no sistema devem ser devidamente isoladas. Usar níveis de isolamento adequados no banco de dados (como READ COMMITTED) garante que:</a:t>
            </a:r>
            <a:endParaRPr/>
          </a:p>
          <a:p>
            <a:pPr marL="1600200" lvl="3" indent="-228600" algn="l" rtl="0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As leituras feitas por Pessoa B serão baseadas apenas em dados confirmados.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Qualquer alteração em andamento por Pessoa A não será visível para Pessoa B até que seja confirmada.</a:t>
            </a:r>
            <a:endParaRPr/>
          </a:p>
          <a:p>
            <a:pPr marL="1143000" lvl="2" indent="-1333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Esse exemplo abstrato e do mundo real ilustra como dirty reads podem causar problemas práticos, como relatórios incorretos, e enfatiza a importância de gerenciar corretamente a concorrência e os níveis de isolamento em sistemas de banco de dados.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16" name="Google Shape;216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Problemas de Concorrência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Non-repeatable Read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Acontece quando uma transação lê os mesmos dados duas vezes e obtém valores diferentes porque outra transação modificou esses dados e confirmou as mudanças entre as leituras.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Exemplo: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A lê o salário de um funcionário.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B atualiza o salário do mesmo funcionário e faz commit.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A lê novamente o salário do funcionário e obtém um valor diferente.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Non-repeatable Read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Imagine um cenário em uma empresa onde duas pessoas estão realizando tarefas relacionadas aos registros de funcionários: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(Recursos Humanos): Está revisando os registros de funcionários.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(Contabilidade): Está atualizando os salários dos funcionários.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Cenário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Inicialmente, o salário do funcionário João é $8000.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consulta o salário de João para uma revisão de desempenho.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B, simultaneamente, atualiza o salário de João.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consulta novamente o salário de João durante a mesma sessão de revisão.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Passos do Exemplo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lê o salário de João.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atualiza o salário de João.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lê novamente o salário de João e observa uma mudança.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Detalhamento do Processo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A lê o salário de João: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A acessa o sistema e lê o salário de João, que é $8000.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atualiza o salário de João: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B decide aumentar o salário de João para $9000 e faz a atualização.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 atualização é confirmada e persistida no sistema.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lê novamente o salário de João: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Durante a mesma sessão de revisão, Pessoa A verifica novamente o salário de João e agora vê $9000.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Explicação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Primeira Leitura pela Pessoa A: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Salário de João lido como $8000.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Atualização pela Pessoa B: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B atualiza o salário de João para $9000 e faz commit.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Segunda Leitura pela Pessoa A: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Salário de João lido como $9000.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6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Non-repeatable Read:</a:t>
            </a:r>
            <a:r>
              <a:rPr lang="pt-BR"/>
              <a:t> </a:t>
            </a:r>
            <a:endParaRPr/>
          </a:p>
          <a:p>
            <a:pPr marL="742950" lvl="1" indent="-28575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 Pessoa A, em um curto intervalo de tempo, leu duas vezes o salário de João e obteve dois valores diferentes. Isso ocorre porque outra transação (Pessoa B) modificou o salário de João e confirmou a mudança entre as leituras da Pessoa A.</a:t>
            </a:r>
            <a:endParaRPr/>
          </a:p>
          <a:p>
            <a:pPr marL="342900" lvl="0" indent="-34290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Solução para Evitar Non-repeatable Reads</a:t>
            </a:r>
            <a:endParaRPr b="1"/>
          </a:p>
          <a:p>
            <a:pPr marL="742950" lvl="1" indent="-28575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Para evitar non-repeatable reads, as operações de leitura e escrita no sistema devem ser devidamente isoladas. Usar um nível de isolamento mais alto, como REPEATABLE READ, garante que:</a:t>
            </a:r>
            <a:endParaRPr/>
          </a:p>
          <a:p>
            <a:pPr marL="1143000" lvl="2" indent="-22860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Uma transação não verá mudanças feitas por outras transações até que termine.</a:t>
            </a:r>
            <a:endParaRPr/>
          </a:p>
          <a:p>
            <a:pPr marL="342900" lvl="0" indent="-34290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b="1"/>
              <a:t>Configurando o Nível de Isolamento no MySQL: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TRANSACTION ISOLATION LEVEL REPEATABLE READ;</a:t>
            </a:r>
            <a:endParaRPr/>
          </a:p>
          <a:p>
            <a:pPr marL="742950" lvl="1" indent="-28575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b="1"/>
              <a:t>Transação 1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Pessoa A (Transação 1)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Primeira leitura do salário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salary FROM employees WHERE employee_id = 207;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Salário lido como $8000</a:t>
            </a:r>
            <a:endParaRPr/>
          </a:p>
          <a:p>
            <a:pPr marL="742950" lvl="1" indent="-28575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b="1"/>
              <a:t>Transação 2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Pessoa B (Transação 2)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Atualização do salário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SET salary = 9000 WHERE employee_id = 207;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742950" lvl="1" indent="-28575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b="1"/>
              <a:t>Transação 1 (continuação)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Pessoa A (continuação da Transação 1)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Segunda leitura do salário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salary FROM employees WHERE employee_id = 207;</a:t>
            </a:r>
            <a:endParaRPr/>
          </a:p>
          <a:p>
            <a:pPr marL="914400" lvl="2" indent="0" algn="l" rtl="0">
              <a:spcBef>
                <a:spcPts val="1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Salário lido como $9000, devido à atualização feita pela Transação 2</a:t>
            </a:r>
            <a:endParaRPr/>
          </a:p>
          <a:p>
            <a:pPr marL="742950" lvl="1" indent="-28575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Usando o nível de isolamento REPEATABLE READ na Transação 1, a segunda leitura retornaria o mesmo valor que a primeira, garantindo consistência.</a:t>
            </a:r>
            <a:endParaRPr/>
          </a:p>
          <a:p>
            <a:pPr marL="742950" lvl="1" indent="-214630" algn="l" rtl="0">
              <a:spcBef>
                <a:spcPts val="22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25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Este exemplo mostra claramente como non-repeatable reads podem causar inconsistências nos dados lidos por uma transação e como configurar corretamente o nível de isolamento pode prevenir esses problemas.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34" name="Google Shape;23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Problemas de Concorrência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Phantom Read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Surge quando uma transação executa duas consultas que deveriam retornar o mesmo conjunto de resultados, mas não o fazem porque outra transação inseriu, atualizou ou excluiu linhas que correspondem aos critérios de pesquisa.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Exemplo: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A executa uma consulta que retorna todos os funcionários do departamento 10.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B insere um novo funcionário no departamento 10 e faz commit.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 A executa a mesma consulta novamente e obtém um conjunto de resultados diferente.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Phantom Read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Imagine um cenário em uma empresa onde duas pessoas estão realizando tarefas relacionadas aos registros de funcionários: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(Gestor de RH): Está revisando a lista de funcionários de um departamento específico.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(Assistente de RH): Está adicionando novos funcionários ao mesmo departamento.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Cenário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consulta a lista de todos os funcionários no departamento de TI.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B, simultaneamente, adiciona novos funcionários ao departamento de TI.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consulta novamente a lista de funcionários do departamento de TI durante a mesma sessão de revisão e observa novos funcionários que não estavam lá na primeira consulta.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Passos do Exemplo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consulta a lista de funcionários do departamento de TI.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B adiciona novos funcionários ao departamento de TI.</a:t>
            </a:r>
            <a:endParaRPr/>
          </a:p>
          <a:p>
            <a:pPr marL="1143000" lvl="2" indent="-2286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Pessoa A consulta novamente a lista de funcionários do departamento de TI e observa mudanças.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1"/>
          </p:nvPr>
        </p:nvSpPr>
        <p:spPr>
          <a:xfrm>
            <a:off x="457200" y="980728"/>
            <a:ext cx="8229600" cy="5688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Phantom Read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A acessa o sistema e consulta todos os funcionários no departamento de TI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Pessoa A (Transação 1)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Primeira consulta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* FROM employees WHERE department_id = 50;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B adiciona novos funcionários ao departamento de TI e faz commit.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Pessoa B (Transação 2)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Adicionar novos funcionários ao departamento de TI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INSERT INTO employees (employee_id, first_name, last_name, email, hire_date, job_id, salary, department_id)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VALUES 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(208, 'Carlos', 'Pereira', 'carlos.pereira@example.com', '2024-05-24', 'IT_PROG', 7000, 50),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(209, 'Ana', 'Silva', 'ana.silva@example.com', '2024-05-24', 'IT_PROG', 7500, 50);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Durante a mesma sessão de revisão, Pessoa A verifica novamente a lista de funcionários no departamento de TI.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Pessoa A (continuação da Transação 1)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Segunda consulta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* FROM employees WHERE department_id = 50;</a:t>
            </a:r>
            <a:endParaRPr/>
          </a:p>
          <a:p>
            <a:pPr marL="914400" lvl="2" indent="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742950" lvl="1" indent="-285750" algn="l" rtl="0">
              <a:spcBef>
                <a:spcPts val="26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Explicação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Primeira Consulta pela Pessoa A: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Lista de funcionários no departamento de TI é consultada.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Suponha que inicialmente há 5 funcionários.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Inserção de Novos Funcionários pela Pessoa B: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Pessoa B adiciona 2 novos funcionários ao departamento de TI.</a:t>
            </a:r>
            <a:endParaRPr/>
          </a:p>
          <a:p>
            <a:pPr marL="1600200" lvl="3" indent="-228600" algn="l" rtl="0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 transação de Pessoa B é confirmada.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Segunda Consulta pela Pessoa A: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Lista de funcionários no departamento de TI é consultada novamente.</a:t>
            </a:r>
            <a:endParaRPr/>
          </a:p>
          <a:p>
            <a:pPr marL="1143000" lvl="2" indent="-22860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Agora, a lista inclui os 2 novos funcionários adicionados por Pessoa B, totalizando 7 funcionários.</a:t>
            </a:r>
            <a:endParaRPr/>
          </a:p>
          <a:p>
            <a:pPr marL="1143000" lvl="2" indent="-15621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1143000" lvl="2" indent="-156210" algn="l" rtl="0">
              <a:spcBef>
                <a:spcPts val="22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246380" algn="l" rtl="0">
              <a:spcBef>
                <a:spcPts val="30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52" name="Google Shape;252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Phantom Read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Para evitar phantom reads, você deve configurar o nível de isolamento da transação para SERIALIZABLE. Este nível de isolamento garante que uma transação verá o mesmo conjunto de resultados para consultas repetidas até que a transação termine.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Concorrencia</a:t>
            </a:r>
            <a:endParaRPr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832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Concorrência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Problemas de Concorrência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Dirty Read: Leitura de dados não confirmados.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Non-repeatable Read: Dados são modificados por outra transação após a leitura.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Phantom Read: Novos dados são adicionados por outra transação após a consulta.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Níveis de Isolamento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Read Uncommitted: Permite leitura de dados não confirmados.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Read Committed: Apenas dados confirmados podem ser lidos.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Repeatable Read: Garante que os dados lidos não serão alterados até o fim da transação.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Serializable: Maior nível de isolamento, as transações são completamente isoladas.</a:t>
            </a:r>
            <a:endParaRPr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Técnicas de Controle de Concorrência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Bloqueios (Locks)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Lock de Leitura (Shared Lock): Permite leitura mas não escrita.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Lock de Escrita (Exclusive Lock): Bloqueia tanto leitura quanto escrita.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Controle Otimista de Concorrência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Verifica conflitos de transações no momento do commit.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Controle Pessimista de Concorrência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Usa locks para evitar conflitos durante toda a transação.</a:t>
            </a:r>
            <a:endParaRPr/>
          </a:p>
          <a:p>
            <a:pPr marL="342900" lvl="0" indent="-342900" algn="l" rtl="0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Algoritmos de Controle de Concorrência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Two-Phase Locking (2PL)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Fase de Expansão: Locks são adquiridos e não podem ser liberados.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Fase de Encolhimento: Locks são liberados e não podem ser adquiridos.</a:t>
            </a:r>
            <a:endParaRPr/>
          </a:p>
          <a:p>
            <a:pPr marL="742950" lvl="1" indent="-285750" algn="l" rtl="0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Timestamp Ordering</a:t>
            </a:r>
            <a:endParaRPr/>
          </a:p>
          <a:p>
            <a:pPr marL="1143000" lvl="2" indent="-228600" algn="l" rtl="0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transações recebem timestamps e são ordenadas com base nesses timestamps.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258" name="Google Shape;258;p3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64" name="Google Shape;264;p3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Níveis de Isolamento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Read Uncommitted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Permite que as transações leiam dados não confirmados (uncommitted). Esse nível tem o menor isolamento e pode causar dirty reads.</a:t>
            </a:r>
            <a:endParaRPr/>
          </a:p>
          <a:p>
            <a:pPr marL="1371600" lvl="3" indent="0" algn="l" rtl="0">
              <a:spcBef>
                <a:spcPts val="31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700">
                <a:latin typeface="Courier New"/>
                <a:ea typeface="Courier New"/>
                <a:cs typeface="Courier New"/>
                <a:sym typeface="Courier New"/>
              </a:rPr>
              <a:t>SET TRANSACTION ISOLATION LEVEL READ UNCOMMITTED;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Read Committed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transações só podem ler dados confirmados (committed). 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Isso evita dirty reads, mas ainda permite non-repeatable reads e phantom reads.</a:t>
            </a:r>
            <a:endParaRPr/>
          </a:p>
          <a:p>
            <a:pPr marL="1371600" lvl="3" indent="0" algn="l" rtl="0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SET TRANSACTION ISOLATION LEVEL READ COMMITTED;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70" name="Google Shape;270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Níveis de Isolamento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Repeatable Read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Garante que se uma transação lê um valor, ela verá o mesmo valor se ler novamente, até que a transação seja concluída. 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Evita dirty reads e non-repeatable reads, mas ainda permite phantom reads.</a:t>
            </a:r>
            <a:endParaRPr/>
          </a:p>
          <a:p>
            <a:pPr marL="1371600" lvl="3" indent="0" algn="l" rtl="0">
              <a:spcBef>
                <a:spcPts val="351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 sz="1900">
                <a:latin typeface="Courier New"/>
                <a:ea typeface="Courier New"/>
                <a:cs typeface="Courier New"/>
                <a:sym typeface="Courier New"/>
              </a:rPr>
              <a:t>SET TRANSACTION ISOLATION LEVEL REPEATABLE READ;</a:t>
            </a: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Serializable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O nível de isolamento mais alto. 	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Transações são completamente isoladas umas das outras. Evita dirty reads, non-repeatable reads e phantom reads.</a:t>
            </a:r>
            <a:endParaRPr/>
          </a:p>
          <a:p>
            <a:pPr marL="1371600" lvl="3" indent="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TRANSACTION ISOLATION LEVEL SERIALIZABLE;</a:t>
            </a:r>
            <a:endParaRPr/>
          </a:p>
          <a:p>
            <a:pPr marL="1600200" lvl="3" indent="-1111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742950" lvl="1" indent="-121284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76" name="Google Shape;276;p3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Técnicas de Controle de Concorrência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Bloqueios (Locks)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Shared Lock: </a:t>
            </a:r>
            <a:endParaRPr/>
          </a:p>
          <a:p>
            <a:pPr marL="1600200" lvl="3" indent="-2286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Permite que várias transações leiam um recurso, mas bloqueia a escrita.</a:t>
            </a:r>
            <a:endParaRPr/>
          </a:p>
          <a:p>
            <a:pPr marL="1143000" lvl="2" indent="-228600" algn="l" rtl="0"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Exclusive Lock: </a:t>
            </a:r>
            <a:endParaRPr/>
          </a:p>
          <a:p>
            <a:pPr marL="1600200" lvl="3" indent="-22860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Bloqueia a leitura e a escrita de um recurso por outras transações.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Controle Otimista de Concorrência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Assume que os conflitos entre transações são raros e verifica conflitos apenas no momento do commit.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Controle Pessimista de Concorrência</a:t>
            </a:r>
            <a:endParaRPr/>
          </a:p>
          <a:p>
            <a:pPr marL="742950" lvl="1" indent="-285750" algn="l" rtl="0">
              <a:spcBef>
                <a:spcPts val="47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Usa bloqueios durante toda a transação para evitar conflitos desde o início.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4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82" name="Google Shape;282;p34"/>
          <p:cNvSpPr txBox="1">
            <a:spLocks noGrp="1"/>
          </p:cNvSpPr>
          <p:nvPr>
            <p:ph type="body" idx="1"/>
          </p:nvPr>
        </p:nvSpPr>
        <p:spPr>
          <a:xfrm>
            <a:off x="457200" y="764704"/>
            <a:ext cx="8229600" cy="5904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Exemplo de Problema de Concorrência: Non-repeatable Read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Transação 1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Leitura inicial do salário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salary FROM employees 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Simular um atraso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SLEEP(5);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Leitura repetida do salário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SELECT salary FROM employees 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Transação 2 (executada simultaneamente)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Atualização do salário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SET salary = salary + 500 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Configuração do Nível de Isolamento</a:t>
            </a:r>
            <a:endParaRPr/>
          </a:p>
          <a:p>
            <a:pPr marL="1371600" lvl="3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TRANSACTION ISOLATION LEVEL READ COMMITTED;</a:t>
            </a:r>
            <a:endParaRPr/>
          </a:p>
          <a:p>
            <a:pPr marL="742950" lvl="1" indent="-285750" algn="l" rtl="0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Esse exemplo demonstra como a concorrência pode afetar a consistência dos dados e a importância de escolher o nível de isolamento adequado para mitigar problemas específicos.</a:t>
            </a:r>
            <a:endParaRPr/>
          </a:p>
          <a:p>
            <a:pPr marL="1143000" lvl="2" indent="-121919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288" name="Google Shape;288;p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Concorrência é um aspecto crítico em bancos de dados SQL, especialmente em ambientes multiusuários. 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Gerenciar corretamente a concorrência e os níveis de isolamento garante que as transações sejam executadas de forma segura e que a integridade dos dados seja mantida.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Transação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Uma transação em um banco de dados é uma sequência de operações que são tratadas como uma única unidade lógica de trabalho.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Essas operações devem ser executadas completamente ou não serem executadas de forma alguma. 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O objetivo principal de uma transação é garantir a integridade dos dados, mesmo em situações de falha, garantindo as propriedades ACID (Atomicidade, Consistência, Isolamento e Durabilidade).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08" name="Google Shape;108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Propriedades ACID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Atomicidade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Todas as operações dentro de uma transação devem ser concluídas; se uma falhar, toda a transação falha.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Consistência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transação deve levar o banco de dados de um estado consistente para outro estado consistente.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Isolamento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As transações em execução simultaneamente devem ser isoladas umas das outras.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Durabilidade</a:t>
            </a:r>
            <a:endParaRPr/>
          </a:p>
          <a:p>
            <a:pPr marL="1143000" lvl="2" indent="-22860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Depois de concluída, uma transação deve ter suas mudanças permanentes no banco de dados.</a:t>
            </a:r>
            <a:endParaRPr/>
          </a:p>
          <a:p>
            <a:pPr marL="342900" lvl="0" indent="-15494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14" name="Google Shape;114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 Atomicidade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Todas as operações dentro de uma transação devem ser concluídas; se uma falhar, toda a transação falha.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Exemplo Prático:	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Suponha que queremos transferir um funcionário de um departamento para outro e atualizar seu salário.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A transação deve garantir que ambas as operações (atualizar o departamento e o salário) sejam concluídas juntas ou nenhuma delas seja aplicada.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>
                <a:latin typeface="Calibri"/>
                <a:ea typeface="Calibri"/>
                <a:cs typeface="Calibri"/>
                <a:sym typeface="Calibri"/>
              </a:rPr>
              <a:t>Departamento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Atualizar o departamento do funcionário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department_id = 50 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Atualizar o salário do funcionário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salary = 9000 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800100" lvl="2" indent="0" algn="l" rtl="0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COMMIT;</a:t>
            </a:r>
            <a:endParaRPr/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Atomicidade</a:t>
            </a:r>
            <a:endParaRPr/>
          </a:p>
          <a:p>
            <a:pPr marL="742950" lvl="1" indent="-28575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/>
              <a:t>Se qualquer uma dessas atualizações falhar, um ROLLBACK deve ser executado para garantir que o banco de dados retorne ao estado anterior ao START TRANSACTION.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START TRANSACTION;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Atualizar o departamento do funcionário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department_id = 50 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207;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-- Simular um erro na atualização do salário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UPDATE employees 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SET salary = 9000 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WHERE employee_id = 999;  -- employee_id inválido, erro de exemplo</a:t>
            </a:r>
            <a:endParaRPr/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2" indent="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pt-BR">
                <a:latin typeface="Courier New"/>
                <a:ea typeface="Courier New"/>
                <a:cs typeface="Courier New"/>
                <a:sym typeface="Courier New"/>
              </a:rPr>
              <a:t>ROLLBACK;</a:t>
            </a:r>
            <a:endParaRPr/>
          </a:p>
          <a:p>
            <a:pPr marL="1143000" lvl="2" indent="-1333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/>
              <a:t>Controle de Transação e Concorrência</a:t>
            </a:r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pt-BR"/>
              <a:t>Consistência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A transação deve levar o banco de dados de um estado consistente para outro estado consistente.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pt-BR"/>
              <a:t>Exemplo Prático: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Certifique-se de que as atualizações de dados mantêm a integridade referencial. </a:t>
            </a:r>
            <a:endParaRPr/>
          </a:p>
          <a:p>
            <a:pPr marL="1143000" lvl="2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/>
              <a:t>Por exemplo, ao inserir um novo funcionário, certifique-se de que o department_id existe na tabela departments.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3928</Words>
  <Application>Microsoft Office PowerPoint</Application>
  <PresentationFormat>Apresentação na tela (4:3)</PresentationFormat>
  <Paragraphs>470</Paragraphs>
  <Slides>35</Slides>
  <Notes>35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Tema do Office</vt:lpstr>
      <vt:lpstr>Processamento de Transações, Controle de Transação e Concorrência em Bancos de Dados</vt:lpstr>
      <vt:lpstr>Controle de Transação e Concorrência</vt:lpstr>
      <vt:lpstr>Controle de Transação e Concorrencia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Apresentação do PowerPoint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  <vt:lpstr>Controle de Transação e Concorrência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Processamento de Transações, Controle de Transação e Concorrência em Bancos de Dados</dc:title>
  <dc:creator>sv130424</dc:creator>
  <cp:lastModifiedBy>sv130424</cp:lastModifiedBy>
  <cp:revision>1</cp:revision>
  <dcterms:created xsi:type="dcterms:W3CDTF">2024-05-24T20:02:20Z</dcterms:created>
  <dcterms:modified xsi:type="dcterms:W3CDTF">2025-04-04T19:57:52Z</dcterms:modified>
</cp:coreProperties>
</file>