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F91EDB-9983-4768-9828-FA7FC42BC604}" v="1" dt="2021-04-26T20:03:49.871"/>
    <p1510:client id="{E81B9E56-A9B5-4AB3-B570-16EE7C1E2977}" v="1" dt="2021-04-11T14:29:29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53" autoAdjust="0"/>
    <p:restoredTop sz="94524" autoAdjust="0"/>
  </p:normalViewPr>
  <p:slideViewPr>
    <p:cSldViewPr>
      <p:cViewPr varScale="1">
        <p:scale>
          <a:sx n="72" d="100"/>
          <a:sy n="72" d="100"/>
        </p:scale>
        <p:origin x="17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Santiago e Silva" userId="S::rm82629@estudante.fieb.edu.br::e68d9796-c487-439f-842c-207e3a070842" providerId="AD" clId="Web-{E6F91EDB-9983-4768-9828-FA7FC42BC604}"/>
    <pc:docChg chg="sldOrd">
      <pc:chgData name="Caio Santiago e Silva" userId="S::rm82629@estudante.fieb.edu.br::e68d9796-c487-439f-842c-207e3a070842" providerId="AD" clId="Web-{E6F91EDB-9983-4768-9828-FA7FC42BC604}" dt="2021-04-26T20:03:49.871" v="0"/>
      <pc:docMkLst>
        <pc:docMk/>
      </pc:docMkLst>
      <pc:sldChg chg="ord">
        <pc:chgData name="Caio Santiago e Silva" userId="S::rm82629@estudante.fieb.edu.br::e68d9796-c487-439f-842c-207e3a070842" providerId="AD" clId="Web-{E6F91EDB-9983-4768-9828-FA7FC42BC604}" dt="2021-04-26T20:03:49.871" v="0"/>
        <pc:sldMkLst>
          <pc:docMk/>
          <pc:sldMk cId="1923814642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70CE0-9C7C-41ED-A439-C035F7151C13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1C629-58CE-4751-B99F-9BD65C1E3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22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C629-58CE-4751-B99F-9BD65C1E30A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33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F7BC-6015-48EF-B7C2-8ED42ABEB9A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A70EBC6B-96A5-4203-8409-BE3A2CEFA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97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F7BC-6015-48EF-B7C2-8ED42ABEB9A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70EBC6B-96A5-4203-8409-BE3A2CEFA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10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F7BC-6015-48EF-B7C2-8ED42ABEB9A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70EBC6B-96A5-4203-8409-BE3A2CEFAB1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758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F7BC-6015-48EF-B7C2-8ED42ABEB9A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70EBC6B-96A5-4203-8409-BE3A2CEFA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99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F7BC-6015-48EF-B7C2-8ED42ABEB9A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70EBC6B-96A5-4203-8409-BE3A2CEFAB17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825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F7BC-6015-48EF-B7C2-8ED42ABEB9A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70EBC6B-96A5-4203-8409-BE3A2CEFA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832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F7BC-6015-48EF-B7C2-8ED42ABEB9A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BC6B-96A5-4203-8409-BE3A2CEFA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1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F7BC-6015-48EF-B7C2-8ED42ABEB9A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BC6B-96A5-4203-8409-BE3A2CEFA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4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F7BC-6015-48EF-B7C2-8ED42ABEB9A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BC6B-96A5-4203-8409-BE3A2CEFA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40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F7BC-6015-48EF-B7C2-8ED42ABEB9A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70EBC6B-96A5-4203-8409-BE3A2CEFA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32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F7BC-6015-48EF-B7C2-8ED42ABEB9A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70EBC6B-96A5-4203-8409-BE3A2CEFA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486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F7BC-6015-48EF-B7C2-8ED42ABEB9A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70EBC6B-96A5-4203-8409-BE3A2CEFA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519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F7BC-6015-48EF-B7C2-8ED42ABEB9A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BC6B-96A5-4203-8409-BE3A2CEFA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84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F7BC-6015-48EF-B7C2-8ED42ABEB9A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BC6B-96A5-4203-8409-BE3A2CEFA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09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F7BC-6015-48EF-B7C2-8ED42ABEB9A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BC6B-96A5-4203-8409-BE3A2CEFA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363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F7BC-6015-48EF-B7C2-8ED42ABEB9A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70EBC6B-96A5-4203-8409-BE3A2CEFA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83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2F7BC-6015-48EF-B7C2-8ED42ABEB9A7}" type="datetimeFigureOut">
              <a:rPr lang="pt-BR" smtClean="0"/>
              <a:t>26/04/2021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0EBC6B-96A5-4203-8409-BE3A2CEFAB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77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60648"/>
            <a:ext cx="8459648" cy="3580630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MOVIMENTO 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RETILÍNEO UNIFORMEMENTE VARIADO (MRUV)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5616" y="4777380"/>
            <a:ext cx="7739568" cy="1126283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aquele  em que o módulo da velocidade varia com o passar do tempo, sendo a sua trajetória uma reta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736846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944A3C5-F88B-4D27-8874-F8B63412F94C}"/>
                  </a:ext>
                </a:extLst>
              </p:cNvPr>
              <p:cNvSpPr txBox="1"/>
              <p:nvPr/>
            </p:nvSpPr>
            <p:spPr>
              <a:xfrm>
                <a:off x="611560" y="332656"/>
                <a:ext cx="756084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3-) Calcule o intervalo de tempo para que um corpo passe de 10 m/s para 40 m/s , sabendo que a sua aceleração é igual a 5 m/s².</a:t>
                </a: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Vo = 10 m/s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  = 40 m/s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 =?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 = 5m/s²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 = V – Vo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 = 40 – 10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 =  30 m/s</a:t>
                </a: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944A3C5-F88B-4D27-8874-F8B63412F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32656"/>
                <a:ext cx="7560840" cy="5262979"/>
              </a:xfrm>
              <a:prstGeom prst="rect">
                <a:avLst/>
              </a:prstGeom>
              <a:blipFill>
                <a:blip r:embed="rId2"/>
                <a:stretch>
                  <a:fillRect l="-1209" t="-8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79B91D7-3731-4260-AFB0-31CF46744968}"/>
                  </a:ext>
                </a:extLst>
              </p:cNvPr>
              <p:cNvSpPr txBox="1"/>
              <p:nvPr/>
            </p:nvSpPr>
            <p:spPr>
              <a:xfrm>
                <a:off x="4283968" y="1709683"/>
                <a:ext cx="2088232" cy="3438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5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5</m:t>
                        </m:r>
                      </m:den>
                    </m:f>
                  </m:oMath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 6 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79B91D7-3731-4260-AFB0-31CF46744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709683"/>
                <a:ext cx="2088232" cy="3438634"/>
              </a:xfrm>
              <a:prstGeom prst="rect">
                <a:avLst/>
              </a:prstGeom>
              <a:blipFill>
                <a:blip r:embed="rId3"/>
                <a:stretch>
                  <a:fillRect l="-46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47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1858CF4-4782-406D-9224-0148D7FEB44B}"/>
              </a:ext>
            </a:extLst>
          </p:cNvPr>
          <p:cNvSpPr txBox="1"/>
          <p:nvPr/>
        </p:nvSpPr>
        <p:spPr>
          <a:xfrm>
            <a:off x="1115616" y="692696"/>
            <a:ext cx="72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4-) Dada a tabela :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Determine :</a:t>
            </a:r>
          </a:p>
          <a:p>
            <a:pPr marL="457200" indent="-457200">
              <a:buAutoNum type="alphaLcParenR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velocidade inicial;</a:t>
            </a:r>
          </a:p>
          <a:p>
            <a:pPr marL="457200" indent="-457200">
              <a:buAutoNum type="alphaLcParenR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aceleração escalar média entre 1 s e 5 s;</a:t>
            </a:r>
          </a:p>
          <a:p>
            <a:pPr marL="457200" indent="-457200">
              <a:buAutoNum type="alphaLcParenR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classificação do movimento em acelerado ou retardado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A643FE72-3CE6-43CD-98D1-E4D2A73A3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16240"/>
              </p:ext>
            </p:extLst>
          </p:nvPr>
        </p:nvGraphicFramePr>
        <p:xfrm>
          <a:off x="1403648" y="1340768"/>
          <a:ext cx="621635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519416806"/>
                    </a:ext>
                  </a:extLst>
                </a:gridCol>
                <a:gridCol w="545976">
                  <a:extLst>
                    <a:ext uri="{9D8B030D-6E8A-4147-A177-3AD203B41FA5}">
                      <a16:colId xmlns:a16="http://schemas.microsoft.com/office/drawing/2014/main" val="4078319371"/>
                    </a:ext>
                  </a:extLst>
                </a:gridCol>
                <a:gridCol w="777044">
                  <a:extLst>
                    <a:ext uri="{9D8B030D-6E8A-4147-A177-3AD203B41FA5}">
                      <a16:colId xmlns:a16="http://schemas.microsoft.com/office/drawing/2014/main" val="1354843148"/>
                    </a:ext>
                  </a:extLst>
                </a:gridCol>
                <a:gridCol w="777044">
                  <a:extLst>
                    <a:ext uri="{9D8B030D-6E8A-4147-A177-3AD203B41FA5}">
                      <a16:colId xmlns:a16="http://schemas.microsoft.com/office/drawing/2014/main" val="897973844"/>
                    </a:ext>
                  </a:extLst>
                </a:gridCol>
                <a:gridCol w="777044">
                  <a:extLst>
                    <a:ext uri="{9D8B030D-6E8A-4147-A177-3AD203B41FA5}">
                      <a16:colId xmlns:a16="http://schemas.microsoft.com/office/drawing/2014/main" val="460560502"/>
                    </a:ext>
                  </a:extLst>
                </a:gridCol>
                <a:gridCol w="777044">
                  <a:extLst>
                    <a:ext uri="{9D8B030D-6E8A-4147-A177-3AD203B41FA5}">
                      <a16:colId xmlns:a16="http://schemas.microsoft.com/office/drawing/2014/main" val="3787097435"/>
                    </a:ext>
                  </a:extLst>
                </a:gridCol>
                <a:gridCol w="777044">
                  <a:extLst>
                    <a:ext uri="{9D8B030D-6E8A-4147-A177-3AD203B41FA5}">
                      <a16:colId xmlns:a16="http://schemas.microsoft.com/office/drawing/2014/main" val="2934056340"/>
                    </a:ext>
                  </a:extLst>
                </a:gridCol>
                <a:gridCol w="777044">
                  <a:extLst>
                    <a:ext uri="{9D8B030D-6E8A-4147-A177-3AD203B41FA5}">
                      <a16:colId xmlns:a16="http://schemas.microsoft.com/office/drawing/2014/main" val="1446041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7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V(m/s)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8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49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0CE5EBC-5AA1-4A13-8B50-1FD4502811BD}"/>
                  </a:ext>
                </a:extLst>
              </p:cNvPr>
              <p:cNvSpPr txBox="1"/>
              <p:nvPr/>
            </p:nvSpPr>
            <p:spPr>
              <a:xfrm>
                <a:off x="1115616" y="548680"/>
                <a:ext cx="698477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a-) No instante t = 0, V = 4 m/s , então 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Vo = 4m/s</a:t>
                </a:r>
              </a:p>
              <a:p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b-)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 = 10m/s</a:t>
                </a: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 = 34 m/s</a:t>
                </a:r>
              </a:p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 = t – to</a:t>
                </a:r>
              </a:p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 = 5 – 1</a:t>
                </a:r>
              </a:p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 = 4s</a:t>
                </a: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 = ?</a:t>
                </a:r>
              </a:p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 = V – Vo</a:t>
                </a:r>
              </a:p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 = 34 – 10</a:t>
                </a:r>
              </a:p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 =  24 m/s</a:t>
                </a:r>
              </a:p>
              <a:p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C-)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Observamos que o módulo da velocidade aumenta com o passar do tempo, então podemos dizer que o 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movimento é acelerado.</a:t>
                </a: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0CE5EBC-5AA1-4A13-8B50-1FD450281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48680"/>
                <a:ext cx="6984776" cy="5262979"/>
              </a:xfrm>
              <a:prstGeom prst="rect">
                <a:avLst/>
              </a:prstGeom>
              <a:blipFill>
                <a:blip r:embed="rId2"/>
                <a:stretch>
                  <a:fillRect l="-1309" t="-811" r="-1571" b="-18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757B636-AB4C-4960-9205-1093BE40DC6E}"/>
                  </a:ext>
                </a:extLst>
              </p:cNvPr>
              <p:cNvSpPr txBox="1"/>
              <p:nvPr/>
            </p:nvSpPr>
            <p:spPr>
              <a:xfrm>
                <a:off x="3851920" y="1052736"/>
                <a:ext cx="2232248" cy="2563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𝑣</m:t>
                        </m:r>
                      </m:num>
                      <m:den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𝑡</m:t>
                        </m:r>
                      </m:den>
                    </m:f>
                  </m:oMath>
                </a14:m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24</m:t>
                        </m:r>
                      </m:num>
                      <m:den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den>
                    </m:f>
                  </m:oMath>
                </a14:m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 =  6  m/s²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D757B636-AB4C-4960-9205-1093BE40D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52736"/>
                <a:ext cx="2232248" cy="2563587"/>
              </a:xfrm>
              <a:prstGeom prst="rect">
                <a:avLst/>
              </a:prstGeom>
              <a:blipFill>
                <a:blip r:embed="rId3"/>
                <a:stretch>
                  <a:fillRect l="-43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2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099511A-2927-4C83-9C55-50F81A8EBFAD}"/>
              </a:ext>
            </a:extLst>
          </p:cNvPr>
          <p:cNvSpPr txBox="1"/>
          <p:nvPr/>
        </p:nvSpPr>
        <p:spPr>
          <a:xfrm>
            <a:off x="611560" y="1628800"/>
            <a:ext cx="77048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5-) dada a tabela: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Determine :</a:t>
            </a:r>
          </a:p>
          <a:p>
            <a:pPr marL="457200" indent="-457200">
              <a:buAutoNum type="alphaLcParenR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velocidade inicial;</a:t>
            </a:r>
          </a:p>
          <a:p>
            <a:pPr marL="457200" indent="-457200">
              <a:buAutoNum type="alphaLcParenR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aceleração escalar média entre 0 s e 8 s;</a:t>
            </a:r>
          </a:p>
          <a:p>
            <a:pPr marL="457200" indent="-457200">
              <a:buAutoNum type="alphaLcParenR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classificação do movimento em acelerado ou retardado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023B25A7-A87C-4871-A0ED-B9472AB43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08230"/>
              </p:ext>
            </p:extLst>
          </p:nvPr>
        </p:nvGraphicFramePr>
        <p:xfrm>
          <a:off x="971600" y="2088957"/>
          <a:ext cx="6095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25006978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6118524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80251777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526247938"/>
                    </a:ext>
                  </a:extLst>
                </a:gridCol>
                <a:gridCol w="523400">
                  <a:extLst>
                    <a:ext uri="{9D8B030D-6E8A-4147-A177-3AD203B41FA5}">
                      <a16:colId xmlns:a16="http://schemas.microsoft.com/office/drawing/2014/main" val="2397208895"/>
                    </a:ext>
                  </a:extLst>
                </a:gridCol>
                <a:gridCol w="608736">
                  <a:extLst>
                    <a:ext uri="{9D8B030D-6E8A-4147-A177-3AD203B41FA5}">
                      <a16:colId xmlns:a16="http://schemas.microsoft.com/office/drawing/2014/main" val="554803639"/>
                    </a:ext>
                  </a:extLst>
                </a:gridCol>
                <a:gridCol w="604415">
                  <a:extLst>
                    <a:ext uri="{9D8B030D-6E8A-4147-A177-3AD203B41FA5}">
                      <a16:colId xmlns:a16="http://schemas.microsoft.com/office/drawing/2014/main" val="2466991053"/>
                    </a:ext>
                  </a:extLst>
                </a:gridCol>
                <a:gridCol w="613056">
                  <a:extLst>
                    <a:ext uri="{9D8B030D-6E8A-4147-A177-3AD203B41FA5}">
                      <a16:colId xmlns:a16="http://schemas.microsoft.com/office/drawing/2014/main" val="896169165"/>
                    </a:ext>
                  </a:extLst>
                </a:gridCol>
                <a:gridCol w="613056">
                  <a:extLst>
                    <a:ext uri="{9D8B030D-6E8A-4147-A177-3AD203B41FA5}">
                      <a16:colId xmlns:a16="http://schemas.microsoft.com/office/drawing/2014/main" val="509502873"/>
                    </a:ext>
                  </a:extLst>
                </a:gridCol>
                <a:gridCol w="613056">
                  <a:extLst>
                    <a:ext uri="{9D8B030D-6E8A-4147-A177-3AD203B41FA5}">
                      <a16:colId xmlns:a16="http://schemas.microsoft.com/office/drawing/2014/main" val="1848823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</a:t>
                      </a:r>
                      <a:r>
                        <a:rPr lang="pt-B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V(m/s)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418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20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5BC4F24-7205-4C89-A7DC-C5A74FF0FADD}"/>
                  </a:ext>
                </a:extLst>
              </p:cNvPr>
              <p:cNvSpPr txBox="1"/>
              <p:nvPr/>
            </p:nvSpPr>
            <p:spPr>
              <a:xfrm>
                <a:off x="1115616" y="548680"/>
                <a:ext cx="7272808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a-) No instante t = 0, V = -3 m/s , então 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Vo = -3m/s</a:t>
                </a:r>
              </a:p>
              <a:p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b-)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 = -3m/s</a:t>
                </a: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 = -59 m/s</a:t>
                </a:r>
              </a:p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 = t – to</a:t>
                </a:r>
              </a:p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 = 8 –  0</a:t>
                </a:r>
              </a:p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 = 8s</a:t>
                </a: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 = ?</a:t>
                </a:r>
              </a:p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 = V – Vo</a:t>
                </a:r>
              </a:p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 = -59 – (-3)</a:t>
                </a:r>
              </a:p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 =  -56 m/s</a:t>
                </a:r>
              </a:p>
              <a:p>
                <a:endParaRPr lang="pt-B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C-) </a:t>
                </a:r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Observamos que o módulo da velocidade aumenta , então podemos dizer que o 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movimento é acelerado.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5BC4F24-7205-4C89-A7DC-C5A74FF0F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48680"/>
                <a:ext cx="7272808" cy="5262979"/>
              </a:xfrm>
              <a:prstGeom prst="rect">
                <a:avLst/>
              </a:prstGeom>
              <a:blipFill>
                <a:blip r:embed="rId2"/>
                <a:stretch>
                  <a:fillRect l="-1257" t="-811" b="-18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2999DCB-D941-4858-A764-64E406413323}"/>
                  </a:ext>
                </a:extLst>
              </p:cNvPr>
              <p:cNvSpPr txBox="1"/>
              <p:nvPr/>
            </p:nvSpPr>
            <p:spPr>
              <a:xfrm>
                <a:off x="4427984" y="1196752"/>
                <a:ext cx="2232248" cy="2563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𝑣</m:t>
                        </m:r>
                      </m:num>
                      <m:den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𝑡</m:t>
                        </m:r>
                      </m:den>
                    </m:f>
                  </m:oMath>
                </a14:m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−56</m:t>
                        </m:r>
                      </m:num>
                      <m:den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8</m:t>
                        </m:r>
                      </m:den>
                    </m:f>
                  </m:oMath>
                </a14:m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 =  -7  m/s²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2999DCB-D941-4858-A764-64E406413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196752"/>
                <a:ext cx="2232248" cy="2563587"/>
              </a:xfrm>
              <a:prstGeom prst="rect">
                <a:avLst/>
              </a:prstGeom>
              <a:blipFill>
                <a:blip r:embed="rId3"/>
                <a:stretch>
                  <a:fillRect l="-4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302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5344E0B-6EB8-4B35-B1F9-064A2C98AC1F}"/>
              </a:ext>
            </a:extLst>
          </p:cNvPr>
          <p:cNvSpPr txBox="1"/>
          <p:nvPr/>
        </p:nvSpPr>
        <p:spPr>
          <a:xfrm>
            <a:off x="899592" y="2276872"/>
            <a:ext cx="7632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6-) Calcule a aceleração  escalar média para um carro que passa de 54 km/h para 90 km/h em apenas 10s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9171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EC115E4-6B67-4471-A4F7-550F035B1EC5}"/>
                  </a:ext>
                </a:extLst>
              </p:cNvPr>
              <p:cNvSpPr txBox="1"/>
              <p:nvPr/>
            </p:nvSpPr>
            <p:spPr>
              <a:xfrm>
                <a:off x="1619672" y="1052736"/>
                <a:ext cx="2952328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Vo = 15m/s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 = 25 m/s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 =10s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 = ?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 = V – Vo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 = 25 – 15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 =  10 m/s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EC115E4-6B67-4471-A4F7-550F035B1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052736"/>
                <a:ext cx="2952328" cy="2677656"/>
              </a:xfrm>
              <a:prstGeom prst="rect">
                <a:avLst/>
              </a:prstGeom>
              <a:blipFill>
                <a:blip r:embed="rId2"/>
                <a:stretch>
                  <a:fillRect l="-3306" t="-1595" b="-4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9E8CB1C-6068-457A-866C-A978940CF8CB}"/>
                  </a:ext>
                </a:extLst>
              </p:cNvPr>
              <p:cNvSpPr txBox="1"/>
              <p:nvPr/>
            </p:nvSpPr>
            <p:spPr>
              <a:xfrm>
                <a:off x="4860032" y="1074093"/>
                <a:ext cx="2088232" cy="2535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 =  1 m/s²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9E8CB1C-6068-457A-866C-A978940CF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074093"/>
                <a:ext cx="2088232" cy="2535631"/>
              </a:xfrm>
              <a:prstGeom prst="rect">
                <a:avLst/>
              </a:prstGeom>
              <a:blipFill>
                <a:blip r:embed="rId3"/>
                <a:stretch>
                  <a:fillRect l="-4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05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0677D4B-0067-475E-AAED-CCDCA38D2D65}"/>
              </a:ext>
            </a:extLst>
          </p:cNvPr>
          <p:cNvSpPr txBox="1"/>
          <p:nvPr/>
        </p:nvSpPr>
        <p:spPr>
          <a:xfrm>
            <a:off x="1115616" y="692696"/>
            <a:ext cx="7200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6-) Dada a tabela :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Determine :</a:t>
            </a:r>
          </a:p>
          <a:p>
            <a:pPr marL="457200" indent="-457200">
              <a:buAutoNum type="alphaLcParenR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velocidade inicial;</a:t>
            </a:r>
          </a:p>
          <a:p>
            <a:pPr marL="457200" indent="-457200">
              <a:buAutoNum type="alphaLcParenR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aceleração escalar média entre 1 s e 4 s;</a:t>
            </a:r>
          </a:p>
          <a:p>
            <a:pPr marL="457200" indent="-457200">
              <a:buAutoNum type="alphaLcParenR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classificação do movimento em acelerado ou retardado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7-)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corpo parte do repouso e atinge a velocidade de 72 km/h em apenas 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18s , calcule a sua </a:t>
            </a:r>
            <a: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  <a:t>aceleração escalar média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82BEC441-E20B-4A64-96E6-C3CB3ECD3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9159"/>
              </p:ext>
            </p:extLst>
          </p:nvPr>
        </p:nvGraphicFramePr>
        <p:xfrm>
          <a:off x="1547664" y="980728"/>
          <a:ext cx="5951982" cy="7416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775690303"/>
                    </a:ext>
                  </a:extLst>
                </a:gridCol>
                <a:gridCol w="562313">
                  <a:extLst>
                    <a:ext uri="{9D8B030D-6E8A-4147-A177-3AD203B41FA5}">
                      <a16:colId xmlns:a16="http://schemas.microsoft.com/office/drawing/2014/main" val="2749382044"/>
                    </a:ext>
                  </a:extLst>
                </a:gridCol>
                <a:gridCol w="583047">
                  <a:extLst>
                    <a:ext uri="{9D8B030D-6E8A-4147-A177-3AD203B41FA5}">
                      <a16:colId xmlns:a16="http://schemas.microsoft.com/office/drawing/2014/main" val="459142363"/>
                    </a:ext>
                  </a:extLst>
                </a:gridCol>
                <a:gridCol w="759702">
                  <a:extLst>
                    <a:ext uri="{9D8B030D-6E8A-4147-A177-3AD203B41FA5}">
                      <a16:colId xmlns:a16="http://schemas.microsoft.com/office/drawing/2014/main" val="3665781372"/>
                    </a:ext>
                  </a:extLst>
                </a:gridCol>
                <a:gridCol w="759702">
                  <a:extLst>
                    <a:ext uri="{9D8B030D-6E8A-4147-A177-3AD203B41FA5}">
                      <a16:colId xmlns:a16="http://schemas.microsoft.com/office/drawing/2014/main" val="660286220"/>
                    </a:ext>
                  </a:extLst>
                </a:gridCol>
                <a:gridCol w="759702">
                  <a:extLst>
                    <a:ext uri="{9D8B030D-6E8A-4147-A177-3AD203B41FA5}">
                      <a16:colId xmlns:a16="http://schemas.microsoft.com/office/drawing/2014/main" val="2396894400"/>
                    </a:ext>
                  </a:extLst>
                </a:gridCol>
                <a:gridCol w="759702">
                  <a:extLst>
                    <a:ext uri="{9D8B030D-6E8A-4147-A177-3AD203B41FA5}">
                      <a16:colId xmlns:a16="http://schemas.microsoft.com/office/drawing/2014/main" val="2491607976"/>
                    </a:ext>
                  </a:extLst>
                </a:gridCol>
                <a:gridCol w="759702">
                  <a:extLst>
                    <a:ext uri="{9D8B030D-6E8A-4147-A177-3AD203B41FA5}">
                      <a16:colId xmlns:a16="http://schemas.microsoft.com/office/drawing/2014/main" val="3200103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2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7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V(m/s)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78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814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CBFE095-4EA0-4A09-A9AF-6098F066E005}"/>
              </a:ext>
            </a:extLst>
          </p:cNvPr>
          <p:cNvSpPr txBox="1"/>
          <p:nvPr/>
        </p:nvSpPr>
        <p:spPr>
          <a:xfrm>
            <a:off x="863588" y="404664"/>
            <a:ext cx="795688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Exercícios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1-)  Um ponto material passa de 15 m/s para 35 m/s em apenas 4 s, calcule a sua aceleração média. 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2-) Um carro parte do repouso atingindo uma velocidade igual a 180 km/h em apenas 0,25 h. Calcule a sua aceleração média</a:t>
            </a:r>
            <a:r>
              <a:rPr lang="pt-BR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dê a resposta também no SI.</a:t>
            </a:r>
          </a:p>
          <a:p>
            <a:endParaRPr lang="pt-BR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3-) Calcule o intervalo de tempo para que um corpo passe de 4 m/s para 40 m/s , sabendo que a sua aceleração é igual a 1,2 m/s².</a:t>
            </a: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4-) Calcule a aceleração  escalar média para um carro que passa de 18 km/h para 90 km/h em apenas  8s</a:t>
            </a:r>
            <a:r>
              <a:rPr lang="pt-BR" sz="1600" dirty="0"/>
              <a:t>.</a:t>
            </a:r>
          </a:p>
          <a:p>
            <a:endParaRPr lang="pt-BR" sz="1600" dirty="0"/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5-) Dada a tabela 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Determine :</a:t>
            </a:r>
          </a:p>
          <a:p>
            <a:pPr marL="457200" indent="-457200">
              <a:buAutoNum type="alphaLcParenR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velocidade inicial;</a:t>
            </a:r>
          </a:p>
          <a:p>
            <a:pPr marL="457200" indent="-457200">
              <a:buAutoNum type="alphaLcParenR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aceleração escalar média entre 0 s e 6 s;</a:t>
            </a:r>
          </a:p>
          <a:p>
            <a:pPr marL="457200" indent="-457200">
              <a:buAutoNum type="alphaLcParenR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classificação do movimento em acelerado ou retardado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CB1C906C-6FEA-4D4F-9BA5-D4FDB4536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001135"/>
              </p:ext>
            </p:extLst>
          </p:nvPr>
        </p:nvGraphicFramePr>
        <p:xfrm>
          <a:off x="1259632" y="4149080"/>
          <a:ext cx="5879976" cy="741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81079623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380345926"/>
                    </a:ext>
                  </a:extLst>
                </a:gridCol>
                <a:gridCol w="629816">
                  <a:extLst>
                    <a:ext uri="{9D8B030D-6E8A-4147-A177-3AD203B41FA5}">
                      <a16:colId xmlns:a16="http://schemas.microsoft.com/office/drawing/2014/main" val="16771015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2160583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467580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087469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582703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0383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2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V(m/s)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8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63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  R   U   V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5128" y="1152453"/>
            <a:ext cx="8137351" cy="5444899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O MRUV , pode ser acelerado ou retardado</a:t>
            </a:r>
          </a:p>
          <a:p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Quando o módulo da velocidade aumenta com o passar do tempo, o movimento é acelerado, a velocidade e aceleração têm o mesmo sinal.</a:t>
            </a:r>
          </a:p>
          <a:p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V --- positiva , a ---- positiva</a:t>
            </a:r>
          </a:p>
          <a:p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V ---- negativa , a ---- negativa.</a:t>
            </a:r>
          </a:p>
          <a:p>
            <a:pPr marL="0" indent="0">
              <a:buNone/>
            </a:pPr>
            <a:endParaRPr lang="pt-BR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O movimento é retardado quando o módulo da velocidade decresce com o passar do tempo.</a:t>
            </a:r>
          </a:p>
          <a:p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V ---  positiva , a ---- Negativa</a:t>
            </a:r>
          </a:p>
          <a:p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V ---- Negativa , a ---- positiva.</a:t>
            </a:r>
          </a:p>
          <a:p>
            <a:endParaRPr lang="pt-BR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ACELERAÇÃO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1381337"/>
                <a:ext cx="7809706" cy="4095326"/>
              </a:xfrm>
            </p:spPr>
            <p:txBody>
              <a:bodyPr>
                <a:noAutofit/>
              </a:bodyPr>
              <a:lstStyle/>
              <a:p>
                <a:r>
                  <a:rPr lang="pt-BR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aceleração indica a taxa de aumento ou diminuição da velocidade.</a:t>
                </a:r>
              </a:p>
              <a:p>
                <a:r>
                  <a:rPr lang="pt-BR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aceleração média é a razão entre a variação da velocidade e o intervalo de tempo.</a:t>
                </a:r>
              </a:p>
              <a:p>
                <a:r>
                  <a:rPr lang="pt-BR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4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𝚫</m:t>
                        </m:r>
                        <m:r>
                          <a:rPr lang="pt-BR" sz="24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𝐯</m:t>
                        </m:r>
                      </m:num>
                      <m:den>
                        <m:r>
                          <a:rPr lang="el-GR" sz="2400" b="1" i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𝚫</m:t>
                        </m:r>
                        <m:r>
                          <a:rPr lang="pt-BR" sz="2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</m:oMath>
                </a14:m>
                <a:endParaRPr lang="pt-BR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= aceleração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sSup>
                          <m:sSupPr>
                            <m:ctrlPr>
                              <a:rPr lang="pt-BR" sz="2400" b="1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p>
                            <m:r>
                              <a:rPr lang="pt-BR" sz="2400" b="1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pt-BR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∆v = variação da velocidade (m/s)</a:t>
                </a:r>
              </a:p>
              <a:p>
                <a:r>
                  <a:rPr lang="pt-BR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∆t = intervalo de tempo (s)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381337"/>
                <a:ext cx="7809706" cy="4095326"/>
              </a:xfrm>
              <a:blipFill>
                <a:blip r:embed="rId2"/>
                <a:stretch>
                  <a:fillRect l="-1092" t="-1043" r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67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do  MRUV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38758" y="1545930"/>
            <a:ext cx="7881714" cy="4547366"/>
          </a:xfrm>
        </p:spPr>
        <p:txBody>
          <a:bodyPr>
            <a:normAutofit fontScale="92500" lnSpcReduction="10000"/>
          </a:bodyPr>
          <a:lstStyle/>
          <a:p>
            <a:r>
              <a:rPr lang="pt-BR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o móvel está  se deslocando no mesmo sentido da sua trajetória e  acelerado, dizemos que o movimento é progressivo e acelerado.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      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                                                            v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          a                                                                          a</a:t>
            </a:r>
          </a:p>
          <a:p>
            <a:endParaRPr lang="pt-BR" sz="2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o móvel se desloca em sentido contrário da sua trajetória e acelerado, dizemos que o movimento é retrógrado e acelerado.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1331640" y="3645023"/>
            <a:ext cx="65527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 rot="10800000">
            <a:off x="1837583" y="2924945"/>
            <a:ext cx="1692989" cy="41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837583" y="3342727"/>
            <a:ext cx="312311" cy="3022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620491" y="3235765"/>
            <a:ext cx="312313" cy="409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com Único Canto Aparado 14"/>
          <p:cNvSpPr/>
          <p:nvPr/>
        </p:nvSpPr>
        <p:spPr>
          <a:xfrm>
            <a:off x="3416608" y="3034227"/>
            <a:ext cx="720080" cy="3085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2359533" y="3342727"/>
            <a:ext cx="229987" cy="280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1359470" y="4077072"/>
            <a:ext cx="8182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1710269" y="4437112"/>
            <a:ext cx="87924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5067672" y="4149080"/>
            <a:ext cx="28166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6444208" y="4509120"/>
            <a:ext cx="952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26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217" y="2133600"/>
            <a:ext cx="7571184" cy="3777622"/>
          </a:xfrm>
        </p:spPr>
        <p:txBody>
          <a:bodyPr/>
          <a:lstStyle/>
          <a:p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Mov. Retrógrado e acelerado</a:t>
            </a:r>
          </a:p>
          <a:p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1547664" y="4149080"/>
            <a:ext cx="684076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H="1">
            <a:off x="7164288" y="3717032"/>
            <a:ext cx="10164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1942982" y="4811289"/>
            <a:ext cx="248500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>
            <a:off x="7164288" y="3284984"/>
            <a:ext cx="7200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>
            <a:off x="2223737" y="5661248"/>
            <a:ext cx="92040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6656040" y="2790220"/>
            <a:ext cx="173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   a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164288" y="32849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V</a:t>
            </a:r>
          </a:p>
        </p:txBody>
      </p:sp>
      <p:sp>
        <p:nvSpPr>
          <p:cNvPr id="25" name="CaixaDeTexto 24"/>
          <p:cNvSpPr txBox="1"/>
          <p:nvPr/>
        </p:nvSpPr>
        <p:spPr>
          <a:xfrm flipH="1">
            <a:off x="2596491" y="4318937"/>
            <a:ext cx="117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V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223737" y="5229200"/>
            <a:ext cx="134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a</a:t>
            </a:r>
          </a:p>
        </p:txBody>
      </p:sp>
      <p:sp>
        <p:nvSpPr>
          <p:cNvPr id="27" name="Retângulo 26"/>
          <p:cNvSpPr/>
          <p:nvPr/>
        </p:nvSpPr>
        <p:spPr>
          <a:xfrm rot="10800000">
            <a:off x="4963051" y="3508142"/>
            <a:ext cx="1692989" cy="417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4427984" y="3797422"/>
            <a:ext cx="312313" cy="388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5220072" y="3797421"/>
            <a:ext cx="312313" cy="409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6156176" y="3797422"/>
            <a:ext cx="312313" cy="409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com Único Canto Aparado 30"/>
          <p:cNvSpPr/>
          <p:nvPr/>
        </p:nvSpPr>
        <p:spPr>
          <a:xfrm rot="10800000" flipV="1">
            <a:off x="4247964" y="3654316"/>
            <a:ext cx="720080" cy="27160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3601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72685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MOV. PROGRESSIVO E RETARDADO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9732" y="1717648"/>
            <a:ext cx="8229600" cy="4525963"/>
          </a:xfrm>
        </p:spPr>
        <p:txBody>
          <a:bodyPr/>
          <a:lstStyle/>
          <a:p>
            <a:r>
              <a:rPr lang="pt-BR" dirty="0"/>
              <a:t>  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Mov. Progressivo e retardado</a:t>
            </a:r>
          </a:p>
        </p:txBody>
      </p:sp>
      <p:cxnSp>
        <p:nvCxnSpPr>
          <p:cNvPr id="4" name="Conector de seta reta 3"/>
          <p:cNvCxnSpPr/>
          <p:nvPr/>
        </p:nvCxnSpPr>
        <p:spPr>
          <a:xfrm flipH="1">
            <a:off x="1522633" y="2924944"/>
            <a:ext cx="11136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>
            <a:off x="1475284" y="3461454"/>
            <a:ext cx="28803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1636440" y="4509120"/>
            <a:ext cx="65527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7415645" y="5157192"/>
            <a:ext cx="88924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7423394" y="5661248"/>
            <a:ext cx="89763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 rot="10800000">
            <a:off x="1909787" y="3787974"/>
            <a:ext cx="1337919" cy="385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2578754" y="4173287"/>
            <a:ext cx="229987" cy="280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2051720" y="4174048"/>
            <a:ext cx="229987" cy="280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 flipV="1">
            <a:off x="3247706" y="4068865"/>
            <a:ext cx="244174" cy="386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com Único Canto Aparado 20"/>
          <p:cNvSpPr/>
          <p:nvPr/>
        </p:nvSpPr>
        <p:spPr>
          <a:xfrm>
            <a:off x="3148573" y="3910679"/>
            <a:ext cx="636529" cy="2626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1675602" y="2469308"/>
            <a:ext cx="65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cxnSp>
        <p:nvCxnSpPr>
          <p:cNvPr id="24" name="Conector reto 23"/>
          <p:cNvCxnSpPr/>
          <p:nvPr/>
        </p:nvCxnSpPr>
        <p:spPr>
          <a:xfrm>
            <a:off x="1494892" y="3212976"/>
            <a:ext cx="8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584709" y="3212976"/>
            <a:ext cx="10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423394" y="4787860"/>
            <a:ext cx="110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a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7509865" y="580589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V</a:t>
            </a:r>
          </a:p>
        </p:txBody>
      </p:sp>
    </p:spTree>
    <p:extLst>
      <p:ext uri="{BB962C8B-B14F-4D97-AF65-F5344CB8AC3E}">
        <p14:creationId xmlns:p14="http://schemas.microsoft.com/office/powerpoint/2010/main" val="182878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Mov. Retrógrado e retardado</a:t>
            </a:r>
          </a:p>
        </p:txBody>
      </p:sp>
      <p:cxnSp>
        <p:nvCxnSpPr>
          <p:cNvPr id="4" name="Conector de seta reta 3"/>
          <p:cNvCxnSpPr/>
          <p:nvPr/>
        </p:nvCxnSpPr>
        <p:spPr>
          <a:xfrm>
            <a:off x="1542667" y="3949710"/>
            <a:ext cx="6701741" cy="360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/>
          <p:cNvSpPr/>
          <p:nvPr/>
        </p:nvSpPr>
        <p:spPr>
          <a:xfrm rot="10800000">
            <a:off x="4963047" y="3180540"/>
            <a:ext cx="1692989" cy="464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com Único Canto Aparado 5"/>
          <p:cNvSpPr/>
          <p:nvPr/>
        </p:nvSpPr>
        <p:spPr>
          <a:xfrm rot="10800000" flipV="1">
            <a:off x="4242967" y="3224652"/>
            <a:ext cx="720080" cy="37625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4634013" y="3541343"/>
            <a:ext cx="312313" cy="409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515567" y="3541343"/>
            <a:ext cx="312313" cy="409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6073814" y="3541342"/>
            <a:ext cx="312313" cy="409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5771978" y="2852936"/>
            <a:ext cx="1228297" cy="360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 flipV="1">
            <a:off x="5350738" y="2132856"/>
            <a:ext cx="3113324" cy="241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cxnSpLocks/>
          </p:cNvCxnSpPr>
          <p:nvPr/>
        </p:nvCxnSpPr>
        <p:spPr>
          <a:xfrm>
            <a:off x="3347864" y="4424912"/>
            <a:ext cx="108012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>
            <a:off x="1542667" y="4520116"/>
            <a:ext cx="93110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6073814" y="1628800"/>
            <a:ext cx="152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V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1636915" y="45593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V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542373" y="4577589"/>
            <a:ext cx="121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a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5827880" y="2564904"/>
            <a:ext cx="155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a</a:t>
            </a:r>
          </a:p>
        </p:txBody>
      </p:sp>
    </p:spTree>
    <p:extLst>
      <p:ext uri="{BB962C8B-B14F-4D97-AF65-F5344CB8AC3E}">
        <p14:creationId xmlns:p14="http://schemas.microsoft.com/office/powerpoint/2010/main" val="21400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60FBCB0-D020-4229-A5F1-2142E9C7ABBE}"/>
                  </a:ext>
                </a:extLst>
              </p:cNvPr>
              <p:cNvSpPr txBox="1"/>
              <p:nvPr/>
            </p:nvSpPr>
            <p:spPr>
              <a:xfrm>
                <a:off x="1403648" y="404664"/>
                <a:ext cx="72008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Exemplos</a:t>
                </a: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1-) Um ponto material passa de 5 m/s para 25 m/s em apenas 10 s, calcule a sua aceleração média.  </a:t>
                </a: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Vo = 5m/s</a:t>
                </a: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 = 25 m/s</a:t>
                </a: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 =10s </a:t>
                </a: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 = ?</a:t>
                </a:r>
              </a:p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 = V – Vo</a:t>
                </a:r>
              </a:p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 = 25 – 5</a:t>
                </a:r>
              </a:p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 =  20 m/s</a:t>
                </a: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</a:t>
                </a: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60FBCB0-D020-4229-A5F1-2142E9C7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04664"/>
                <a:ext cx="7200800" cy="5632311"/>
              </a:xfrm>
              <a:prstGeom prst="rect">
                <a:avLst/>
              </a:prstGeom>
              <a:blipFill>
                <a:blip r:embed="rId2"/>
                <a:stretch>
                  <a:fillRect l="-1270" t="-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6195982-DEAB-4D0F-A18F-B1BC082FA6A3}"/>
                  </a:ext>
                </a:extLst>
              </p:cNvPr>
              <p:cNvSpPr txBox="1"/>
              <p:nvPr/>
            </p:nvSpPr>
            <p:spPr>
              <a:xfrm>
                <a:off x="4572000" y="1953003"/>
                <a:ext cx="2088232" cy="2535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 =  2 m/s²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6195982-DEAB-4D0F-A18F-B1BC082FA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53003"/>
                <a:ext cx="2088232" cy="2535631"/>
              </a:xfrm>
              <a:prstGeom prst="rect">
                <a:avLst/>
              </a:prstGeom>
              <a:blipFill>
                <a:blip r:embed="rId3"/>
                <a:stretch>
                  <a:fillRect l="-4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17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B8CF336-F51A-4064-9D02-B323CC5E1870}"/>
                  </a:ext>
                </a:extLst>
              </p:cNvPr>
              <p:cNvSpPr txBox="1"/>
              <p:nvPr/>
            </p:nvSpPr>
            <p:spPr>
              <a:xfrm>
                <a:off x="611560" y="1124744"/>
                <a:ext cx="7992888" cy="5632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2-) Um carro parte do repouso atingindo uma velocidade igual a 216 km/h em apenas 0,6 h. Calcule a sua aceleração média</a:t>
                </a:r>
                <a:r>
                  <a:rPr lang="pt-BR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dê a resposta também no SI.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Vo = 0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 = 216 km/h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 = 0,6 h</a:t>
                </a:r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 = ?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 = V – Vo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 = 216  – 0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 =  216 km/h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OBS: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Para converter de km/h² para m/²  dividimos por </a:t>
                </a:r>
                <a:r>
                  <a:rPr lang="pt-BR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12960</a:t>
                </a:r>
                <a:endPara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B8CF336-F51A-4064-9D02-B323CC5E1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24744"/>
                <a:ext cx="7992888" cy="5632311"/>
              </a:xfrm>
              <a:prstGeom prst="rect">
                <a:avLst/>
              </a:prstGeom>
              <a:blipFill>
                <a:blip r:embed="rId2"/>
                <a:stretch>
                  <a:fillRect l="-1144" t="-758" r="-229" b="-17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FDF6D51-FB41-480C-9878-3766506221FD}"/>
                  </a:ext>
                </a:extLst>
              </p:cNvPr>
              <p:cNvSpPr txBox="1"/>
              <p:nvPr/>
            </p:nvSpPr>
            <p:spPr>
              <a:xfrm>
                <a:off x="3707904" y="2780928"/>
                <a:ext cx="2232248" cy="2563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𝑣</m:t>
                        </m:r>
                      </m:num>
                      <m:den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𝑡</m:t>
                        </m:r>
                      </m:den>
                    </m:f>
                  </m:oMath>
                </a14:m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216</m:t>
                        </m:r>
                      </m:num>
                      <m:den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0,6</m:t>
                        </m:r>
                      </m:den>
                    </m:f>
                  </m:oMath>
                </a14:m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 =  360 km/h²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FDF6D51-FB41-480C-9878-376650622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780928"/>
                <a:ext cx="2232248" cy="2563587"/>
              </a:xfrm>
              <a:prstGeom prst="rect">
                <a:avLst/>
              </a:prstGeom>
              <a:blipFill>
                <a:blip r:embed="rId3"/>
                <a:stretch>
                  <a:fillRect l="-40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A922718-2128-4A0B-9F91-B5D42B85B8D0}"/>
                  </a:ext>
                </a:extLst>
              </p:cNvPr>
              <p:cNvSpPr txBox="1"/>
              <p:nvPr/>
            </p:nvSpPr>
            <p:spPr>
              <a:xfrm>
                <a:off x="6300192" y="2738648"/>
                <a:ext cx="2445035" cy="2541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𝑣</m:t>
                        </m:r>
                      </m:num>
                      <m:den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𝑡</m:t>
                        </m:r>
                      </m:den>
                    </m:f>
                  </m:oMath>
                </a14:m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60</m:t>
                        </m:r>
                      </m:num>
                      <m:den>
                        <m:r>
                          <a:rPr kumimoji="0" lang="pt-BR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2160</m:t>
                        </m:r>
                      </m:den>
                    </m:f>
                  </m:oMath>
                </a14:m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 =  0,0278m/s²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A922718-2128-4A0B-9F91-B5D42B85B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738648"/>
                <a:ext cx="2445035" cy="2541080"/>
              </a:xfrm>
              <a:prstGeom prst="rect">
                <a:avLst/>
              </a:prstGeom>
              <a:blipFill>
                <a:blip r:embed="rId4"/>
                <a:stretch>
                  <a:fillRect l="-37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0079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649AD67E7EA5B418477D4B79DFD87CD" ma:contentTypeVersion="11" ma:contentTypeDescription="Crie um novo documento." ma:contentTypeScope="" ma:versionID="e497727ad3fc21c30ca6d4c124762006">
  <xsd:schema xmlns:xsd="http://www.w3.org/2001/XMLSchema" xmlns:xs="http://www.w3.org/2001/XMLSchema" xmlns:p="http://schemas.microsoft.com/office/2006/metadata/properties" xmlns:ns2="cf7b2da5-008c-4cbd-b63c-4f4e14fa487a" xmlns:ns3="b3887938-9afa-496f-addf-88ed6fabc79f" targetNamespace="http://schemas.microsoft.com/office/2006/metadata/properties" ma:root="true" ma:fieldsID="a7bd3acb47ffdf9e538016dfde2e30a7" ns2:_="" ns3:_="">
    <xsd:import namespace="cf7b2da5-008c-4cbd-b63c-4f4e14fa487a"/>
    <xsd:import namespace="b3887938-9afa-496f-addf-88ed6fabc7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7b2da5-008c-4cbd-b63c-4f4e14fa48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887938-9afa-496f-addf-88ed6fabc79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5FB845-89B5-455B-9AC7-D5C93E9BFA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B9F584-2ACC-417E-9191-33E33C876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75D805-BC11-4158-8238-D4A3ED680C5C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810</TotalTime>
  <Words>1266</Words>
  <Application>Microsoft Office PowerPoint</Application>
  <PresentationFormat>Apresentação na tela (4:3)</PresentationFormat>
  <Paragraphs>270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Cacho</vt:lpstr>
      <vt:lpstr>MOVIMENTO  RETILÍNEO UNIFORMEMENTE VARIADO (MRUV)</vt:lpstr>
      <vt:lpstr>M  R   U   V</vt:lpstr>
      <vt:lpstr>ACELERAÇÃO</vt:lpstr>
      <vt:lpstr>Classificação do  MRUV </vt:lpstr>
      <vt:lpstr>Classificação</vt:lpstr>
      <vt:lpstr>MOV. PROGRESSIVO E RETARDADO</vt:lpstr>
      <vt:lpstr>Mov. Retrógrado e retardado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MOVIMENTO RETILÍNEO UNIFORMEMENTE VARIADO (MRUV)</dc:title>
  <dc:creator>Eliseu</dc:creator>
  <cp:lastModifiedBy>Eliseu Ribeiro</cp:lastModifiedBy>
  <cp:revision>44</cp:revision>
  <dcterms:created xsi:type="dcterms:W3CDTF">2020-04-13T12:31:56Z</dcterms:created>
  <dcterms:modified xsi:type="dcterms:W3CDTF">2021-04-26T20:03:50Z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0x010100B649AD67E7EA5B418477D4B79DFD87CD</vt:lpwstr>
  </property>
</Properties>
</file>