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394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31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277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14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936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952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342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060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89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78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45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082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0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35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960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58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168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3" name="Picture 5132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A1F4D-BCF7-6F3A-F552-DBCDA69A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s-EC"/>
              <a:t>FIREBASE DATABASE SECURITY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F6D63-A6B2-FF55-EE27-5BBF62733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s-EC" dirty="0"/>
              <a:t>NEXUS PROJECT</a:t>
            </a:r>
            <a:endParaRPr lang="es-EC"/>
          </a:p>
          <a:p>
            <a:endParaRPr lang="es-EC"/>
          </a:p>
        </p:txBody>
      </p:sp>
      <p:pic>
        <p:nvPicPr>
          <p:cNvPr id="5122" name="Picture 2" descr="New logo : r/Firebase">
            <a:extLst>
              <a:ext uri="{FF2B5EF4-FFF2-40B4-BE49-F238E27FC236}">
                <a16:creationId xmlns:a16="http://schemas.microsoft.com/office/drawing/2014/main" id="{DC46F3DE-377A-416A-1EFC-595BAFD2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863759"/>
            <a:ext cx="6260963" cy="31304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5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2967-9184-EA58-617E-3012DD19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Overview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D613F-08EE-1D7E-BC63-07C2A26A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This</a:t>
            </a:r>
            <a:r>
              <a:rPr lang="es-EC" dirty="0"/>
              <a:t> </a:t>
            </a:r>
            <a:r>
              <a:rPr lang="es-EC" dirty="0" err="1"/>
              <a:t>document</a:t>
            </a:r>
            <a:r>
              <a:rPr lang="es-EC" dirty="0"/>
              <a:t> </a:t>
            </a:r>
            <a:r>
              <a:rPr lang="en-US" dirty="0"/>
              <a:t>outlines the custom role-based security rules for the </a:t>
            </a:r>
            <a:r>
              <a:rPr lang="en-US" b="1" dirty="0"/>
              <a:t>NEXUS </a:t>
            </a:r>
            <a:r>
              <a:rPr lang="en-US" b="1" dirty="0" err="1"/>
              <a:t>iTED</a:t>
            </a:r>
            <a:r>
              <a:rPr lang="en-US" b="1" dirty="0"/>
              <a:t> CCNA Practice App</a:t>
            </a:r>
            <a:r>
              <a:rPr lang="en-US" dirty="0"/>
              <a:t>, using Firebase Realtime Database.</a:t>
            </a:r>
          </a:p>
          <a:p>
            <a:r>
              <a:rPr lang="es-EC" dirty="0"/>
              <a:t>Roles: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 </a:t>
            </a:r>
            <a:r>
              <a:rPr lang="es-EC" b="1" dirty="0" err="1"/>
              <a:t>admin</a:t>
            </a:r>
            <a:r>
              <a:rPr lang="es-EC" b="1" dirty="0"/>
              <a:t>: </a:t>
            </a:r>
            <a:r>
              <a:rPr lang="es-EC" dirty="0"/>
              <a:t>app manager </a:t>
            </a:r>
            <a:r>
              <a:rPr lang="es-EC" dirty="0" err="1"/>
              <a:t>with</a:t>
            </a:r>
            <a:r>
              <a:rPr lang="es-EC" dirty="0"/>
              <a:t> full </a:t>
            </a:r>
            <a:r>
              <a:rPr lang="es-EC" dirty="0" err="1"/>
              <a:t>access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all</a:t>
            </a:r>
            <a:r>
              <a:rPr lang="es-EC" dirty="0"/>
              <a:t>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b="1" dirty="0"/>
              <a:t> </a:t>
            </a:r>
            <a:r>
              <a:rPr lang="es-EC" b="1" dirty="0" err="1"/>
              <a:t>student</a:t>
            </a:r>
            <a:r>
              <a:rPr lang="es-EC" b="1" dirty="0"/>
              <a:t>: </a:t>
            </a:r>
            <a:r>
              <a:rPr lang="es-EC" dirty="0"/>
              <a:t>a </a:t>
            </a:r>
            <a:r>
              <a:rPr lang="en-US" dirty="0"/>
              <a:t>logged-in user with full access to quizzes, reports, etc.</a:t>
            </a:r>
            <a:endParaRPr lang="es-EC" dirty="0"/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 </a:t>
            </a:r>
            <a:r>
              <a:rPr lang="es-EC" b="1" dirty="0" err="1"/>
              <a:t>viewer</a:t>
            </a:r>
            <a:r>
              <a:rPr lang="es-EC" b="1" dirty="0"/>
              <a:t>: </a:t>
            </a:r>
            <a:r>
              <a:rPr lang="en-US" dirty="0"/>
              <a:t>an unauthenticated or public visitor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594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5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6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0" name="Picture 6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1" name="Rectangle 6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82" name="Rectangle 6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 useBgFill="1">
        <p:nvSpPr>
          <p:cNvPr id="83" name="Rectangle 69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71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85" name="Picture 73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86" name="Rectangle 75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3CA42-5C82-C474-1CBA-475AAF3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Sumary </a:t>
            </a:r>
            <a:r>
              <a:rPr lang="en-US" sz="5400" dirty="0"/>
              <a:t>of </a:t>
            </a:r>
            <a:r>
              <a:rPr lang="en-US" sz="5400"/>
              <a:t>Rule Behaviour</a:t>
            </a:r>
            <a:endParaRPr lang="en-US" sz="5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3D168A0-3EEF-CE13-A132-33769C021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7433"/>
              </p:ext>
            </p:extLst>
          </p:nvPr>
        </p:nvGraphicFramePr>
        <p:xfrm>
          <a:off x="6641960" y="1063361"/>
          <a:ext cx="5026099" cy="47312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24068">
                  <a:extLst>
                    <a:ext uri="{9D8B030D-6E8A-4147-A177-3AD203B41FA5}">
                      <a16:colId xmlns:a16="http://schemas.microsoft.com/office/drawing/2014/main" val="1315610728"/>
                    </a:ext>
                  </a:extLst>
                </a:gridCol>
                <a:gridCol w="1143152">
                  <a:extLst>
                    <a:ext uri="{9D8B030D-6E8A-4147-A177-3AD203B41FA5}">
                      <a16:colId xmlns:a16="http://schemas.microsoft.com/office/drawing/2014/main" val="4222495270"/>
                    </a:ext>
                  </a:extLst>
                </a:gridCol>
                <a:gridCol w="1022337">
                  <a:extLst>
                    <a:ext uri="{9D8B030D-6E8A-4147-A177-3AD203B41FA5}">
                      <a16:colId xmlns:a16="http://schemas.microsoft.com/office/drawing/2014/main" val="1374600917"/>
                    </a:ext>
                  </a:extLst>
                </a:gridCol>
                <a:gridCol w="936542">
                  <a:extLst>
                    <a:ext uri="{9D8B030D-6E8A-4147-A177-3AD203B41FA5}">
                      <a16:colId xmlns:a16="http://schemas.microsoft.com/office/drawing/2014/main" val="4171893919"/>
                    </a:ext>
                  </a:extLst>
                </a:gridCol>
              </a:tblGrid>
              <a:tr h="7884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1600" b="1" u="none" strike="noStrike" dirty="0" err="1">
                          <a:effectLst/>
                          <a:latin typeface="Aptos Display" panose="020B0004020202020204" pitchFamily="34" charset="0"/>
                        </a:rPr>
                        <a:t>Path</a:t>
                      </a:r>
                      <a:endParaRPr lang="es-EC" sz="1600" b="1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1600" b="1" u="none" strike="noStrike" dirty="0" err="1">
                          <a:effectLst/>
                          <a:latin typeface="Aptos Display" panose="020B0004020202020204" pitchFamily="34" charset="0"/>
                        </a:rPr>
                        <a:t>Viewer</a:t>
                      </a:r>
                      <a:endParaRPr lang="es-EC" sz="1600" b="1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1600" b="1" u="none" strike="noStrike" dirty="0" err="1"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  <a:endParaRPr lang="es-EC" sz="1600" b="1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1600" b="1" u="none" strike="noStrike" dirty="0" err="1">
                          <a:effectLst/>
                          <a:latin typeface="Aptos Display" panose="020B0004020202020204" pitchFamily="34" charset="0"/>
                        </a:rPr>
                        <a:t>Admin</a:t>
                      </a:r>
                      <a:endParaRPr lang="es-EC" sz="1600" b="1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extLst>
                  <a:ext uri="{0D108BD9-81ED-4DB2-BD59-A6C34878D82A}">
                    <a16:rowId xmlns:a16="http://schemas.microsoft.com/office/drawing/2014/main" val="3865358735"/>
                  </a:ext>
                </a:extLst>
              </a:tr>
              <a:tr h="7884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onlineUsers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RW (</a:t>
                      </a: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own</a:t>
                      </a: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 data)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RW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extLst>
                  <a:ext uri="{0D108BD9-81ED-4DB2-BD59-A6C34878D82A}">
                    <a16:rowId xmlns:a16="http://schemas.microsoft.com/office/drawing/2014/main" val="1753159888"/>
                  </a:ext>
                </a:extLst>
              </a:tr>
              <a:tr h="56326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reviewLogs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✅ write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extLst>
                  <a:ext uri="{0D108BD9-81ED-4DB2-BD59-A6C34878D82A}">
                    <a16:rowId xmlns:a16="http://schemas.microsoft.com/office/drawing/2014/main" val="1280047042"/>
                  </a:ext>
                </a:extLst>
              </a:tr>
              <a:tr h="56326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sessions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✅ read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extLst>
                  <a:ext uri="{0D108BD9-81ED-4DB2-BD59-A6C34878D82A}">
                    <a16:rowId xmlns:a16="http://schemas.microsoft.com/office/drawing/2014/main" val="3165742027"/>
                  </a:ext>
                </a:extLst>
              </a:tr>
              <a:tr h="56326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meta/orderCounter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extLst>
                  <a:ext uri="{0D108BD9-81ED-4DB2-BD59-A6C34878D82A}">
                    <a16:rowId xmlns:a16="http://schemas.microsoft.com/office/drawing/2014/main" val="2289989622"/>
                  </a:ext>
                </a:extLst>
              </a:tr>
              <a:tr h="33807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questionReports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✅ write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extLst>
                  <a:ext uri="{0D108BD9-81ED-4DB2-BD59-A6C34878D82A}">
                    <a16:rowId xmlns:a16="http://schemas.microsoft.com/office/drawing/2014/main" val="319237387"/>
                  </a:ext>
                </a:extLst>
              </a:tr>
              <a:tr h="56326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userLogs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extLst>
                  <a:ext uri="{0D108BD9-81ED-4DB2-BD59-A6C34878D82A}">
                    <a16:rowId xmlns:a16="http://schemas.microsoft.com/office/drawing/2014/main" val="4008723315"/>
                  </a:ext>
                </a:extLst>
              </a:tr>
              <a:tr h="56326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loginLogs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5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500" b="0" u="none" strike="noStrike" dirty="0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5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5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74291" marR="74291" marT="37145" marB="37145" anchor="ctr"/>
                </a:tc>
                <a:extLst>
                  <a:ext uri="{0D108BD9-81ED-4DB2-BD59-A6C34878D82A}">
                    <a16:rowId xmlns:a16="http://schemas.microsoft.com/office/drawing/2014/main" val="36996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9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C3B5-EE94-33E1-32DB-A4DECA7A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onlineUsers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97D7FD-E178-70B2-05D8-0622E294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" y="2811610"/>
            <a:ext cx="10207368" cy="191521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E8265C3C-51A8-0067-5B81-E5F5EBD50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3361" y="4834984"/>
            <a:ext cx="92496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"$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uid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wildcard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applies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rules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user's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admin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viewer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owner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data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student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can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their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own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online status.</a:t>
            </a:r>
            <a:endParaRPr kumimoji="0" lang="es-EC" altLang="es-EC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expected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field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(status)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saved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it's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string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4300B6-AFC1-3EE2-7DF3-62BAE3784317}"/>
              </a:ext>
            </a:extLst>
          </p:cNvPr>
          <p:cNvSpPr txBox="1"/>
          <p:nvPr/>
        </p:nvSpPr>
        <p:spPr>
          <a:xfrm>
            <a:off x="992316" y="2218886"/>
            <a:ext cx="102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protects individual user sessions and allows access only when appropriate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0380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2FB70-C2F9-5764-F52F-4FD62624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sessions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5B1936-D49B-291E-F010-21704336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4" y="2840324"/>
            <a:ext cx="10136015" cy="142894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EBE91371-84E5-239B-10F7-5528E314A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306" y="4572297"/>
            <a:ext cx="56453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Admins can create/edit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Viewers and admins can read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must contain valid timestamps</a:t>
            </a:r>
            <a:endParaRPr kumimoji="0" lang="es-EC" altLang="es-EC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B4D21-02C6-FCBA-07CA-1FE219CFB9EC}"/>
              </a:ext>
            </a:extLst>
          </p:cNvPr>
          <p:cNvSpPr txBox="1"/>
          <p:nvPr/>
        </p:nvSpPr>
        <p:spPr>
          <a:xfrm>
            <a:off x="484004" y="2210044"/>
            <a:ext cx="10550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This ensures only trusted roles can manage sessions and that the data format is strict.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4218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E45FD-0AFC-5024-6918-53779FD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meta/</a:t>
            </a:r>
            <a:r>
              <a:rPr lang="es-EC" dirty="0" err="1"/>
              <a:t>orderCounter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C8F43-CF93-8895-1184-85260555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81" y="2802830"/>
            <a:ext cx="7909108" cy="1812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E7FB7C-CBBA-5B94-E717-89A5119C965B}"/>
              </a:ext>
            </a:extLst>
          </p:cNvPr>
          <p:cNvSpPr txBox="1"/>
          <p:nvPr/>
        </p:nvSpPr>
        <p:spPr>
          <a:xfrm>
            <a:off x="1556897" y="4827480"/>
            <a:ext cx="72134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Protects a global counter from misuse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Only admin can access or update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Value must always be a non-negative number</a:t>
            </a:r>
            <a:endParaRPr lang="es-EC" sz="24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5AB83F-E288-5BD2-54F7-189669166089}"/>
              </a:ext>
            </a:extLst>
          </p:cNvPr>
          <p:cNvSpPr txBox="1"/>
          <p:nvPr/>
        </p:nvSpPr>
        <p:spPr>
          <a:xfrm>
            <a:off x="680321" y="2190130"/>
            <a:ext cx="102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Prevents corruption of system-critical counters.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60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72E66-D6E3-4DD1-CAC5-85124874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44ECBD-5804-D440-E393-352391B0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51799"/>
            <a:ext cx="9951009" cy="2295504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474930D-2C8A-FF30-AF44-14D68D2A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4" y="5097317"/>
            <a:ext cx="9613861" cy="1450967"/>
          </a:xfrm>
        </p:spPr>
        <p:txBody>
          <a:bodyPr/>
          <a:lstStyle/>
          <a:p>
            <a:pPr marL="342900" indent="-342900"/>
            <a:r>
              <a:rPr lang="en-US" dirty="0"/>
              <a:t>Students report issues</a:t>
            </a:r>
          </a:p>
          <a:p>
            <a:pPr marL="342900" indent="-342900"/>
            <a:r>
              <a:rPr lang="en-US" dirty="0"/>
              <a:t>Only admins can read it</a:t>
            </a:r>
          </a:p>
          <a:p>
            <a:pPr marL="342900" indent="-342900"/>
            <a:r>
              <a:rPr lang="en-US" dirty="0"/>
              <a:t>Validates the format is correct.</a:t>
            </a:r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7F725E-BFC5-50E4-0885-63933100AC7B}"/>
              </a:ext>
            </a:extLst>
          </p:cNvPr>
          <p:cNvSpPr txBox="1"/>
          <p:nvPr/>
        </p:nvSpPr>
        <p:spPr>
          <a:xfrm>
            <a:off x="1142765" y="2101730"/>
            <a:ext cx="568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Protects data integrity and keeps logs clean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67887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A2DF-9088-A23E-6DD4-53B990D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userLogs</a:t>
            </a:r>
            <a:r>
              <a:rPr lang="es-EC" dirty="0"/>
              <a:t> / </a:t>
            </a:r>
            <a:r>
              <a:rPr lang="es-EC" dirty="0" err="1"/>
              <a:t>loginLogs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AD461B-85A1-3CF7-AEF0-5F69DB14B251}"/>
              </a:ext>
            </a:extLst>
          </p:cNvPr>
          <p:cNvSpPr txBox="1"/>
          <p:nvPr/>
        </p:nvSpPr>
        <p:spPr>
          <a:xfrm>
            <a:off x="975424" y="2166877"/>
            <a:ext cx="93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These are </a:t>
            </a:r>
            <a:r>
              <a:rPr lang="en-US" sz="2000" b="1" dirty="0"/>
              <a:t>audit logs</a:t>
            </a:r>
            <a:r>
              <a:rPr lang="en-US" sz="2000" dirty="0"/>
              <a:t> — critical to limit access tightly.</a:t>
            </a:r>
            <a:endParaRPr lang="es-EC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C3F997-CEA4-45E7-88C9-561E62F7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02" y="2662272"/>
            <a:ext cx="814501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DDE73-7A25-9596-D9F1-4A7989B2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reviewLogs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6EB917-F479-E15B-6785-CE2E1F84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23" y="2633473"/>
            <a:ext cx="9853360" cy="23973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D40517-E547-7F88-55D5-5A4E106C0AAB}"/>
              </a:ext>
            </a:extLst>
          </p:cNvPr>
          <p:cNvSpPr txBox="1"/>
          <p:nvPr/>
        </p:nvSpPr>
        <p:spPr>
          <a:xfrm>
            <a:off x="975424" y="2166877"/>
            <a:ext cx="93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Prevents fake reviews, enforces read/write separation by role</a:t>
            </a:r>
            <a:endParaRPr lang="es-EC" sz="2000" dirty="0"/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E5D4BC90-473D-8CD6-79CE-B3A4759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72" y="5244801"/>
            <a:ext cx="9613861" cy="1450967"/>
          </a:xfrm>
        </p:spPr>
        <p:txBody>
          <a:bodyPr/>
          <a:lstStyle/>
          <a:p>
            <a:pPr marL="342900" indent="-342900"/>
            <a:r>
              <a:rPr lang="en-US" dirty="0"/>
              <a:t>Students submit quiz reviews</a:t>
            </a:r>
          </a:p>
          <a:p>
            <a:pPr marL="342900" indent="-342900"/>
            <a:r>
              <a:rPr lang="en-US" dirty="0"/>
              <a:t>Only admins can read it</a:t>
            </a:r>
          </a:p>
          <a:p>
            <a:pPr marL="342900" indent="-342900"/>
            <a:r>
              <a:rPr lang="en-US" dirty="0"/>
              <a:t>Validates structure strictly.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712183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416</TotalTime>
  <Words>325</Words>
  <Application>Microsoft Office PowerPoint</Application>
  <PresentationFormat>Panorámica</PresentationFormat>
  <Paragraphs>69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 Display</vt:lpstr>
      <vt:lpstr>Arial</vt:lpstr>
      <vt:lpstr>Trebuchet MS</vt:lpstr>
      <vt:lpstr>Wingdings</vt:lpstr>
      <vt:lpstr>Berlín</vt:lpstr>
      <vt:lpstr>FIREBASE DATABASE SECURITY</vt:lpstr>
      <vt:lpstr>Overview</vt:lpstr>
      <vt:lpstr>Sumary of Rule Behaviour</vt:lpstr>
      <vt:lpstr>onlineUsers</vt:lpstr>
      <vt:lpstr>sessions</vt:lpstr>
      <vt:lpstr>meta/orderCounter</vt:lpstr>
      <vt:lpstr>questionReports</vt:lpstr>
      <vt:lpstr>userLogs / loginLogs</vt:lpstr>
      <vt:lpstr>reviewLogs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Dannes Espinoza</dc:creator>
  <cp:lastModifiedBy>Dannes Espinoza</cp:lastModifiedBy>
  <cp:revision>1</cp:revision>
  <dcterms:created xsi:type="dcterms:W3CDTF">2025-07-23T00:54:47Z</dcterms:created>
  <dcterms:modified xsi:type="dcterms:W3CDTF">2025-07-23T07:51:32Z</dcterms:modified>
</cp:coreProperties>
</file>