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6" r:id="rId11"/>
    <p:sldId id="268" r:id="rId12"/>
    <p:sldId id="267" r:id="rId13"/>
    <p:sldId id="269" r:id="rId14"/>
    <p:sldId id="270" r:id="rId15"/>
    <p:sldId id="271" r:id="rId16"/>
    <p:sldId id="272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Estilo claro 3 - Acent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8A107856-5554-42FB-B03E-39F5DBC370BA}" styleName="Estilo medio 4 - Énfasis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2" y="10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33948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13116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627797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461418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393662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952655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5834241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71060421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789700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678351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90958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42245403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208248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18087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43589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7796009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415832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CBD0D4-B11E-4133-A645-A5FD169A4123}" type="datetimeFigureOut">
              <a:rPr lang="es-EC" smtClean="0"/>
              <a:t>22/7/2025</a:t>
            </a:fld>
            <a:endParaRPr lang="es-EC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334427-64CA-4811-99D3-1A241A7F40B7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7416887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  <p:sldLayoutId id="2147483732" r:id="rId12"/>
    <p:sldLayoutId id="2147483733" r:id="rId13"/>
    <p:sldLayoutId id="2147483734" r:id="rId14"/>
    <p:sldLayoutId id="2147483735" r:id="rId15"/>
    <p:sldLayoutId id="2147483736" r:id="rId16"/>
    <p:sldLayoutId id="214748373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14.jpe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127" name="Rectangle 5126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5131" name="Rectangle 5130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33" name="Picture 5132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5135" name="Rectangle 5134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21A1F4D-BCF7-6F3A-F552-DBCDA69A75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063262"/>
            <a:ext cx="3739278" cy="2661138"/>
          </a:xfrm>
        </p:spPr>
        <p:txBody>
          <a:bodyPr anchor="ctr">
            <a:normAutofit/>
          </a:bodyPr>
          <a:lstStyle/>
          <a:p>
            <a:r>
              <a:rPr lang="es-EC"/>
              <a:t>FIREBASE DATABASE SECURITY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45F6D63-A6B2-FF55-EE27-5BBF62733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0323" y="5101298"/>
            <a:ext cx="3739277" cy="1116622"/>
          </a:xfrm>
        </p:spPr>
        <p:txBody>
          <a:bodyPr>
            <a:normAutofit/>
          </a:bodyPr>
          <a:lstStyle/>
          <a:p>
            <a:r>
              <a:rPr lang="es-EC" dirty="0"/>
              <a:t>NEXUS PROJECT</a:t>
            </a:r>
            <a:endParaRPr lang="es-EC"/>
          </a:p>
          <a:p>
            <a:endParaRPr lang="es-EC"/>
          </a:p>
        </p:txBody>
      </p:sp>
      <p:pic>
        <p:nvPicPr>
          <p:cNvPr id="5122" name="Picture 2" descr="New logo : r/Firebase">
            <a:extLst>
              <a:ext uri="{FF2B5EF4-FFF2-40B4-BE49-F238E27FC236}">
                <a16:creationId xmlns:a16="http://schemas.microsoft.com/office/drawing/2014/main" id="{DC46F3DE-377A-416A-1EFC-595BAFD2B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284606" y="1863759"/>
            <a:ext cx="6260963" cy="3130481"/>
          </a:xfrm>
          <a:prstGeom prst="rect">
            <a:avLst/>
          </a:prstGeo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88502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23" name="Picture 9222">
            <a:extLst>
              <a:ext uri="{FF2B5EF4-FFF2-40B4-BE49-F238E27FC236}">
                <a16:creationId xmlns:a16="http://schemas.microsoft.com/office/drawing/2014/main" id="{01CFC1BB-C5B3-4479-9752-C53221627F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225" name="Picture 9224">
            <a:extLst>
              <a:ext uri="{FF2B5EF4-FFF2-40B4-BE49-F238E27FC236}">
                <a16:creationId xmlns:a16="http://schemas.microsoft.com/office/drawing/2014/main" id="{5B5FB5AC-39B2-4094-B486-0FCD501D5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227" name="Picture 9226">
            <a:extLst>
              <a:ext uri="{FF2B5EF4-FFF2-40B4-BE49-F238E27FC236}">
                <a16:creationId xmlns:a16="http://schemas.microsoft.com/office/drawing/2014/main" id="{7150CFE4-97B0-48C6-ACD6-9399CBA119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229" name="Rectangle 9228">
            <a:extLst>
              <a:ext uri="{FF2B5EF4-FFF2-40B4-BE49-F238E27FC236}">
                <a16:creationId xmlns:a16="http://schemas.microsoft.com/office/drawing/2014/main" id="{A3C6F7F0-46EA-4F8E-A112-1B517C2B5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231" name="Rectangle 9230">
            <a:extLst>
              <a:ext uri="{FF2B5EF4-FFF2-40B4-BE49-F238E27FC236}">
                <a16:creationId xmlns:a16="http://schemas.microsoft.com/office/drawing/2014/main" id="{1691A3CC-CDA1-4C3B-9150-FCFB5373D8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 useBgFill="1">
        <p:nvSpPr>
          <p:cNvPr id="9233" name="Rectangle 9232">
            <a:extLst>
              <a:ext uri="{FF2B5EF4-FFF2-40B4-BE49-F238E27FC236}">
                <a16:creationId xmlns:a16="http://schemas.microsoft.com/office/drawing/2014/main" id="{C8221A89-FE35-4C46-8874-69154D2A8C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1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 descr="Test Writing in English | Testing and Assessment | English EFL">
            <a:extLst>
              <a:ext uri="{FF2B5EF4-FFF2-40B4-BE49-F238E27FC236}">
                <a16:creationId xmlns:a16="http://schemas.microsoft.com/office/drawing/2014/main" id="{BA006C4A-7541-2D0C-D6C7-4B1526F6AF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duotone>
              <a:schemeClr val="bg2">
                <a:shade val="45000"/>
                <a:satMod val="135000"/>
              </a:schemeClr>
              <a:prstClr val="white"/>
            </a:duotone>
            <a:alphaModFix amt="41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176" y="10"/>
            <a:ext cx="12192000" cy="68579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35" name="Rectangle 9234">
            <a:extLst>
              <a:ext uri="{FF2B5EF4-FFF2-40B4-BE49-F238E27FC236}">
                <a16:creationId xmlns:a16="http://schemas.microsoft.com/office/drawing/2014/main" id="{259ACC7A-6809-44E9-A594-85696A6C2B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249541"/>
            <a:ext cx="8968085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D1AC8D7C-EA32-9529-3FC9-093A718AD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4402667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TESTS </a:t>
            </a:r>
          </a:p>
        </p:txBody>
      </p:sp>
      <p:sp>
        <p:nvSpPr>
          <p:cNvPr id="9237" name="Rectangle 9236">
            <a:extLst>
              <a:ext uri="{FF2B5EF4-FFF2-40B4-BE49-F238E27FC236}">
                <a16:creationId xmlns:a16="http://schemas.microsoft.com/office/drawing/2014/main" id="{79E62B6A-C5F9-4D52-9F66-8777358274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4249541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239" name="Rectangle 9238">
            <a:extLst>
              <a:ext uri="{FF2B5EF4-FFF2-40B4-BE49-F238E27FC236}">
                <a16:creationId xmlns:a16="http://schemas.microsoft.com/office/drawing/2014/main" id="{95F95C49-E748-4D32-8417-22E5B6A6F5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902314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41" name="Rectangle 9240">
            <a:extLst>
              <a:ext uri="{FF2B5EF4-FFF2-40B4-BE49-F238E27FC236}">
                <a16:creationId xmlns:a16="http://schemas.microsoft.com/office/drawing/2014/main" id="{E2AE10EC-5E3B-4FC0-B43F-1E44500096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5902314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4717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8D43A6-5082-C0F5-30C7-D09130ADC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Viewer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read</a:t>
            </a:r>
            <a:r>
              <a:rPr lang="es-EC" dirty="0"/>
              <a:t> </a:t>
            </a:r>
            <a:r>
              <a:rPr lang="es-EC" dirty="0" err="1"/>
              <a:t>userLogs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70C925C9-1EFA-3F9C-4B22-AAD88B217C2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2716"/>
          <a:stretch>
            <a:fillRect/>
          </a:stretch>
        </p:blipFill>
        <p:spPr>
          <a:xfrm>
            <a:off x="1949949" y="2447181"/>
            <a:ext cx="7544853" cy="3550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4565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7B0037-F09D-4F50-58C1-D9D0995D7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695AF8-14B6-F6C6-576C-BD18058963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4540" y="2669146"/>
            <a:ext cx="10242920" cy="2981741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EEAFE568-47AF-B657-6BE9-CCB01D07A37A}"/>
              </a:ext>
            </a:extLst>
          </p:cNvPr>
          <p:cNvSpPr/>
          <p:nvPr/>
        </p:nvSpPr>
        <p:spPr>
          <a:xfrm>
            <a:off x="5904973" y="3989191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43386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5B5A52-8BA4-F552-61DC-F9A3EB67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Student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write</a:t>
            </a:r>
            <a:r>
              <a:rPr lang="es-EC" dirty="0"/>
              <a:t> </a:t>
            </a:r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F89AD7-2670-3B89-A16D-956E3950AD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0600" y="2223422"/>
            <a:ext cx="7897327" cy="4286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0852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A95707E-5E2F-92B9-64E8-425466FA8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1CE2CE8-BCB0-F38F-CF91-9F6BA18F3A4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80282" y="2705988"/>
            <a:ext cx="10338130" cy="2730170"/>
          </a:xfr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5CB2FC2B-4581-9C6C-E23D-177AE0FDBF85}"/>
              </a:ext>
            </a:extLst>
          </p:cNvPr>
          <p:cNvSpPr/>
          <p:nvPr/>
        </p:nvSpPr>
        <p:spPr>
          <a:xfrm>
            <a:off x="3623889" y="3955516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18962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582C5C-3B6B-1427-C040-AB3826A24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Admin</a:t>
            </a:r>
            <a:r>
              <a:rPr lang="es-EC" dirty="0"/>
              <a:t> </a:t>
            </a:r>
            <a:r>
              <a:rPr lang="es-EC" dirty="0" err="1"/>
              <a:t>trying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write</a:t>
            </a:r>
            <a:r>
              <a:rPr lang="es-EC" dirty="0"/>
              <a:t> </a:t>
            </a:r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6D0D896-9176-A984-F00D-3F08BE7CA2C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10006"/>
          <a:stretch>
            <a:fillRect/>
          </a:stretch>
        </p:blipFill>
        <p:spPr>
          <a:xfrm>
            <a:off x="1458593" y="2239869"/>
            <a:ext cx="8278380" cy="4140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13906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344E7A2-5184-1005-2F70-A14E513BB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RESULT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38FC409E-12C5-59F2-9401-83B8FF425B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869" y="2363619"/>
            <a:ext cx="10850489" cy="3658111"/>
          </a:xfrm>
          <a:prstGeom prst="rect">
            <a:avLst/>
          </a:prstGeom>
        </p:spPr>
      </p:pic>
      <p:sp>
        <p:nvSpPr>
          <p:cNvPr id="6" name="Flecha: hacia la izquierda 5">
            <a:extLst>
              <a:ext uri="{FF2B5EF4-FFF2-40B4-BE49-F238E27FC236}">
                <a16:creationId xmlns:a16="http://schemas.microsoft.com/office/drawing/2014/main" id="{B0CEE19D-418C-0861-E8B7-156BF3CD2A81}"/>
              </a:ext>
            </a:extLst>
          </p:cNvPr>
          <p:cNvSpPr/>
          <p:nvPr/>
        </p:nvSpPr>
        <p:spPr>
          <a:xfrm>
            <a:off x="7854245" y="4387595"/>
            <a:ext cx="2351314" cy="231113"/>
          </a:xfrm>
          <a:prstGeom prst="leftArrow">
            <a:avLst/>
          </a:prstGeom>
          <a:solidFill>
            <a:srgbClr val="FF0000"/>
          </a:solidFill>
          <a:ln>
            <a:solidFill>
              <a:schemeClr val="tx1">
                <a:lumMod val="95000"/>
              </a:schemeClr>
            </a:solidFill>
          </a:ln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606078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322967-9184-EA58-617E-3012DD198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Overview</a:t>
            </a:r>
            <a:endParaRPr lang="es-EC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1CD613F-08EE-1D7E-BC63-07C2A26A81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C" dirty="0" err="1"/>
              <a:t>This</a:t>
            </a:r>
            <a:r>
              <a:rPr lang="es-EC" dirty="0"/>
              <a:t> </a:t>
            </a:r>
            <a:r>
              <a:rPr lang="es-EC" dirty="0" err="1"/>
              <a:t>document</a:t>
            </a:r>
            <a:r>
              <a:rPr lang="es-EC" dirty="0"/>
              <a:t> </a:t>
            </a:r>
            <a:r>
              <a:rPr lang="en-US" dirty="0"/>
              <a:t>outlines the custom role-based security rules for the </a:t>
            </a:r>
            <a:r>
              <a:rPr lang="en-US" b="1" dirty="0"/>
              <a:t>NEXUS </a:t>
            </a:r>
            <a:r>
              <a:rPr lang="en-US" b="1" dirty="0" err="1"/>
              <a:t>iTED</a:t>
            </a:r>
            <a:r>
              <a:rPr lang="en-US" b="1" dirty="0"/>
              <a:t> CCNA Practice App</a:t>
            </a:r>
            <a:r>
              <a:rPr lang="en-US" dirty="0"/>
              <a:t>, using Firebase Realtime Database.</a:t>
            </a:r>
          </a:p>
          <a:p>
            <a:r>
              <a:rPr lang="es-EC" dirty="0"/>
              <a:t>Roles: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admin</a:t>
            </a:r>
            <a:r>
              <a:rPr lang="es-EC" b="1" dirty="0"/>
              <a:t>: </a:t>
            </a:r>
            <a:r>
              <a:rPr lang="es-EC" dirty="0"/>
              <a:t>app manager </a:t>
            </a:r>
            <a:r>
              <a:rPr lang="es-EC" dirty="0" err="1"/>
              <a:t>with</a:t>
            </a:r>
            <a:r>
              <a:rPr lang="es-EC" dirty="0"/>
              <a:t> full </a:t>
            </a:r>
            <a:r>
              <a:rPr lang="es-EC" dirty="0" err="1"/>
              <a:t>access</a:t>
            </a:r>
            <a:r>
              <a:rPr lang="es-EC" dirty="0"/>
              <a:t> </a:t>
            </a:r>
            <a:r>
              <a:rPr lang="es-EC" dirty="0" err="1"/>
              <a:t>to</a:t>
            </a:r>
            <a:r>
              <a:rPr lang="es-EC" dirty="0"/>
              <a:t> </a:t>
            </a:r>
            <a:r>
              <a:rPr lang="es-EC" dirty="0" err="1"/>
              <a:t>all</a:t>
            </a:r>
            <a:r>
              <a:rPr lang="es-EC" dirty="0"/>
              <a:t> data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s-EC" b="1" dirty="0"/>
              <a:t> </a:t>
            </a:r>
            <a:r>
              <a:rPr lang="es-EC" b="1" dirty="0" err="1"/>
              <a:t>student</a:t>
            </a:r>
            <a:r>
              <a:rPr lang="es-EC" b="1" dirty="0"/>
              <a:t>: </a:t>
            </a:r>
            <a:r>
              <a:rPr lang="es-EC" dirty="0"/>
              <a:t>a </a:t>
            </a:r>
            <a:r>
              <a:rPr lang="en-US" dirty="0"/>
              <a:t>logged-in user with full access to quizzes, reports, etc.</a:t>
            </a:r>
            <a:endParaRPr lang="es-EC" dirty="0"/>
          </a:p>
          <a:p>
            <a:pPr>
              <a:buFont typeface="Wingdings" panose="05000000000000000000" pitchFamily="2" charset="2"/>
              <a:buChar char="§"/>
            </a:pPr>
            <a:r>
              <a:rPr lang="es-EC" dirty="0"/>
              <a:t> </a:t>
            </a:r>
            <a:r>
              <a:rPr lang="es-EC" b="1" dirty="0" err="1"/>
              <a:t>viewer</a:t>
            </a:r>
            <a:r>
              <a:rPr lang="es-EC" b="1" dirty="0"/>
              <a:t>: </a:t>
            </a:r>
            <a:r>
              <a:rPr lang="en-US" dirty="0"/>
              <a:t>an unauthenticated or public visitor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255949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1" name="Picture 90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95" name="Picture 94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7" name="Rectangle 96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 useBgFill="1">
        <p:nvSpPr>
          <p:cNvPr id="101" name="Rectangle 100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105" name="Rectangle 104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2E3CA42-5C82-C474-1CBA-475AAF324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Summary of Rule Behaviour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EC"/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5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a 5">
            <a:extLst>
              <a:ext uri="{FF2B5EF4-FFF2-40B4-BE49-F238E27FC236}">
                <a16:creationId xmlns:a16="http://schemas.microsoft.com/office/drawing/2014/main" id="{93D168A0-3EEF-CE13-A132-33769C0210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57161789"/>
              </p:ext>
            </p:extLst>
          </p:nvPr>
        </p:nvGraphicFramePr>
        <p:xfrm>
          <a:off x="1376623" y="725088"/>
          <a:ext cx="10175299" cy="3439127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3767296">
                  <a:extLst>
                    <a:ext uri="{9D8B030D-6E8A-4147-A177-3AD203B41FA5}">
                      <a16:colId xmlns:a16="http://schemas.microsoft.com/office/drawing/2014/main" val="1315610728"/>
                    </a:ext>
                  </a:extLst>
                </a:gridCol>
                <a:gridCol w="2309052">
                  <a:extLst>
                    <a:ext uri="{9D8B030D-6E8A-4147-A177-3AD203B41FA5}">
                      <a16:colId xmlns:a16="http://schemas.microsoft.com/office/drawing/2014/main" val="4222495270"/>
                    </a:ext>
                  </a:extLst>
                </a:gridCol>
                <a:gridCol w="2175711">
                  <a:extLst>
                    <a:ext uri="{9D8B030D-6E8A-4147-A177-3AD203B41FA5}">
                      <a16:colId xmlns:a16="http://schemas.microsoft.com/office/drawing/2014/main" val="1374600917"/>
                    </a:ext>
                  </a:extLst>
                </a:gridCol>
                <a:gridCol w="1923240">
                  <a:extLst>
                    <a:ext uri="{9D8B030D-6E8A-4147-A177-3AD203B41FA5}">
                      <a16:colId xmlns:a16="http://schemas.microsoft.com/office/drawing/2014/main" val="4171893919"/>
                    </a:ext>
                  </a:extLst>
                </a:gridCol>
              </a:tblGrid>
              <a:tr h="446683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Path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Viewer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Student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es-EC" sz="2000" b="1" u="none" strike="noStrike" err="1">
                          <a:effectLst/>
                          <a:latin typeface="Aptos Display" panose="020B0004020202020204" pitchFamily="34" charset="0"/>
                        </a:rPr>
                        <a:t>Admin</a:t>
                      </a:r>
                      <a:endParaRPr lang="es-EC" sz="2000" b="1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865358735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onlineUsers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RW (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own</a:t>
                      </a: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 data)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RW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1753159888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reviewLogs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1280047042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sessions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165742027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meta/orderCounter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2289989622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questionReports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write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read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19237387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userLogs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4008723315"/>
                  </a:ext>
                </a:extLst>
              </a:tr>
              <a:tr h="427492"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loginLogs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>
                          <a:effectLst/>
                          <a:latin typeface="Aptos Display" panose="020B0004020202020204" pitchFamily="34" charset="0"/>
                        </a:rPr>
                        <a:t>❌</a:t>
                      </a:r>
                      <a:endParaRPr lang="es-EC" sz="1900" b="0" i="0" u="none" strike="noStrike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tc>
                  <a:txBody>
                    <a:bodyPr/>
                    <a:lstStyle/>
                    <a:p>
                      <a:pPr algn="l" fontAlgn="ctr">
                        <a:buNone/>
                      </a:pPr>
                      <a:r>
                        <a:rPr lang="es-EC" sz="1900" b="0" u="none" strike="noStrike" dirty="0">
                          <a:effectLst/>
                          <a:latin typeface="Aptos Display" panose="020B0004020202020204" pitchFamily="34" charset="0"/>
                        </a:rPr>
                        <a:t>✅ full </a:t>
                      </a:r>
                      <a:r>
                        <a:rPr lang="es-EC" sz="1900" b="0" u="none" strike="noStrike" dirty="0" err="1">
                          <a:effectLst/>
                          <a:latin typeface="Aptos Display" panose="020B0004020202020204" pitchFamily="34" charset="0"/>
                        </a:rPr>
                        <a:t>access</a:t>
                      </a:r>
                      <a:endParaRPr lang="es-EC" sz="1900" b="0" i="0" u="none" strike="noStrike" dirty="0">
                        <a:effectLst/>
                        <a:latin typeface="Aptos Display" panose="020B0004020202020204" pitchFamily="34" charset="0"/>
                      </a:endParaRPr>
                    </a:p>
                  </a:txBody>
                  <a:tcPr marL="93555" marR="93555" marT="46777" marB="46777" anchor="ctr"/>
                </a:tc>
                <a:extLst>
                  <a:ext uri="{0D108BD9-81ED-4DB2-BD59-A6C34878D82A}">
                    <a16:rowId xmlns:a16="http://schemas.microsoft.com/office/drawing/2014/main" val="3699631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076962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364C3B5-EE94-33E1-32DB-A4DECA7A3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onlineUsers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8E97D7FD-E178-70B2-05D8-0622E294B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950" y="2811610"/>
            <a:ext cx="10207368" cy="1915219"/>
          </a:xfrm>
          <a:prstGeom prst="rect">
            <a:avLst/>
          </a:prstGeom>
        </p:spPr>
      </p:pic>
      <p:sp>
        <p:nvSpPr>
          <p:cNvPr id="13" name="Rectangle 5">
            <a:extLst>
              <a:ext uri="{FF2B5EF4-FFF2-40B4-BE49-F238E27FC236}">
                <a16:creationId xmlns:a16="http://schemas.microsoft.com/office/drawing/2014/main" id="{E8265C3C-51A8-0067-5B81-E5F5EBD5072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33361" y="4834984"/>
            <a:ext cx="9249648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"$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uid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"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wildcard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→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applies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rules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each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user's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allows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admin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viewer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owner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of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data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to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read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student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can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write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their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own</a:t>
            </a:r>
            <a:r>
              <a:rPr kumimoji="0" lang="es-EC" altLang="es-EC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online status.</a:t>
            </a:r>
            <a:endParaRPr kumimoji="0" lang="es-EC" altLang="es-EC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.</a:t>
            </a:r>
            <a:r>
              <a:rPr kumimoji="0" lang="es-EC" altLang="es-EC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validate</a:t>
            </a:r>
            <a:r>
              <a:rPr kumimoji="0" lang="es-EC" altLang="es-EC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: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ensures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only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the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expected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field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(status)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saved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, and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it's</a:t>
            </a:r>
            <a:r>
              <a:rPr kumimoji="0" lang="es-EC" altLang="es-EC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 </a:t>
            </a:r>
            <a:r>
              <a:rPr kumimoji="0" lang="es-EC" altLang="es-EC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string</a:t>
            </a:r>
            <a:endParaRPr kumimoji="0" lang="es-EC" altLang="es-EC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8E4300B6-AFC1-3EE2-7DF3-62BAE3784317}"/>
              </a:ext>
            </a:extLst>
          </p:cNvPr>
          <p:cNvSpPr txBox="1"/>
          <p:nvPr/>
        </p:nvSpPr>
        <p:spPr>
          <a:xfrm>
            <a:off x="992316" y="2218886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This protects individual user sessions and allows access only when appropriate</a:t>
            </a:r>
            <a:r>
              <a:rPr lang="en-US" dirty="0"/>
              <a:t>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34038032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F2FB70-C2F9-5764-F52F-4FD626249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sessions</a:t>
            </a:r>
            <a:endParaRPr lang="es-EC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65B1936-D49B-291E-F010-21704336C3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004" y="2840324"/>
            <a:ext cx="10136015" cy="142894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EBE91371-84E5-239B-10F7-5528E314AA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88306" y="4572297"/>
            <a:ext cx="57631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Admins can create/edit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Students and admins can read sessions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s-EC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 Data must contain valid timestamps</a:t>
            </a:r>
            <a:endParaRPr kumimoji="0" lang="es-EC" altLang="es-EC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887B4D21-02C6-FCBA-07CA-1FE219CFB9EC}"/>
              </a:ext>
            </a:extLst>
          </p:cNvPr>
          <p:cNvSpPr txBox="1"/>
          <p:nvPr/>
        </p:nvSpPr>
        <p:spPr>
          <a:xfrm>
            <a:off x="484004" y="2210044"/>
            <a:ext cx="10550014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This ensures only trusted roles can manage sessions and that the data format is strict.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1421891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EE45FD-0AFC-5024-6918-53779FDE1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/>
              <a:t>meta/</a:t>
            </a:r>
            <a:r>
              <a:rPr lang="es-EC" dirty="0" err="1"/>
              <a:t>orderCounter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438C8F43-CF93-8895-1184-85260555A5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09081" y="2802830"/>
            <a:ext cx="7909108" cy="1812060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6EE7FB7C-CBBA-5B94-E717-89A5119C965B}"/>
              </a:ext>
            </a:extLst>
          </p:cNvPr>
          <p:cNvSpPr txBox="1"/>
          <p:nvPr/>
        </p:nvSpPr>
        <p:spPr>
          <a:xfrm>
            <a:off x="1556897" y="4827480"/>
            <a:ext cx="721347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Protects a global counter from misuse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Only admin can access or update it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+mj-lt"/>
              </a:rPr>
              <a:t>Value must always be a non-negative number</a:t>
            </a:r>
            <a:endParaRPr lang="es-EC" sz="2400" dirty="0">
              <a:latin typeface="+mj-lt"/>
            </a:endParaRP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2F5AB83F-E288-5BD2-54F7-189669166089}"/>
              </a:ext>
            </a:extLst>
          </p:cNvPr>
          <p:cNvSpPr txBox="1"/>
          <p:nvPr/>
        </p:nvSpPr>
        <p:spPr>
          <a:xfrm>
            <a:off x="680321" y="2190130"/>
            <a:ext cx="1020736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dirty="0"/>
              <a:t>Prevents corruption of system-critical counters.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10601334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D72E66-D6E3-4DD1-CAC5-851248740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questionReports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844ECBD-5804-D440-E393-352391B038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321" y="2551799"/>
            <a:ext cx="9951009" cy="2295504"/>
          </a:xfrm>
          <a:prstGeom prst="rect">
            <a:avLst/>
          </a:prstGeom>
        </p:spPr>
      </p:pic>
      <p:sp>
        <p:nvSpPr>
          <p:cNvPr id="11" name="Marcador de contenido 10">
            <a:extLst>
              <a:ext uri="{FF2B5EF4-FFF2-40B4-BE49-F238E27FC236}">
                <a16:creationId xmlns:a16="http://schemas.microsoft.com/office/drawing/2014/main" id="{A474930D-2C8A-FF30-AF44-14D68D2A8D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8894" y="5097317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report issues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the format is correct.</a:t>
            </a:r>
            <a:endParaRPr lang="es-EC" dirty="0"/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ED7F725E-BFC5-50E4-0885-63933100AC7B}"/>
              </a:ext>
            </a:extLst>
          </p:cNvPr>
          <p:cNvSpPr txBox="1"/>
          <p:nvPr/>
        </p:nvSpPr>
        <p:spPr>
          <a:xfrm>
            <a:off x="1142765" y="2101730"/>
            <a:ext cx="5680822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Protects data integrity and keeps logs clean</a:t>
            </a:r>
            <a:endParaRPr lang="es-EC" sz="2000" dirty="0"/>
          </a:p>
        </p:txBody>
      </p:sp>
    </p:spTree>
    <p:extLst>
      <p:ext uri="{BB962C8B-B14F-4D97-AF65-F5344CB8AC3E}">
        <p14:creationId xmlns:p14="http://schemas.microsoft.com/office/powerpoint/2010/main" val="36788793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704A2DF-9088-A23E-6DD4-53B990DFDD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userLogs</a:t>
            </a:r>
            <a:r>
              <a:rPr lang="es-EC" dirty="0"/>
              <a:t> / </a:t>
            </a:r>
            <a:r>
              <a:rPr lang="es-EC" dirty="0" err="1"/>
              <a:t>loginLogs</a:t>
            </a:r>
            <a:endParaRPr lang="es-EC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99AD461B-85A1-3CF7-AEF0-5F69DB14B251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These are </a:t>
            </a:r>
            <a:r>
              <a:rPr lang="en-US" sz="2000" b="1" dirty="0"/>
              <a:t>audit logs</a:t>
            </a:r>
            <a:r>
              <a:rPr lang="en-US" sz="2000" dirty="0"/>
              <a:t> — critical to limit access tightly.</a:t>
            </a:r>
            <a:endParaRPr lang="es-EC" sz="2000" dirty="0"/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BEC3F997-CEA4-45E7-88C9-561E62F728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1708" y="2601984"/>
            <a:ext cx="8145012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614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26DDE73-7A25-9596-D9F1-4A7989B20F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C" dirty="0" err="1"/>
              <a:t>reviewLogs</a:t>
            </a:r>
            <a:endParaRPr lang="es-EC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16EB917-F479-E15B-6785-CE2E1F84D4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8123" y="2633473"/>
            <a:ext cx="9853360" cy="2397358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50D40517-E547-7F88-55D5-5A4E106C0AAB}"/>
              </a:ext>
            </a:extLst>
          </p:cNvPr>
          <p:cNvSpPr txBox="1"/>
          <p:nvPr/>
        </p:nvSpPr>
        <p:spPr>
          <a:xfrm>
            <a:off x="975424" y="2166877"/>
            <a:ext cx="9318758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sz="2000" dirty="0"/>
              <a:t>Prevents fake reviews, enforces read/write separation by role</a:t>
            </a:r>
            <a:endParaRPr lang="es-EC" sz="2000" dirty="0"/>
          </a:p>
        </p:txBody>
      </p:sp>
      <p:sp>
        <p:nvSpPr>
          <p:cNvPr id="7" name="Marcador de contenido 10">
            <a:extLst>
              <a:ext uri="{FF2B5EF4-FFF2-40B4-BE49-F238E27FC236}">
                <a16:creationId xmlns:a16="http://schemas.microsoft.com/office/drawing/2014/main" id="{E5D4BC90-473D-8CD6-79CE-B3A475929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7872" y="5244801"/>
            <a:ext cx="9613861" cy="1450967"/>
          </a:xfrm>
        </p:spPr>
        <p:txBody>
          <a:bodyPr/>
          <a:lstStyle/>
          <a:p>
            <a:pPr marL="342900" indent="-342900"/>
            <a:r>
              <a:rPr lang="en-US" dirty="0"/>
              <a:t>Students submit quiz reviews</a:t>
            </a:r>
          </a:p>
          <a:p>
            <a:pPr marL="342900" indent="-342900"/>
            <a:r>
              <a:rPr lang="en-US" dirty="0"/>
              <a:t>Only admins can read it</a:t>
            </a:r>
          </a:p>
          <a:p>
            <a:pPr marL="342900" indent="-342900"/>
            <a:r>
              <a:rPr lang="en-US" dirty="0"/>
              <a:t>Validates structure strictly.</a:t>
            </a:r>
            <a:endParaRPr lang="es-EC" dirty="0"/>
          </a:p>
        </p:txBody>
      </p:sp>
    </p:spTree>
    <p:extLst>
      <p:ext uri="{BB962C8B-B14F-4D97-AF65-F5344CB8AC3E}">
        <p14:creationId xmlns:p14="http://schemas.microsoft.com/office/powerpoint/2010/main" val="4071218317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Berlín">
      <a:dk1>
        <a:sysClr val="windowText" lastClr="000000"/>
      </a:dk1>
      <a:lt1>
        <a:sysClr val="window" lastClr="FFFFFF"/>
      </a:lt1>
      <a:dk2>
        <a:srgbClr val="9D360E"/>
      </a:dk2>
      <a:lt2>
        <a:srgbClr val="E7E6E6"/>
      </a:lt2>
      <a:accent1>
        <a:srgbClr val="F09415"/>
      </a:accent1>
      <a:accent2>
        <a:srgbClr val="C1B56B"/>
      </a:accent2>
      <a:accent3>
        <a:srgbClr val="4BAF73"/>
      </a:accent3>
      <a:accent4>
        <a:srgbClr val="5AA6C0"/>
      </a:accent4>
      <a:accent5>
        <a:srgbClr val="D17DF9"/>
      </a:accent5>
      <a:accent6>
        <a:srgbClr val="FA7E5C"/>
      </a:accent6>
      <a:hlink>
        <a:srgbClr val="FFAE3E"/>
      </a:hlink>
      <a:folHlink>
        <a:srgbClr val="FCC77E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TM04033917[[fn=Berlín]]</Template>
  <TotalTime>11265</TotalTime>
  <Words>344</Words>
  <Application>Microsoft Office PowerPoint</Application>
  <PresentationFormat>Panorámica</PresentationFormat>
  <Paragraphs>76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1" baseType="lpstr">
      <vt:lpstr>Aptos Display</vt:lpstr>
      <vt:lpstr>Arial</vt:lpstr>
      <vt:lpstr>Trebuchet MS</vt:lpstr>
      <vt:lpstr>Wingdings</vt:lpstr>
      <vt:lpstr>Berlín</vt:lpstr>
      <vt:lpstr>FIREBASE DATABASE SECURITY</vt:lpstr>
      <vt:lpstr>Overview</vt:lpstr>
      <vt:lpstr>Summary of Rule Behaviour</vt:lpstr>
      <vt:lpstr>onlineUsers</vt:lpstr>
      <vt:lpstr>sessions</vt:lpstr>
      <vt:lpstr>meta/orderCounter</vt:lpstr>
      <vt:lpstr>questionReports</vt:lpstr>
      <vt:lpstr>userLogs / loginLogs</vt:lpstr>
      <vt:lpstr>reviewLogs</vt:lpstr>
      <vt:lpstr>TESTS </vt:lpstr>
      <vt:lpstr>Viewer trying to read userLogs</vt:lpstr>
      <vt:lpstr>RESULT</vt:lpstr>
      <vt:lpstr>Student trying to write questionReports</vt:lpstr>
      <vt:lpstr>RESULT</vt:lpstr>
      <vt:lpstr>Admin trying to write questionReports</vt:lpstr>
      <vt:lpstr>RESULT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Dannes Espinoza</dc:creator>
  <cp:lastModifiedBy>Dannes Espinoza</cp:lastModifiedBy>
  <cp:revision>3</cp:revision>
  <dcterms:created xsi:type="dcterms:W3CDTF">2025-07-23T00:54:47Z</dcterms:created>
  <dcterms:modified xsi:type="dcterms:W3CDTF">2025-07-30T20:40:27Z</dcterms:modified>
</cp:coreProperties>
</file>