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73" r:id="rId12"/>
    <p:sldId id="268" r:id="rId13"/>
    <p:sldId id="267" r:id="rId14"/>
    <p:sldId id="275" r:id="rId15"/>
    <p:sldId id="274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94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1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77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4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936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95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342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60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89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78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45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8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35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6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8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6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A1F4D-BCF7-6F3A-F552-DBCDA69A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C" dirty="0"/>
              <a:t>FIREBASE DATABASE SECURITY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F6D63-A6B2-FF55-EE27-5BBF6273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s-EC" dirty="0"/>
              <a:t>NEXUS PROJECT</a:t>
            </a:r>
          </a:p>
          <a:p>
            <a:endParaRPr lang="es-EC" dirty="0"/>
          </a:p>
        </p:txBody>
      </p:sp>
      <p:pic>
        <p:nvPicPr>
          <p:cNvPr id="5122" name="Picture 2" descr="New logo : r/Firebase">
            <a:extLst>
              <a:ext uri="{FF2B5EF4-FFF2-40B4-BE49-F238E27FC236}">
                <a16:creationId xmlns:a16="http://schemas.microsoft.com/office/drawing/2014/main" id="{DC46F3DE-377A-416A-1EFC-595BAFD2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863759"/>
            <a:ext cx="6260963" cy="31304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5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922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25" name="Picture 922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227" name="Picture 922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9233" name="Rectangle 9232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est Writing in English | Testing and Assessment | English EFL">
            <a:extLst>
              <a:ext uri="{FF2B5EF4-FFF2-40B4-BE49-F238E27FC236}">
                <a16:creationId xmlns:a16="http://schemas.microsoft.com/office/drawing/2014/main" id="{BA006C4A-7541-2D0C-D6C7-4B1526F6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Rectangle 9234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C8D7C-EA32-9529-3FC9-093A718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TESTS </a:t>
            </a:r>
          </a:p>
        </p:txBody>
      </p:sp>
      <p:sp>
        <p:nvSpPr>
          <p:cNvPr id="9237" name="Rectangle 9236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9" name="Rectangle 9238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1" name="Rectangle 9240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5FAED-0686-0F25-6EB8-C01A9103B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fireBaseApp.js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4763611-B0D2-2B49-B27F-22F45258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862" y="2098840"/>
            <a:ext cx="7382905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960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D43A6-5082-C0F5-30C7-D09130AD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Viewer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read</a:t>
            </a:r>
            <a:r>
              <a:rPr lang="es-EC" dirty="0"/>
              <a:t> </a:t>
            </a:r>
            <a:r>
              <a:rPr lang="es-EC" dirty="0" err="1"/>
              <a:t>userLogs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C925C9-1EFA-3F9C-4B22-AAD88B21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716"/>
          <a:stretch>
            <a:fillRect/>
          </a:stretch>
        </p:blipFill>
        <p:spPr>
          <a:xfrm>
            <a:off x="1949949" y="2447181"/>
            <a:ext cx="7544853" cy="35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0037-F09D-4F50-58C1-D9D0995D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695AF8-14B6-F6C6-576C-BD180589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40" y="2669146"/>
            <a:ext cx="10242920" cy="298174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EEAFE568-47AF-B657-6BE9-CCB01D07A37A}"/>
              </a:ext>
            </a:extLst>
          </p:cNvPr>
          <p:cNvSpPr/>
          <p:nvPr/>
        </p:nvSpPr>
        <p:spPr>
          <a:xfrm>
            <a:off x="5904973" y="3989191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386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BFBEA8-FFB2-90F8-613A-35F67EC9F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Student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userLogs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83A619D-6431-E669-88AF-85FCB31E0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396"/>
          <a:stretch>
            <a:fillRect/>
          </a:stretch>
        </p:blipFill>
        <p:spPr>
          <a:xfrm>
            <a:off x="1721474" y="2154284"/>
            <a:ext cx="7531554" cy="395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3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E4287-6DD6-2DA4-F42F-745E3DFE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184E2F-7A28-258F-3745-27EE7C9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90" y="2739872"/>
            <a:ext cx="11398819" cy="2737027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088DA2F3-6BD4-B22B-8FA1-4F8D484DC0FC}"/>
              </a:ext>
            </a:extLst>
          </p:cNvPr>
          <p:cNvSpPr/>
          <p:nvPr/>
        </p:nvSpPr>
        <p:spPr>
          <a:xfrm>
            <a:off x="6924138" y="4113174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77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5A52-8BA4-F552-61DC-F9A3EB67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Student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89AD7-2670-3B89-A16D-956E395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00" y="2223422"/>
            <a:ext cx="78973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5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707E-5E2F-92B9-64E8-425466FA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CE2CE8-BCB0-F38F-CF91-9F6BA18F3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705988"/>
            <a:ext cx="10338130" cy="2730170"/>
          </a:xfr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5CB2FC2B-4581-9C6C-E23D-177AE0FDBF85}"/>
              </a:ext>
            </a:extLst>
          </p:cNvPr>
          <p:cNvSpPr/>
          <p:nvPr/>
        </p:nvSpPr>
        <p:spPr>
          <a:xfrm>
            <a:off x="3623889" y="3955516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82C5C-3B6B-1427-C040-AB3826A2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Admin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0D896-9176-A984-F00D-3F08BE7C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6"/>
          <a:stretch>
            <a:fillRect/>
          </a:stretch>
        </p:blipFill>
        <p:spPr>
          <a:xfrm>
            <a:off x="1458593" y="2239869"/>
            <a:ext cx="8278380" cy="4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E7A2-5184-1005-2F70-A14E513B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C409E-12C5-59F2-9401-83B8FF42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9" y="2363619"/>
            <a:ext cx="10850489" cy="365811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B0CEE19D-418C-0861-E8B7-156BF3CD2A81}"/>
              </a:ext>
            </a:extLst>
          </p:cNvPr>
          <p:cNvSpPr/>
          <p:nvPr/>
        </p:nvSpPr>
        <p:spPr>
          <a:xfrm>
            <a:off x="7854245" y="4387595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2967-9184-EA58-617E-3012DD19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D613F-08EE-1D7E-BC63-07C2A26A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document</a:t>
            </a:r>
            <a:r>
              <a:rPr lang="es-EC" dirty="0"/>
              <a:t> </a:t>
            </a:r>
            <a:r>
              <a:rPr lang="en-US" dirty="0"/>
              <a:t>outlines the custom role-based security rules for the </a:t>
            </a:r>
            <a:r>
              <a:rPr lang="en-US" b="1" dirty="0"/>
              <a:t>NEXUS </a:t>
            </a:r>
            <a:r>
              <a:rPr lang="en-US" b="1" dirty="0" err="1"/>
              <a:t>iTED</a:t>
            </a:r>
            <a:r>
              <a:rPr lang="en-US" b="1" dirty="0"/>
              <a:t> CCNA Practice App</a:t>
            </a:r>
            <a:r>
              <a:rPr lang="en-US" dirty="0"/>
              <a:t>, using Firebase Realtime Database.</a:t>
            </a:r>
          </a:p>
          <a:p>
            <a:r>
              <a:rPr lang="es-EC" dirty="0"/>
              <a:t>Roles: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admin</a:t>
            </a:r>
            <a:r>
              <a:rPr lang="es-EC" b="1" dirty="0"/>
              <a:t>: </a:t>
            </a:r>
            <a:r>
              <a:rPr lang="es-EC" dirty="0"/>
              <a:t>app manager </a:t>
            </a:r>
            <a:r>
              <a:rPr lang="es-EC" dirty="0" err="1"/>
              <a:t>with</a:t>
            </a:r>
            <a:r>
              <a:rPr lang="es-EC" dirty="0"/>
              <a:t> full </a:t>
            </a:r>
            <a:r>
              <a:rPr lang="es-EC" dirty="0" err="1"/>
              <a:t>access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all</a:t>
            </a:r>
            <a:r>
              <a:rPr lang="es-EC" dirty="0"/>
              <a:t>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/>
              <a:t> </a:t>
            </a:r>
            <a:r>
              <a:rPr lang="es-EC" b="1" dirty="0" err="1"/>
              <a:t>student</a:t>
            </a:r>
            <a:r>
              <a:rPr lang="es-EC" b="1" dirty="0"/>
              <a:t>: </a:t>
            </a:r>
            <a:r>
              <a:rPr lang="es-EC" dirty="0"/>
              <a:t>a </a:t>
            </a:r>
            <a:r>
              <a:rPr lang="en-US" dirty="0"/>
              <a:t>logged-in user with full access to quizzes, reports, etc.</a:t>
            </a:r>
            <a:endParaRPr lang="es-EC" dirty="0"/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viewer</a:t>
            </a:r>
            <a:r>
              <a:rPr lang="es-EC" b="1" dirty="0"/>
              <a:t>: </a:t>
            </a:r>
            <a:r>
              <a:rPr lang="en-US" dirty="0"/>
              <a:t>an unauthenticated or public visitor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59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3CA42-5C82-C474-1CBA-475AAF3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Summary of Rule Behaviour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D168A0-3EEF-CE13-A132-33769C02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777541"/>
              </p:ext>
            </p:extLst>
          </p:nvPr>
        </p:nvGraphicFramePr>
        <p:xfrm>
          <a:off x="1376623" y="725088"/>
          <a:ext cx="10175299" cy="343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67296">
                  <a:extLst>
                    <a:ext uri="{9D8B030D-6E8A-4147-A177-3AD203B41FA5}">
                      <a16:colId xmlns:a16="http://schemas.microsoft.com/office/drawing/2014/main" val="1315610728"/>
                    </a:ext>
                  </a:extLst>
                </a:gridCol>
                <a:gridCol w="2309052">
                  <a:extLst>
                    <a:ext uri="{9D8B030D-6E8A-4147-A177-3AD203B41FA5}">
                      <a16:colId xmlns:a16="http://schemas.microsoft.com/office/drawing/2014/main" val="4222495270"/>
                    </a:ext>
                  </a:extLst>
                </a:gridCol>
                <a:gridCol w="2175711">
                  <a:extLst>
                    <a:ext uri="{9D8B030D-6E8A-4147-A177-3AD203B41FA5}">
                      <a16:colId xmlns:a16="http://schemas.microsoft.com/office/drawing/2014/main" val="1374600917"/>
                    </a:ext>
                  </a:extLst>
                </a:gridCol>
                <a:gridCol w="1923240">
                  <a:extLst>
                    <a:ext uri="{9D8B030D-6E8A-4147-A177-3AD203B41FA5}">
                      <a16:colId xmlns:a16="http://schemas.microsoft.com/office/drawing/2014/main" val="4171893919"/>
                    </a:ext>
                  </a:extLst>
                </a:gridCol>
              </a:tblGrid>
              <a:tr h="4466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Path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Viewer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Admin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86535873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onlineUsers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RW (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own</a:t>
                      </a: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 data)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753159888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reviewLogs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28004704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sessions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6574202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meta/orderCounter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228998962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questionReports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923738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userLogs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400872331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loginLogs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6996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C3B5-EE94-33E1-32DB-A4DECA7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onlineUsers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97D7FD-E178-70B2-05D8-0622E29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" y="2811610"/>
            <a:ext cx="10207368" cy="191521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8265C3C-51A8-0067-5B81-E5F5EBD5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361" y="4834984"/>
            <a:ext cx="9249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uid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wildcard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rules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admin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data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 status.</a:t>
            </a: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expected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field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(status)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4300B6-AFC1-3EE2-7DF3-62BAE3784317}"/>
              </a:ext>
            </a:extLst>
          </p:cNvPr>
          <p:cNvSpPr txBox="1"/>
          <p:nvPr/>
        </p:nvSpPr>
        <p:spPr>
          <a:xfrm>
            <a:off x="992316" y="2218886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protects individual user sessions and allows access only when appropriate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38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2FB70-C2F9-5764-F52F-4FD6262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sessions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5B1936-D49B-291E-F010-2170433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4" y="2840324"/>
            <a:ext cx="10136015" cy="142894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BE91371-84E5-239B-10F7-5528E314A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306" y="4572297"/>
            <a:ext cx="5763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Admins can create/edit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Students and admins can read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must contain valid timestamps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B4D21-02C6-FCBA-07CA-1FE219CFB9EC}"/>
              </a:ext>
            </a:extLst>
          </p:cNvPr>
          <p:cNvSpPr txBox="1"/>
          <p:nvPr/>
        </p:nvSpPr>
        <p:spPr>
          <a:xfrm>
            <a:off x="484004" y="2210044"/>
            <a:ext cx="10550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ensures only trusted roles can manage sessions and that the data format is strict.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21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45FD-0AFC-5024-6918-53779FD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meta/</a:t>
            </a:r>
            <a:r>
              <a:rPr lang="es-EC" dirty="0" err="1"/>
              <a:t>orderCounter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C8F43-CF93-8895-1184-8526055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81" y="2802830"/>
            <a:ext cx="7909108" cy="1812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E7FB7C-CBBA-5B94-E717-89A5119C965B}"/>
              </a:ext>
            </a:extLst>
          </p:cNvPr>
          <p:cNvSpPr txBox="1"/>
          <p:nvPr/>
        </p:nvSpPr>
        <p:spPr>
          <a:xfrm>
            <a:off x="1556897" y="4827480"/>
            <a:ext cx="7213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Protects a global counter from misuse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admin can access or update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 must always be a non-negative number</a:t>
            </a:r>
            <a:endParaRPr lang="es-EC" sz="24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AB83F-E288-5BD2-54F7-189669166089}"/>
              </a:ext>
            </a:extLst>
          </p:cNvPr>
          <p:cNvSpPr txBox="1"/>
          <p:nvPr/>
        </p:nvSpPr>
        <p:spPr>
          <a:xfrm>
            <a:off x="680321" y="2190130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Prevents corruption of system-critical counters.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0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2E66-D6E3-4DD1-CAC5-8512487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44ECBD-5804-D440-E393-352391B0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51799"/>
            <a:ext cx="9951009" cy="2295504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474930D-2C8A-FF30-AF44-14D68D2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4" y="5097317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report issues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the format is correct.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F725E-BFC5-50E4-0885-63933100AC7B}"/>
              </a:ext>
            </a:extLst>
          </p:cNvPr>
          <p:cNvSpPr txBox="1"/>
          <p:nvPr/>
        </p:nvSpPr>
        <p:spPr>
          <a:xfrm>
            <a:off x="1142765" y="2101730"/>
            <a:ext cx="568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Protects data integrity and keeps logs clean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788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A2DF-9088-A23E-6DD4-53B990D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userLogs</a:t>
            </a:r>
            <a:r>
              <a:rPr lang="es-EC" dirty="0"/>
              <a:t> / </a:t>
            </a:r>
            <a:r>
              <a:rPr lang="es-EC" dirty="0" err="1"/>
              <a:t>loginLogs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AD461B-85A1-3CF7-AEF0-5F69DB14B251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These are </a:t>
            </a:r>
            <a:r>
              <a:rPr lang="en-US" sz="2000" b="1" dirty="0"/>
              <a:t>audit logs</a:t>
            </a:r>
            <a:r>
              <a:rPr lang="en-US" sz="2000" dirty="0"/>
              <a:t> — critical to limit access tightly.</a:t>
            </a:r>
            <a:endParaRPr lang="es-EC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C3F997-CEA4-45E7-88C9-561E62F7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8" y="2601984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DE73-7A25-9596-D9F1-4A7989B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reviewLogs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6EB917-F479-E15B-6785-CE2E1F84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3" y="2633473"/>
            <a:ext cx="9853360" cy="239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D40517-E547-7F88-55D5-5A4E106C0AAB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Prevents fake reviews, enforces read/write separation by role</a:t>
            </a:r>
            <a:endParaRPr lang="es-EC" sz="2000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E5D4BC90-473D-8CD6-79CE-B3A4759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72" y="5244801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submit quiz reviews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structure strictly.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121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11338</TotalTime>
  <Words>353</Words>
  <Application>Microsoft Office PowerPoint</Application>
  <PresentationFormat>Panorámica</PresentationFormat>
  <Paragraphs>79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Aptos Display</vt:lpstr>
      <vt:lpstr>Arial</vt:lpstr>
      <vt:lpstr>Trebuchet MS</vt:lpstr>
      <vt:lpstr>Wingdings</vt:lpstr>
      <vt:lpstr>Berlín</vt:lpstr>
      <vt:lpstr>FIREBASE DATABASE SECURITY</vt:lpstr>
      <vt:lpstr>Overview</vt:lpstr>
      <vt:lpstr>Summary of Rule Behaviour</vt:lpstr>
      <vt:lpstr>onlineUsers</vt:lpstr>
      <vt:lpstr>sessions</vt:lpstr>
      <vt:lpstr>meta/orderCounter</vt:lpstr>
      <vt:lpstr>questionReports</vt:lpstr>
      <vt:lpstr>userLogs / loginLogs</vt:lpstr>
      <vt:lpstr>reviewLogs</vt:lpstr>
      <vt:lpstr>TESTS </vt:lpstr>
      <vt:lpstr>fireBaseApp.js</vt:lpstr>
      <vt:lpstr>Viewer trying to read userLogs</vt:lpstr>
      <vt:lpstr>RESULT</vt:lpstr>
      <vt:lpstr>Student trying to write userLogs</vt:lpstr>
      <vt:lpstr>RESULT</vt:lpstr>
      <vt:lpstr>Student trying to write questionReports</vt:lpstr>
      <vt:lpstr>RESULT</vt:lpstr>
      <vt:lpstr>Admin trying to write questionReports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Dannes Espinoza</dc:creator>
  <cp:lastModifiedBy>Dannes Espinoza</cp:lastModifiedBy>
  <cp:revision>5</cp:revision>
  <dcterms:created xsi:type="dcterms:W3CDTF">2025-07-23T00:54:47Z</dcterms:created>
  <dcterms:modified xsi:type="dcterms:W3CDTF">2025-07-30T21:53:19Z</dcterms:modified>
</cp:coreProperties>
</file>