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0" r:id="rId2"/>
    <p:sldId id="301" r:id="rId3"/>
    <p:sldId id="302" r:id="rId4"/>
    <p:sldId id="303" r:id="rId5"/>
    <p:sldId id="304" r:id="rId6"/>
    <p:sldId id="306" r:id="rId7"/>
    <p:sldId id="305" r:id="rId8"/>
    <p:sldId id="30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0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>
      <p:cViewPr varScale="1">
        <p:scale>
          <a:sx n="78" d="100"/>
          <a:sy n="78" d="100"/>
        </p:scale>
        <p:origin x="76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D0D80-3F5A-4E2B-8189-1BE0B88D707F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A1685-EDE0-4EE0-9505-D5595FB65CC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7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87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87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81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1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11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771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10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19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82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7A847CFC-816F-41D0-AAC0-9BF4FEBC753E}" type="datetimeFigureOut">
              <a:rPr lang="es-ES" smtClean="0"/>
              <a:pPr/>
              <a:t>16/12/2024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16/12/2024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07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754EF92-8AF7-28C7-A93B-6CE57D40F221}"/>
              </a:ext>
            </a:extLst>
          </p:cNvPr>
          <p:cNvSpPr txBox="1"/>
          <p:nvPr/>
        </p:nvSpPr>
        <p:spPr>
          <a:xfrm>
            <a:off x="755576" y="2132856"/>
            <a:ext cx="73448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INTRODUCCION A CONTROLADORES EN ARDUINO</a:t>
            </a:r>
          </a:p>
        </p:txBody>
      </p:sp>
      <p:pic>
        <p:nvPicPr>
          <p:cNvPr id="1026" name="Picture 2" descr="Grafica Institucional">
            <a:extLst>
              <a:ext uri="{FF2B5EF4-FFF2-40B4-BE49-F238E27FC236}">
                <a16:creationId xmlns:a16="http://schemas.microsoft.com/office/drawing/2014/main" id="{B7006428-BBCD-7C26-22E1-E83FDA3D0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24" y="4293096"/>
            <a:ext cx="3671119" cy="148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3AF914BD-A55F-65EF-2958-951236FADA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9044"/>
            <a:ext cx="3063246" cy="162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A0A60DD-8443-6628-C7DB-28E84D965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38" y="1268760"/>
            <a:ext cx="5725324" cy="543000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A382AA6-F307-473F-0AC1-29167B8CE975}"/>
              </a:ext>
            </a:extLst>
          </p:cNvPr>
          <p:cNvSpPr txBox="1"/>
          <p:nvPr/>
        </p:nvSpPr>
        <p:spPr>
          <a:xfrm>
            <a:off x="1475656" y="332656"/>
            <a:ext cx="6488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Control </a:t>
            </a:r>
            <a:r>
              <a:rPr lang="es-ES" sz="4000" dirty="0" err="1"/>
              <a:t>On</a:t>
            </a:r>
            <a:r>
              <a:rPr lang="es-ES" sz="4000" dirty="0"/>
              <a:t>-Off con histéresis</a:t>
            </a:r>
          </a:p>
        </p:txBody>
      </p:sp>
    </p:spTree>
    <p:extLst>
      <p:ext uri="{BB962C8B-B14F-4D97-AF65-F5344CB8AC3E}">
        <p14:creationId xmlns:p14="http://schemas.microsoft.com/office/powerpoint/2010/main" val="254849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8F197-4D78-DEF4-1E64-C0C471515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C7C5FD85-2580-1431-B493-541CF8C6E1B6}"/>
              </a:ext>
            </a:extLst>
          </p:cNvPr>
          <p:cNvSpPr txBox="1"/>
          <p:nvPr/>
        </p:nvSpPr>
        <p:spPr>
          <a:xfrm>
            <a:off x="1475656" y="332656"/>
            <a:ext cx="6488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Control </a:t>
            </a:r>
            <a:r>
              <a:rPr lang="es-ES" sz="4000" dirty="0" err="1"/>
              <a:t>On</a:t>
            </a:r>
            <a:r>
              <a:rPr lang="es-ES" sz="4000" dirty="0"/>
              <a:t>-Off con histéresis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F65B97-1242-D371-45D2-19B0ED18F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3" y="1040542"/>
            <a:ext cx="8545457" cy="447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9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4834C-141C-9799-89AE-C235CB53D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2610CF4C-6231-CF09-C540-EBA83487B9A2}"/>
              </a:ext>
            </a:extLst>
          </p:cNvPr>
          <p:cNvSpPr txBox="1"/>
          <p:nvPr/>
        </p:nvSpPr>
        <p:spPr>
          <a:xfrm>
            <a:off x="1475656" y="332656"/>
            <a:ext cx="6488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Control </a:t>
            </a:r>
            <a:r>
              <a:rPr lang="es-ES" sz="4000" dirty="0" err="1"/>
              <a:t>On</a:t>
            </a:r>
            <a:r>
              <a:rPr lang="es-ES" sz="4000" dirty="0"/>
              <a:t>-Off con histéresis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1921D1-6AEE-3B95-E2AB-F8D53EBE23D2}"/>
              </a:ext>
            </a:extLst>
          </p:cNvPr>
          <p:cNvSpPr txBox="1"/>
          <p:nvPr/>
        </p:nvSpPr>
        <p:spPr>
          <a:xfrm>
            <a:off x="1488996" y="1064359"/>
            <a:ext cx="6912768" cy="5275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histeresis</a:t>
            </a:r>
            <a:r>
              <a:rPr lang="es-ES" sz="1200" dirty="0"/>
              <a:t>=2;</a:t>
            </a:r>
          </a:p>
          <a:p>
            <a:r>
              <a:rPr lang="es-ES" sz="1200" dirty="0" err="1"/>
              <a:t>int</a:t>
            </a:r>
            <a:r>
              <a:rPr lang="es-ES" sz="1200" dirty="0"/>
              <a:t> temperatura=0;</a:t>
            </a:r>
          </a:p>
          <a:p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setPoint</a:t>
            </a:r>
            <a:r>
              <a:rPr lang="es-ES" sz="1200" dirty="0"/>
              <a:t>=0;</a:t>
            </a:r>
          </a:p>
          <a:p>
            <a:r>
              <a:rPr lang="es-ES" sz="1200" dirty="0" err="1"/>
              <a:t>int</a:t>
            </a:r>
            <a:r>
              <a:rPr lang="es-ES" sz="1200" dirty="0"/>
              <a:t> potencia=0;</a:t>
            </a:r>
          </a:p>
          <a:p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setup</a:t>
            </a:r>
            <a:r>
              <a:rPr lang="es-ES" sz="1200" dirty="0"/>
              <a:t>()</a:t>
            </a:r>
          </a:p>
          <a:p>
            <a:r>
              <a:rPr lang="es-ES" sz="1200" dirty="0"/>
              <a:t>{</a:t>
            </a:r>
          </a:p>
          <a:p>
            <a:r>
              <a:rPr lang="es-ES" sz="1200" dirty="0"/>
              <a:t>  </a:t>
            </a:r>
            <a:r>
              <a:rPr lang="es-ES" sz="1200" dirty="0" err="1"/>
              <a:t>Serial.begin</a:t>
            </a:r>
            <a:r>
              <a:rPr lang="es-ES" sz="1200" dirty="0"/>
              <a:t>(9600);</a:t>
            </a:r>
          </a:p>
          <a:p>
            <a:r>
              <a:rPr lang="es-ES" sz="1200" dirty="0"/>
              <a:t>  </a:t>
            </a:r>
            <a:r>
              <a:rPr lang="es-ES" sz="1200" dirty="0" err="1"/>
              <a:t>analogReference</a:t>
            </a:r>
            <a:r>
              <a:rPr lang="es-ES" sz="1200" dirty="0"/>
              <a:t>(EXTERNAL);</a:t>
            </a:r>
          </a:p>
          <a:p>
            <a:r>
              <a:rPr lang="es-ES" sz="1200" dirty="0"/>
              <a:t>  </a:t>
            </a:r>
            <a:r>
              <a:rPr lang="es-ES" sz="1200" dirty="0" err="1"/>
              <a:t>pinMode</a:t>
            </a:r>
            <a:r>
              <a:rPr lang="es-ES" sz="1200" dirty="0"/>
              <a:t>(6,OUTPUT);</a:t>
            </a:r>
          </a:p>
          <a:p>
            <a:r>
              <a:rPr lang="es-ES" sz="1200" dirty="0"/>
              <a:t>  </a:t>
            </a:r>
            <a:r>
              <a:rPr lang="es-ES" sz="1200" dirty="0" err="1"/>
              <a:t>digitalWrite</a:t>
            </a:r>
            <a:r>
              <a:rPr lang="es-ES" sz="1200" dirty="0"/>
              <a:t>(6,LOW);</a:t>
            </a:r>
          </a:p>
          <a:p>
            <a:r>
              <a:rPr lang="es-ES" sz="1200" dirty="0"/>
              <a:t>}</a:t>
            </a:r>
          </a:p>
          <a:p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loop</a:t>
            </a:r>
            <a:r>
              <a:rPr lang="es-ES" sz="1200" dirty="0"/>
              <a:t>()</a:t>
            </a:r>
          </a:p>
          <a:p>
            <a:r>
              <a:rPr lang="es-ES" sz="1200" dirty="0"/>
              <a:t>{</a:t>
            </a:r>
          </a:p>
          <a:p>
            <a:r>
              <a:rPr lang="es-ES" sz="1200" dirty="0"/>
              <a:t>  </a:t>
            </a:r>
            <a:r>
              <a:rPr lang="es-ES" sz="1200" dirty="0" err="1"/>
              <a:t>int</a:t>
            </a:r>
            <a:r>
              <a:rPr lang="es-ES" sz="1200" dirty="0"/>
              <a:t> valor = </a:t>
            </a:r>
            <a:r>
              <a:rPr lang="es-ES" sz="1200" dirty="0" err="1"/>
              <a:t>analogRead</a:t>
            </a:r>
            <a:r>
              <a:rPr lang="es-ES" sz="1200" dirty="0"/>
              <a:t>(A0);</a:t>
            </a:r>
          </a:p>
          <a:p>
            <a:r>
              <a:rPr lang="es-ES" sz="1200" dirty="0"/>
              <a:t>  temperatura = </a:t>
            </a:r>
            <a:r>
              <a:rPr lang="es-ES" sz="1200" dirty="0" err="1"/>
              <a:t>map</a:t>
            </a:r>
            <a:r>
              <a:rPr lang="es-ES" sz="1200" dirty="0"/>
              <a:t>(valor,0,1023,-50,200);</a:t>
            </a:r>
          </a:p>
          <a:p>
            <a:r>
              <a:rPr lang="es-ES" sz="1200" dirty="0"/>
              <a:t>  valor = </a:t>
            </a:r>
            <a:r>
              <a:rPr lang="es-ES" sz="1200" dirty="0" err="1"/>
              <a:t>analogRead</a:t>
            </a:r>
            <a:r>
              <a:rPr lang="es-ES" sz="1200" dirty="0"/>
              <a:t>(A1);</a:t>
            </a:r>
          </a:p>
          <a:p>
            <a:r>
              <a:rPr lang="es-ES" sz="1200" dirty="0"/>
              <a:t>  </a:t>
            </a:r>
            <a:r>
              <a:rPr lang="es-ES" sz="1200" dirty="0" err="1"/>
              <a:t>setPoint</a:t>
            </a:r>
            <a:r>
              <a:rPr lang="es-ES" sz="1200" dirty="0"/>
              <a:t> = </a:t>
            </a:r>
            <a:r>
              <a:rPr lang="es-ES" sz="1200" dirty="0" err="1"/>
              <a:t>map</a:t>
            </a:r>
            <a:r>
              <a:rPr lang="es-ES" sz="1200" dirty="0"/>
              <a:t>(valor,0,1023,-50,200);</a:t>
            </a:r>
          </a:p>
          <a:p>
            <a:r>
              <a:rPr lang="es-ES" sz="1200" dirty="0"/>
              <a:t>  </a:t>
            </a:r>
            <a:r>
              <a:rPr lang="es-ES" sz="1200" dirty="0" err="1"/>
              <a:t>Serial.print</a:t>
            </a:r>
            <a:r>
              <a:rPr lang="es-ES" sz="1200" dirty="0"/>
              <a:t>(F("Temperatura: "));</a:t>
            </a:r>
          </a:p>
          <a:p>
            <a:r>
              <a:rPr lang="es-ES" sz="1200" dirty="0"/>
              <a:t>  </a:t>
            </a:r>
            <a:r>
              <a:rPr lang="es-ES" sz="1200" dirty="0" err="1"/>
              <a:t>Serial.print</a:t>
            </a:r>
            <a:r>
              <a:rPr lang="es-ES" sz="1200" dirty="0"/>
              <a:t>(temperatura);</a:t>
            </a:r>
          </a:p>
          <a:p>
            <a:r>
              <a:rPr lang="es-ES" sz="1200" dirty="0"/>
              <a:t>  </a:t>
            </a:r>
            <a:r>
              <a:rPr lang="es-ES" sz="1200" dirty="0" err="1"/>
              <a:t>Serial.print</a:t>
            </a:r>
            <a:r>
              <a:rPr lang="es-ES" sz="1200" dirty="0"/>
              <a:t>("\260C\t Set Point: ");</a:t>
            </a:r>
          </a:p>
          <a:p>
            <a:r>
              <a:rPr lang="es-ES" sz="1200" dirty="0"/>
              <a:t>  </a:t>
            </a:r>
            <a:r>
              <a:rPr lang="es-ES" sz="1200" dirty="0" err="1"/>
              <a:t>Serial.print</a:t>
            </a:r>
            <a:r>
              <a:rPr lang="es-ES" sz="1200" dirty="0"/>
              <a:t>(</a:t>
            </a:r>
            <a:r>
              <a:rPr lang="es-ES" sz="1200" dirty="0" err="1"/>
              <a:t>setPoint</a:t>
            </a:r>
            <a:r>
              <a:rPr lang="es-ES" sz="1200" dirty="0"/>
              <a:t>);</a:t>
            </a:r>
          </a:p>
          <a:p>
            <a:r>
              <a:rPr lang="es-ES" sz="1200" dirty="0"/>
              <a:t>  </a:t>
            </a:r>
            <a:r>
              <a:rPr lang="es-ES" sz="1200" dirty="0" err="1"/>
              <a:t>Serial.println</a:t>
            </a:r>
            <a:r>
              <a:rPr lang="es-ES" sz="1200" dirty="0"/>
              <a:t>("\260C");</a:t>
            </a:r>
          </a:p>
          <a:p>
            <a:r>
              <a:rPr lang="es-ES" sz="1200" dirty="0"/>
              <a:t>  </a:t>
            </a:r>
            <a:r>
              <a:rPr lang="es-ES" sz="1200" dirty="0" err="1"/>
              <a:t>if</a:t>
            </a:r>
            <a:r>
              <a:rPr lang="es-ES" sz="1200" dirty="0"/>
              <a:t>(temperatura&gt;=</a:t>
            </a:r>
            <a:r>
              <a:rPr lang="es-ES" sz="1200" dirty="0" err="1"/>
              <a:t>setPoint+histeresis</a:t>
            </a:r>
            <a:r>
              <a:rPr lang="es-ES" sz="1200" dirty="0"/>
              <a:t>)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digitalWrite</a:t>
            </a:r>
            <a:r>
              <a:rPr lang="es-ES" sz="1200" dirty="0"/>
              <a:t>(6,LOW);</a:t>
            </a:r>
          </a:p>
          <a:p>
            <a:r>
              <a:rPr lang="es-ES" sz="1200" dirty="0"/>
              <a:t>  </a:t>
            </a:r>
            <a:r>
              <a:rPr lang="es-ES" sz="1200" dirty="0" err="1"/>
              <a:t>if</a:t>
            </a:r>
            <a:r>
              <a:rPr lang="es-ES" sz="1200" dirty="0"/>
              <a:t>(temperatura&lt;=</a:t>
            </a:r>
            <a:r>
              <a:rPr lang="es-ES" sz="1200" dirty="0" err="1"/>
              <a:t>setPoint-histeresis</a:t>
            </a:r>
            <a:r>
              <a:rPr lang="es-ES" sz="1200" dirty="0"/>
              <a:t>)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digitalWrite</a:t>
            </a:r>
            <a:r>
              <a:rPr lang="es-ES" sz="1200" dirty="0"/>
              <a:t>(6,HIGH);</a:t>
            </a:r>
          </a:p>
          <a:p>
            <a:r>
              <a:rPr lang="es-E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29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72101-58CF-CE15-7F1C-B86ADE02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AFECC11C-0459-70AC-9630-4794D68FA899}"/>
              </a:ext>
            </a:extLst>
          </p:cNvPr>
          <p:cNvSpPr txBox="1"/>
          <p:nvPr/>
        </p:nvSpPr>
        <p:spPr>
          <a:xfrm>
            <a:off x="2483768" y="332656"/>
            <a:ext cx="4665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Control Proporcional</a:t>
            </a:r>
          </a:p>
        </p:txBody>
      </p:sp>
      <p:pic>
        <p:nvPicPr>
          <p:cNvPr id="1026" name="Picture 2" descr="02 Control Proporcional">
            <a:extLst>
              <a:ext uri="{FF2B5EF4-FFF2-40B4-BE49-F238E27FC236}">
                <a16:creationId xmlns:a16="http://schemas.microsoft.com/office/drawing/2014/main" id="{C1369BF5-E84A-74BF-6224-4A3B7E3645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t="40200" r="8263" b="19200"/>
          <a:stretch/>
        </p:blipFill>
        <p:spPr bwMode="auto">
          <a:xfrm>
            <a:off x="518817" y="1124744"/>
            <a:ext cx="640871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DF6295C-EDB6-5135-3DEC-727A75F21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789040"/>
            <a:ext cx="68865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2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9C794-01B2-9461-A7EB-4547C5EAB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87181AE2-12E2-9CAD-F268-887CDD44CD2F}"/>
              </a:ext>
            </a:extLst>
          </p:cNvPr>
          <p:cNvSpPr txBox="1"/>
          <p:nvPr/>
        </p:nvSpPr>
        <p:spPr>
          <a:xfrm>
            <a:off x="2483768" y="332656"/>
            <a:ext cx="4665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Control Proporcional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5EF5C8-57E0-7D46-1272-FB5223D06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84" y="1347497"/>
            <a:ext cx="7754432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DD930-C25F-8CCA-C587-D6817081A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5EE6D4C1-9020-F935-4921-3B1781485759}"/>
              </a:ext>
            </a:extLst>
          </p:cNvPr>
          <p:cNvSpPr txBox="1"/>
          <p:nvPr/>
        </p:nvSpPr>
        <p:spPr>
          <a:xfrm>
            <a:off x="2483768" y="332656"/>
            <a:ext cx="4665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Control Proporcional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FF570D1-84B6-434B-1EC2-3BF63C660C81}"/>
              </a:ext>
            </a:extLst>
          </p:cNvPr>
          <p:cNvSpPr txBox="1"/>
          <p:nvPr/>
        </p:nvSpPr>
        <p:spPr>
          <a:xfrm>
            <a:off x="3491880" y="908720"/>
            <a:ext cx="331236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 err="1">
                <a:latin typeface="Consolas" panose="020B0609020204030204" pitchFamily="49" charset="0"/>
              </a:rPr>
              <a:t>float</a:t>
            </a:r>
            <a:r>
              <a:rPr lang="es-ES" sz="1000" dirty="0">
                <a:latin typeface="Consolas" panose="020B0609020204030204" pitchFamily="49" charset="0"/>
              </a:rPr>
              <a:t> temperatura=0;</a:t>
            </a:r>
          </a:p>
          <a:p>
            <a:r>
              <a:rPr lang="es-ES" sz="1000" dirty="0" err="1">
                <a:latin typeface="Consolas" panose="020B0609020204030204" pitchFamily="49" charset="0"/>
              </a:rPr>
              <a:t>float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setPoint</a:t>
            </a:r>
            <a:r>
              <a:rPr lang="es-ES" sz="1000" dirty="0">
                <a:latin typeface="Consolas" panose="020B0609020204030204" pitchFamily="49" charset="0"/>
              </a:rPr>
              <a:t>=0;</a:t>
            </a:r>
          </a:p>
          <a:p>
            <a:r>
              <a:rPr lang="es-ES" sz="1000" dirty="0" err="1">
                <a:latin typeface="Consolas" panose="020B0609020204030204" pitchFamily="49" charset="0"/>
              </a:rPr>
              <a:t>float</a:t>
            </a:r>
            <a:r>
              <a:rPr lang="es-ES" sz="1000" dirty="0">
                <a:latin typeface="Consolas" panose="020B0609020204030204" pitchFamily="49" charset="0"/>
              </a:rPr>
              <a:t> error=0;</a:t>
            </a:r>
          </a:p>
          <a:p>
            <a:r>
              <a:rPr lang="es-ES" sz="1000" dirty="0" err="1">
                <a:latin typeface="Consolas" panose="020B0609020204030204" pitchFamily="49" charset="0"/>
              </a:rPr>
              <a:t>float</a:t>
            </a:r>
            <a:r>
              <a:rPr lang="es-ES" sz="1000" dirty="0">
                <a:latin typeface="Consolas" panose="020B0609020204030204" pitchFamily="49" charset="0"/>
              </a:rPr>
              <a:t> KP=1;</a:t>
            </a:r>
          </a:p>
          <a:p>
            <a:r>
              <a:rPr lang="es-ES" sz="1000" dirty="0" err="1">
                <a:latin typeface="Consolas" panose="020B0609020204030204" pitchFamily="49" charset="0"/>
              </a:rPr>
              <a:t>float</a:t>
            </a:r>
            <a:r>
              <a:rPr lang="es-ES" sz="1000" dirty="0">
                <a:latin typeface="Consolas" panose="020B0609020204030204" pitchFamily="49" charset="0"/>
              </a:rPr>
              <a:t> salida=0;</a:t>
            </a:r>
          </a:p>
          <a:p>
            <a:r>
              <a:rPr lang="es-ES" sz="1000" dirty="0" err="1">
                <a:latin typeface="Consolas" panose="020B0609020204030204" pitchFamily="49" charset="0"/>
              </a:rPr>
              <a:t>float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bias</a:t>
            </a:r>
            <a:r>
              <a:rPr lang="es-ES" sz="1000" dirty="0">
                <a:latin typeface="Consolas" panose="020B0609020204030204" pitchFamily="49" charset="0"/>
              </a:rPr>
              <a:t>=50;</a:t>
            </a:r>
          </a:p>
          <a:p>
            <a:r>
              <a:rPr lang="es-ES" sz="1000" dirty="0" err="1">
                <a:latin typeface="Consolas" panose="020B0609020204030204" pitchFamily="49" charset="0"/>
              </a:rPr>
              <a:t>void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setup</a:t>
            </a:r>
            <a:r>
              <a:rPr lang="es-ES" sz="1000" dirty="0">
                <a:latin typeface="Consolas" panose="020B0609020204030204" pitchFamily="49" charset="0"/>
              </a:rPr>
              <a:t>()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  </a:t>
            </a:r>
            <a:r>
              <a:rPr lang="es-ES" sz="1000" dirty="0" err="1">
                <a:latin typeface="Consolas" panose="020B0609020204030204" pitchFamily="49" charset="0"/>
              </a:rPr>
              <a:t>Serial.begin</a:t>
            </a:r>
            <a:r>
              <a:rPr lang="es-ES" sz="1000" dirty="0">
                <a:latin typeface="Consolas" panose="020B0609020204030204" pitchFamily="49" charset="0"/>
              </a:rPr>
              <a:t>(9600);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  </a:t>
            </a:r>
            <a:r>
              <a:rPr lang="es-ES" sz="1000" dirty="0" err="1">
                <a:latin typeface="Consolas" panose="020B0609020204030204" pitchFamily="49" charset="0"/>
              </a:rPr>
              <a:t>analogReference</a:t>
            </a:r>
            <a:r>
              <a:rPr lang="es-ES" sz="1000" dirty="0">
                <a:latin typeface="Consolas" panose="020B0609020204030204" pitchFamily="49" charset="0"/>
              </a:rPr>
              <a:t>(EXTERNAL);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  </a:t>
            </a:r>
            <a:r>
              <a:rPr lang="es-ES" sz="1000" dirty="0" err="1">
                <a:latin typeface="Consolas" panose="020B0609020204030204" pitchFamily="49" charset="0"/>
              </a:rPr>
              <a:t>pinMode</a:t>
            </a:r>
            <a:r>
              <a:rPr lang="es-ES" sz="1000" dirty="0">
                <a:latin typeface="Consolas" panose="020B0609020204030204" pitchFamily="49" charset="0"/>
              </a:rPr>
              <a:t>(6,OUTPUT);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  </a:t>
            </a:r>
            <a:r>
              <a:rPr lang="es-ES" sz="1000" dirty="0" err="1">
                <a:latin typeface="Consolas" panose="020B0609020204030204" pitchFamily="49" charset="0"/>
              </a:rPr>
              <a:t>digitalWrite</a:t>
            </a:r>
            <a:r>
              <a:rPr lang="es-ES" sz="1000" dirty="0">
                <a:latin typeface="Consolas" panose="020B0609020204030204" pitchFamily="49" charset="0"/>
              </a:rPr>
              <a:t>(6,LOW);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}</a:t>
            </a:r>
          </a:p>
          <a:p>
            <a:r>
              <a:rPr lang="es-ES" sz="1000" dirty="0" err="1">
                <a:latin typeface="Consolas" panose="020B0609020204030204" pitchFamily="49" charset="0"/>
              </a:rPr>
              <a:t>void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loop</a:t>
            </a:r>
            <a:r>
              <a:rPr lang="es-ES" sz="1000" dirty="0">
                <a:latin typeface="Consolas" panose="020B0609020204030204" pitchFamily="49" charset="0"/>
              </a:rPr>
              <a:t>()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  </a:t>
            </a:r>
            <a:r>
              <a:rPr lang="es-ES" sz="1000" dirty="0" err="1">
                <a:latin typeface="Consolas" panose="020B0609020204030204" pitchFamily="49" charset="0"/>
              </a:rPr>
              <a:t>int</a:t>
            </a:r>
            <a:r>
              <a:rPr lang="es-ES" sz="1000" dirty="0">
                <a:latin typeface="Consolas" panose="020B0609020204030204" pitchFamily="49" charset="0"/>
              </a:rPr>
              <a:t> valor = </a:t>
            </a:r>
            <a:r>
              <a:rPr lang="es-ES" sz="1000" dirty="0" err="1">
                <a:latin typeface="Consolas" panose="020B0609020204030204" pitchFamily="49" charset="0"/>
              </a:rPr>
              <a:t>analogRead</a:t>
            </a:r>
            <a:r>
              <a:rPr lang="es-ES" sz="1000" dirty="0">
                <a:latin typeface="Consolas" panose="020B0609020204030204" pitchFamily="49" charset="0"/>
              </a:rPr>
              <a:t>(A0);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  temperatura = </a:t>
            </a:r>
            <a:r>
              <a:rPr lang="es-ES" sz="1000" dirty="0" err="1">
                <a:latin typeface="Consolas" panose="020B0609020204030204" pitchFamily="49" charset="0"/>
              </a:rPr>
              <a:t>map</a:t>
            </a:r>
            <a:r>
              <a:rPr lang="es-ES" sz="1000" dirty="0">
                <a:latin typeface="Consolas" panose="020B0609020204030204" pitchFamily="49" charset="0"/>
              </a:rPr>
              <a:t>(valor,0,1023,-50,200);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  valor = </a:t>
            </a:r>
            <a:r>
              <a:rPr lang="es-ES" sz="1000" dirty="0" err="1">
                <a:latin typeface="Consolas" panose="020B0609020204030204" pitchFamily="49" charset="0"/>
              </a:rPr>
              <a:t>analogRead</a:t>
            </a:r>
            <a:r>
              <a:rPr lang="es-ES" sz="1000" dirty="0">
                <a:latin typeface="Consolas" panose="020B0609020204030204" pitchFamily="49" charset="0"/>
              </a:rPr>
              <a:t>(A1);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  </a:t>
            </a:r>
            <a:r>
              <a:rPr lang="es-ES" sz="1000" dirty="0" err="1">
                <a:latin typeface="Consolas" panose="020B0609020204030204" pitchFamily="49" charset="0"/>
              </a:rPr>
              <a:t>setPoint</a:t>
            </a:r>
            <a:r>
              <a:rPr lang="es-ES" sz="1000" dirty="0">
                <a:latin typeface="Consolas" panose="020B0609020204030204" pitchFamily="49" charset="0"/>
              </a:rPr>
              <a:t> = </a:t>
            </a:r>
            <a:r>
              <a:rPr lang="es-ES" sz="1000" dirty="0" err="1">
                <a:latin typeface="Consolas" panose="020B0609020204030204" pitchFamily="49" charset="0"/>
              </a:rPr>
              <a:t>map</a:t>
            </a:r>
            <a:r>
              <a:rPr lang="es-ES" sz="1000" dirty="0">
                <a:latin typeface="Consolas" panose="020B0609020204030204" pitchFamily="49" charset="0"/>
              </a:rPr>
              <a:t>(valor,0,1023,-50,200);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  error=(</a:t>
            </a:r>
            <a:r>
              <a:rPr lang="es-ES" sz="1000" dirty="0" err="1">
                <a:latin typeface="Consolas" panose="020B0609020204030204" pitchFamily="49" charset="0"/>
              </a:rPr>
              <a:t>setPoint</a:t>
            </a:r>
            <a:r>
              <a:rPr lang="es-ES" sz="1000" dirty="0">
                <a:latin typeface="Consolas" panose="020B0609020204030204" pitchFamily="49" charset="0"/>
              </a:rPr>
              <a:t>-temperatura)/200*100;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  salida=KP*</a:t>
            </a:r>
            <a:r>
              <a:rPr lang="es-ES" sz="1000" dirty="0" err="1">
                <a:latin typeface="Consolas" panose="020B0609020204030204" pitchFamily="49" charset="0"/>
              </a:rPr>
              <a:t>error+bias</a:t>
            </a:r>
            <a:r>
              <a:rPr lang="es-ES" sz="1000" dirty="0">
                <a:latin typeface="Consolas" panose="020B0609020204030204" pitchFamily="49" charset="0"/>
              </a:rPr>
              <a:t>;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  </a:t>
            </a:r>
            <a:r>
              <a:rPr lang="es-ES" sz="1000" dirty="0" err="1">
                <a:latin typeface="Consolas" panose="020B0609020204030204" pitchFamily="49" charset="0"/>
              </a:rPr>
              <a:t>if</a:t>
            </a:r>
            <a:r>
              <a:rPr lang="es-ES" sz="1000" dirty="0">
                <a:latin typeface="Consolas" panose="020B0609020204030204" pitchFamily="49" charset="0"/>
              </a:rPr>
              <a:t>(salida&gt;100)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    salida=100;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  </a:t>
            </a:r>
            <a:r>
              <a:rPr lang="es-ES" sz="1000" dirty="0" err="1">
                <a:latin typeface="Consolas" panose="020B0609020204030204" pitchFamily="49" charset="0"/>
              </a:rPr>
              <a:t>if</a:t>
            </a:r>
            <a:r>
              <a:rPr lang="es-ES" sz="1000" dirty="0">
                <a:latin typeface="Consolas" panose="020B0609020204030204" pitchFamily="49" charset="0"/>
              </a:rPr>
              <a:t>(salida&lt;0)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    salida=0;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  </a:t>
            </a:r>
            <a:r>
              <a:rPr lang="es-ES" sz="1000" dirty="0" err="1">
                <a:latin typeface="Consolas" panose="020B0609020204030204" pitchFamily="49" charset="0"/>
              </a:rPr>
              <a:t>Serial.print</a:t>
            </a:r>
            <a:r>
              <a:rPr lang="es-ES" sz="1000" dirty="0">
                <a:latin typeface="Consolas" panose="020B0609020204030204" pitchFamily="49" charset="0"/>
              </a:rPr>
              <a:t>(F("Temperatura: "));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  </a:t>
            </a:r>
            <a:r>
              <a:rPr lang="es-ES" sz="1000" dirty="0" err="1">
                <a:latin typeface="Consolas" panose="020B0609020204030204" pitchFamily="49" charset="0"/>
              </a:rPr>
              <a:t>Serial.print</a:t>
            </a:r>
            <a:r>
              <a:rPr lang="es-ES" sz="1000" dirty="0">
                <a:latin typeface="Consolas" panose="020B0609020204030204" pitchFamily="49" charset="0"/>
              </a:rPr>
              <a:t>(temperatura);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  </a:t>
            </a:r>
            <a:r>
              <a:rPr lang="es-ES" sz="1000" dirty="0" err="1">
                <a:latin typeface="Consolas" panose="020B0609020204030204" pitchFamily="49" charset="0"/>
              </a:rPr>
              <a:t>Serial.print</a:t>
            </a:r>
            <a:r>
              <a:rPr lang="es-ES" sz="1000" dirty="0">
                <a:latin typeface="Consolas" panose="020B0609020204030204" pitchFamily="49" charset="0"/>
              </a:rPr>
              <a:t>("\260C\t Set Point: ");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  </a:t>
            </a:r>
            <a:r>
              <a:rPr lang="es-ES" sz="1000" dirty="0" err="1">
                <a:latin typeface="Consolas" panose="020B0609020204030204" pitchFamily="49" charset="0"/>
              </a:rPr>
              <a:t>Serial.print</a:t>
            </a:r>
            <a:r>
              <a:rPr lang="es-ES" sz="1000" dirty="0">
                <a:latin typeface="Consolas" panose="020B0609020204030204" pitchFamily="49" charset="0"/>
              </a:rPr>
              <a:t>(</a:t>
            </a:r>
            <a:r>
              <a:rPr lang="es-ES" sz="1000" dirty="0" err="1">
                <a:latin typeface="Consolas" panose="020B0609020204030204" pitchFamily="49" charset="0"/>
              </a:rPr>
              <a:t>setPoint</a:t>
            </a:r>
            <a:r>
              <a:rPr lang="es-ES" sz="1000" dirty="0">
                <a:latin typeface="Consolas" panose="020B0609020204030204" pitchFamily="49" charset="0"/>
              </a:rPr>
              <a:t>);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  </a:t>
            </a:r>
            <a:r>
              <a:rPr lang="es-ES" sz="1000" dirty="0" err="1">
                <a:latin typeface="Consolas" panose="020B0609020204030204" pitchFamily="49" charset="0"/>
              </a:rPr>
              <a:t>Serial.print</a:t>
            </a:r>
            <a:r>
              <a:rPr lang="es-ES" sz="1000" dirty="0">
                <a:latin typeface="Consolas" panose="020B0609020204030204" pitchFamily="49" charset="0"/>
              </a:rPr>
              <a:t>("\260C\t Salida: ");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  </a:t>
            </a:r>
            <a:r>
              <a:rPr lang="es-ES" sz="1000" dirty="0" err="1">
                <a:latin typeface="Consolas" panose="020B0609020204030204" pitchFamily="49" charset="0"/>
              </a:rPr>
              <a:t>Serial.println</a:t>
            </a:r>
            <a:r>
              <a:rPr lang="es-ES" sz="1000" dirty="0">
                <a:latin typeface="Consolas" panose="020B0609020204030204" pitchFamily="49" charset="0"/>
              </a:rPr>
              <a:t>(salida);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  valor= </a:t>
            </a:r>
            <a:r>
              <a:rPr lang="es-ES" sz="1000" dirty="0" err="1">
                <a:latin typeface="Consolas" panose="020B0609020204030204" pitchFamily="49" charset="0"/>
              </a:rPr>
              <a:t>map</a:t>
            </a:r>
            <a:r>
              <a:rPr lang="es-ES" sz="1000" dirty="0">
                <a:latin typeface="Consolas" panose="020B0609020204030204" pitchFamily="49" charset="0"/>
              </a:rPr>
              <a:t>(valor,0,100,0,255);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  </a:t>
            </a:r>
            <a:r>
              <a:rPr lang="es-ES" sz="1000" dirty="0" err="1">
                <a:latin typeface="Consolas" panose="020B0609020204030204" pitchFamily="49" charset="0"/>
              </a:rPr>
              <a:t>analogWrite</a:t>
            </a:r>
            <a:r>
              <a:rPr lang="es-ES" sz="1000" dirty="0">
                <a:latin typeface="Consolas" panose="020B0609020204030204" pitchFamily="49" charset="0"/>
              </a:rPr>
              <a:t>(6,valor);</a:t>
            </a:r>
          </a:p>
          <a:p>
            <a:r>
              <a:rPr lang="es-ES" sz="1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542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C5E8A-AA91-16F6-1208-6B3940F56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75DF6E9E-6DE4-9A4D-E9F3-78DA1CC1B58B}"/>
              </a:ext>
            </a:extLst>
          </p:cNvPr>
          <p:cNvSpPr txBox="1"/>
          <p:nvPr/>
        </p:nvSpPr>
        <p:spPr>
          <a:xfrm>
            <a:off x="2483768" y="332656"/>
            <a:ext cx="4928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Otros tipos de control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7868D35-B574-68FD-58F4-1078815B7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40542"/>
            <a:ext cx="5762625" cy="20478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613FE35-3ED7-C6A8-BDB3-AC84CFCA9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3448246"/>
            <a:ext cx="4427984" cy="33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5331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14423</TotalTime>
  <Words>406</Words>
  <Application>Microsoft Office PowerPoint</Application>
  <PresentationFormat>Presentación en pantalla 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Gill Sans MT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VELAZQUEZ</dc:creator>
  <cp:lastModifiedBy>velazquez eduardo antonio</cp:lastModifiedBy>
  <cp:revision>130</cp:revision>
  <dcterms:created xsi:type="dcterms:W3CDTF">2015-08-27T04:01:01Z</dcterms:created>
  <dcterms:modified xsi:type="dcterms:W3CDTF">2024-12-17T16:37:03Z</dcterms:modified>
</cp:coreProperties>
</file>