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300" r:id="rId2"/>
    <p:sldId id="259" r:id="rId3"/>
    <p:sldId id="261" r:id="rId4"/>
    <p:sldId id="285" r:id="rId5"/>
    <p:sldId id="286" r:id="rId6"/>
    <p:sldId id="290" r:id="rId7"/>
    <p:sldId id="265" r:id="rId8"/>
    <p:sldId id="287" r:id="rId9"/>
    <p:sldId id="268" r:id="rId10"/>
    <p:sldId id="288" r:id="rId11"/>
    <p:sldId id="271" r:id="rId12"/>
    <p:sldId id="272" r:id="rId13"/>
    <p:sldId id="277" r:id="rId14"/>
    <p:sldId id="262" r:id="rId15"/>
    <p:sldId id="299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78" d="100"/>
          <a:sy n="78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0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7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0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1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4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6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https://documents.lucidchart.com/documents/b0e4ae12-8307-44dc-8368-841dd6caca95/pages/0eqBfotfVGlV?a=960&amp;x=527&amp;y=1046&amp;w=286&amp;h=167&amp;store=1&amp;accept=image%2F*&amp;auth=LCA%20712bb0dbcb981c972c2e13f40bd93ce317802b89-ts%3D158522978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54EF92-8AF7-28C7-A93B-6CE57D40F221}"/>
              </a:ext>
            </a:extLst>
          </p:cNvPr>
          <p:cNvSpPr txBox="1"/>
          <p:nvPr/>
        </p:nvSpPr>
        <p:spPr>
          <a:xfrm>
            <a:off x="755576" y="2132856"/>
            <a:ext cx="7344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INTRODUCCION A CONTROLADORES EN ARDUINO</a:t>
            </a:r>
          </a:p>
        </p:txBody>
      </p:sp>
      <p:pic>
        <p:nvPicPr>
          <p:cNvPr id="1026" name="Picture 2" descr="Grafica Institucional">
            <a:extLst>
              <a:ext uri="{FF2B5EF4-FFF2-40B4-BE49-F238E27FC236}">
                <a16:creationId xmlns:a16="http://schemas.microsoft.com/office/drawing/2014/main" id="{B7006428-BBCD-7C26-22E1-E83FDA3D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24" y="4293096"/>
            <a:ext cx="3671119" cy="14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AF914BD-A55F-65EF-2958-951236FAD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044"/>
            <a:ext cx="3063246" cy="1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14480" y="1000108"/>
            <a:ext cx="4915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Cavolini"/>
              </a:rPr>
              <a:t>Operadores en ANSI-C</a:t>
            </a:r>
            <a:endParaRPr lang="es-ES" sz="3200" b="1" dirty="0">
              <a:latin typeface="Cavolini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643042" y="2000240"/>
          <a:ext cx="6044464" cy="352198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02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391">
                <a:tc>
                  <a:txBody>
                    <a:bodyPr/>
                    <a:lstStyle/>
                    <a:p>
                      <a:r>
                        <a:rPr lang="es-ES" sz="1700" dirty="0"/>
                        <a:t>OPERADOR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PROPÓSITO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 dirty="0"/>
                        <a:t>&gt;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mayor que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50">
                <a:tc>
                  <a:txBody>
                    <a:bodyPr/>
                    <a:lstStyle/>
                    <a:p>
                      <a:r>
                        <a:rPr lang="es-ES" sz="1700" dirty="0"/>
                        <a:t>&gt;=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mayor o igual que 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 dirty="0"/>
                        <a:t>&lt;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menor que 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035">
                <a:tc>
                  <a:txBody>
                    <a:bodyPr/>
                    <a:lstStyle/>
                    <a:p>
                      <a:r>
                        <a:rPr lang="es-ES" sz="1700" dirty="0"/>
                        <a:t>&lt;=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menor o igual que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/>
                        <a:t>==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igual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/>
                        <a:t>!=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distinto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/>
                        <a:t>&amp;&amp;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AND (Y)</a:t>
                      </a:r>
                      <a:r>
                        <a:rPr lang="es-ES" sz="1700" baseline="0" dirty="0"/>
                        <a:t> </a:t>
                      </a:r>
                      <a:r>
                        <a:rPr lang="es-ES" sz="1700" dirty="0"/>
                        <a:t>lógico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/>
                        <a:t>||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OR (O) lógico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es-ES" sz="1700"/>
                        <a:t>!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NOT lógico</a:t>
                      </a:r>
                    </a:p>
                  </a:txBody>
                  <a:tcPr marL="88348" marR="88348" marT="44174" marB="4417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7274518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Bloque decisión doble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DD99BF-2261-4774-BB73-AFB49444E0DE}"/>
              </a:ext>
            </a:extLst>
          </p:cNvPr>
          <p:cNvSpPr/>
          <p:nvPr/>
        </p:nvSpPr>
        <p:spPr>
          <a:xfrm>
            <a:off x="4377432" y="2336393"/>
            <a:ext cx="365266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Código ANSI_C:</a:t>
            </a: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" sz="20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condición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</a:p>
          <a:p>
            <a:pPr algn="just">
              <a:spcAft>
                <a:spcPts val="0"/>
              </a:spcAft>
            </a:pP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Acción Sentencia1</a:t>
            </a:r>
          </a:p>
          <a:p>
            <a:pPr algn="just">
              <a:spcAft>
                <a:spcPts val="0"/>
              </a:spcAft>
            </a:pP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  <a:r>
              <a:rPr lang="es-ES" sz="20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Acción Sentencia2</a:t>
            </a:r>
          </a:p>
          <a:p>
            <a:pPr algn="just">
              <a:spcAft>
                <a:spcPts val="0"/>
              </a:spcAft>
            </a:pP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53DAB9-2E0B-4231-B882-EBC6570E9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9"/>
          <a:stretch/>
        </p:blipFill>
        <p:spPr bwMode="auto">
          <a:xfrm>
            <a:off x="755896" y="2449148"/>
            <a:ext cx="3024336" cy="255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8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88640"/>
            <a:ext cx="8047856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0-N (Mientras)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DD99BF-2261-4774-BB73-AFB49444E0DE}"/>
              </a:ext>
            </a:extLst>
          </p:cNvPr>
          <p:cNvSpPr/>
          <p:nvPr/>
        </p:nvSpPr>
        <p:spPr>
          <a:xfrm>
            <a:off x="4283968" y="2189118"/>
            <a:ext cx="41163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Código ANSI-C :</a:t>
            </a: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ES_tradnl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condición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s-ES_tradnl" sz="28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Proceso a repetir</a:t>
            </a:r>
            <a:endParaRPr lang="es-ES" sz="28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6B71055-D678-44BB-8263-ABF29C6E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4" y="2204864"/>
            <a:ext cx="2617308" cy="21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88640"/>
            <a:ext cx="8047856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1-N (Repetir)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1ADE48A-35B6-4AA8-9CAB-8858264A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26434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563D77D-CC3F-4E50-ADAB-3FAD6C945B6B}"/>
              </a:ext>
            </a:extLst>
          </p:cNvPr>
          <p:cNvSpPr/>
          <p:nvPr/>
        </p:nvSpPr>
        <p:spPr>
          <a:xfrm>
            <a:off x="3707904" y="227687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Código ANSI-C :</a:t>
            </a: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do{ 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s-ES_tradnl" sz="28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Proceso a repetir</a:t>
            </a:r>
            <a:endParaRPr lang="es-ES" sz="28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ES_tradnl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ES_tradnl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condición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s-ES" sz="28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88640"/>
            <a:ext cx="8047856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Exacto (Para)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DD99BF-2261-4774-BB73-AFB49444E0DE}"/>
              </a:ext>
            </a:extLst>
          </p:cNvPr>
          <p:cNvSpPr/>
          <p:nvPr/>
        </p:nvSpPr>
        <p:spPr>
          <a:xfrm>
            <a:off x="571472" y="4117129"/>
            <a:ext cx="835824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Código ANSI-C :</a:t>
            </a: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s-ES" sz="2400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</a:t>
            </a:r>
            <a:r>
              <a:rPr lang="es-E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s-E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 </a:t>
            </a:r>
            <a:r>
              <a:rPr lang="es-ES" sz="2400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</a:t>
            </a:r>
            <a:r>
              <a:rPr lang="es-E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s-ES" sz="2400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Paso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  <a:r>
              <a:rPr lang="es-ES_tradnl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ES" sz="24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Proceso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repetir</a:t>
            </a:r>
            <a:endParaRPr lang="es-ES" sz="24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s-ES" sz="24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6B112E-6014-40C0-BAC9-0AAFFB6E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46932"/>
            <a:ext cx="4662936" cy="161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E957-4717-90F4-5A17-480E6DB5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B1E0-95F6-0AE5-EB41-9794AE29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3232"/>
            <a:ext cx="7776864" cy="1450757"/>
          </a:xfrm>
        </p:spPr>
        <p:txBody>
          <a:bodyPr/>
          <a:lstStyle/>
          <a:p>
            <a:pPr algn="ctr"/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Exacto (Para) paso igual a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4A2607-D310-F8DF-9F30-B9454DD8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_tradnl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F7070F-01FC-90CB-DFF4-8DBB2E9698BE}"/>
              </a:ext>
            </a:extLst>
          </p:cNvPr>
          <p:cNvSpPr/>
          <p:nvPr/>
        </p:nvSpPr>
        <p:spPr>
          <a:xfrm>
            <a:off x="2358008" y="2348091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s-ES" sz="2800" b="1" dirty="0" err="1"/>
              <a:t>for</a:t>
            </a:r>
            <a:r>
              <a:rPr lang="es-ES" sz="2800" dirty="0"/>
              <a:t>(N=1;N&lt;=10;N++){</a:t>
            </a:r>
          </a:p>
          <a:p>
            <a:r>
              <a:rPr lang="es-ES" sz="2800" dirty="0"/>
              <a:t>		</a:t>
            </a:r>
          </a:p>
          <a:p>
            <a:r>
              <a:rPr lang="es-ES" sz="2800" b="1" dirty="0"/>
              <a:t>		</a:t>
            </a:r>
            <a:r>
              <a:rPr lang="es-ES" sz="2800" b="1" dirty="0" err="1"/>
              <a:t>Serial.</a:t>
            </a:r>
            <a:r>
              <a:rPr lang="es-ES" sz="2800" dirty="0" err="1"/>
              <a:t>printf</a:t>
            </a:r>
            <a:r>
              <a:rPr lang="es-ES" sz="2800" dirty="0"/>
              <a:t>(N);</a:t>
            </a:r>
          </a:p>
          <a:p>
            <a:r>
              <a:rPr lang="es-ES" sz="2800" dirty="0"/>
              <a:t>	</a:t>
            </a:r>
          </a:p>
          <a:p>
            <a:r>
              <a:rPr lang="es-ES" sz="2800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3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3232"/>
            <a:ext cx="7776864" cy="1450757"/>
          </a:xfrm>
        </p:spPr>
        <p:txBody>
          <a:bodyPr/>
          <a:lstStyle/>
          <a:p>
            <a:pPr algn="ctr"/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Exacto (Para) paso distinto de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3D95B3-53BE-4E09-BBF5-9B563FD4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_tradnl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DA26EF-1758-46BA-A92A-E034ADA8054D}"/>
              </a:ext>
            </a:extLst>
          </p:cNvPr>
          <p:cNvSpPr/>
          <p:nvPr/>
        </p:nvSpPr>
        <p:spPr>
          <a:xfrm>
            <a:off x="2358008" y="2348091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s-ES" sz="2800" b="1" dirty="0" err="1"/>
              <a:t>for</a:t>
            </a:r>
            <a:r>
              <a:rPr lang="es-ES" sz="2800" dirty="0"/>
              <a:t>(N=1;N&lt;=10;N+=2){</a:t>
            </a:r>
          </a:p>
          <a:p>
            <a:r>
              <a:rPr lang="es-ES" sz="2800" dirty="0"/>
              <a:t>		</a:t>
            </a:r>
          </a:p>
          <a:p>
            <a:r>
              <a:rPr lang="es-ES" sz="2800" b="1" dirty="0"/>
              <a:t>		</a:t>
            </a:r>
            <a:r>
              <a:rPr lang="es-ES" sz="2800" b="1" dirty="0" err="1"/>
              <a:t>Serial.</a:t>
            </a:r>
            <a:r>
              <a:rPr lang="es-ES" sz="2800" dirty="0" err="1"/>
              <a:t>printf</a:t>
            </a:r>
            <a:r>
              <a:rPr lang="es-ES" sz="2800" dirty="0"/>
              <a:t>(N);</a:t>
            </a:r>
          </a:p>
          <a:p>
            <a:r>
              <a:rPr lang="es-ES" sz="2800" dirty="0"/>
              <a:t>	</a:t>
            </a:r>
          </a:p>
          <a:p>
            <a:r>
              <a:rPr lang="es-ES" sz="2800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3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3232"/>
            <a:ext cx="7776864" cy="1450757"/>
          </a:xfrm>
        </p:spPr>
        <p:txBody>
          <a:bodyPr/>
          <a:lstStyle/>
          <a:p>
            <a:pPr algn="ctr"/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Exacto (Para) paso negativo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3D95B3-53BE-4E09-BBF5-9B563FD4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_tradnl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DA26EF-1758-46BA-A92A-E034ADA8054D}"/>
              </a:ext>
            </a:extLst>
          </p:cNvPr>
          <p:cNvSpPr/>
          <p:nvPr/>
        </p:nvSpPr>
        <p:spPr>
          <a:xfrm>
            <a:off x="2358008" y="2348091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s-ES" sz="2800" b="1" dirty="0" err="1"/>
              <a:t>for</a:t>
            </a:r>
            <a:r>
              <a:rPr lang="es-ES" sz="2800" dirty="0"/>
              <a:t>(N=10;N&gt;=1;N--){</a:t>
            </a:r>
          </a:p>
          <a:p>
            <a:r>
              <a:rPr lang="es-ES" sz="2800" dirty="0"/>
              <a:t>		</a:t>
            </a:r>
          </a:p>
          <a:p>
            <a:r>
              <a:rPr lang="es-ES" sz="2800" b="1" dirty="0"/>
              <a:t>		</a:t>
            </a:r>
            <a:r>
              <a:rPr lang="es-ES" sz="2800" b="1" dirty="0" err="1"/>
              <a:t>Serial.</a:t>
            </a:r>
            <a:r>
              <a:rPr lang="es-ES" sz="2800" dirty="0" err="1"/>
              <a:t>printf</a:t>
            </a:r>
            <a:r>
              <a:rPr lang="es-ES" sz="2800" dirty="0"/>
              <a:t>(N);</a:t>
            </a:r>
          </a:p>
          <a:p>
            <a:r>
              <a:rPr lang="es-ES" sz="2800" dirty="0"/>
              <a:t>	</a:t>
            </a:r>
          </a:p>
          <a:p>
            <a:r>
              <a:rPr lang="es-ES" sz="2800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6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3232"/>
            <a:ext cx="7776864" cy="14507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Ciclo Exacto (Para) paso negativo distinto de -1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3D95B3-53BE-4E09-BBF5-9B563FD4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_tradnl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DA26EF-1758-46BA-A92A-E034ADA8054D}"/>
              </a:ext>
            </a:extLst>
          </p:cNvPr>
          <p:cNvSpPr/>
          <p:nvPr/>
        </p:nvSpPr>
        <p:spPr>
          <a:xfrm>
            <a:off x="2358008" y="2348091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s-ES" sz="2800" b="1" dirty="0" err="1"/>
              <a:t>for</a:t>
            </a:r>
            <a:r>
              <a:rPr lang="es-ES" sz="2800" dirty="0"/>
              <a:t>(N=10;N&gt;=1;N-=2){</a:t>
            </a:r>
          </a:p>
          <a:p>
            <a:r>
              <a:rPr lang="es-ES" sz="2800" dirty="0"/>
              <a:t>		</a:t>
            </a:r>
          </a:p>
          <a:p>
            <a:r>
              <a:rPr lang="es-ES" sz="2800" b="1" dirty="0"/>
              <a:t>		</a:t>
            </a:r>
            <a:r>
              <a:rPr lang="es-ES" sz="2800" b="1" dirty="0" err="1"/>
              <a:t>Serial.</a:t>
            </a:r>
            <a:r>
              <a:rPr lang="es-ES" sz="2800" dirty="0" err="1"/>
              <a:t>printf</a:t>
            </a:r>
            <a:r>
              <a:rPr lang="es-ES" sz="2800" dirty="0"/>
              <a:t>(N);</a:t>
            </a:r>
          </a:p>
          <a:p>
            <a:r>
              <a:rPr lang="es-ES" sz="2800" dirty="0"/>
              <a:t>	</a:t>
            </a:r>
          </a:p>
          <a:p>
            <a:r>
              <a:rPr lang="es-ES" sz="2800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8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64704"/>
            <a:ext cx="8776456" cy="725379"/>
          </a:xfrm>
        </p:spPr>
        <p:txBody>
          <a:bodyPr>
            <a:normAutofit/>
          </a:bodyPr>
          <a:lstStyle/>
          <a:p>
            <a:pPr lvl="0" algn="ctr"/>
            <a:r>
              <a:rPr lang="es-ES_tradnl" b="1" dirty="0">
                <a:solidFill>
                  <a:schemeClr val="tx1"/>
                </a:solidFill>
                <a:latin typeface="Cavolini"/>
                <a:ea typeface="Times New Roman" pitchFamily="18" charset="0"/>
                <a:cs typeface="Arial" pitchFamily="34" charset="0"/>
              </a:rPr>
              <a:t>Variables definidas en Arduino</a:t>
            </a:r>
            <a:endParaRPr lang="es-ES" dirty="0">
              <a:latin typeface="Cavolini"/>
              <a:cs typeface="Cavolini" panose="03000502040302020204" pitchFamily="66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Tipos de Datos | Aprendiendo Arduino">
            <a:extLst>
              <a:ext uri="{FF2B5EF4-FFF2-40B4-BE49-F238E27FC236}">
                <a16:creationId xmlns:a16="http://schemas.microsoft.com/office/drawing/2014/main" id="{0B076281-0CBD-4D3F-8880-A8F995FFD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7578"/>
            <a:ext cx="5572472" cy="46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416416" cy="725379"/>
          </a:xfrm>
        </p:spPr>
        <p:txBody>
          <a:bodyPr>
            <a:normAutofit/>
          </a:bodyPr>
          <a:lstStyle/>
          <a:p>
            <a:pPr algn="ctr"/>
            <a:r>
              <a:rPr lang="es-ES_tradnl" dirty="0">
                <a:latin typeface="Cavolini" panose="03000502040302020204" pitchFamily="66" charset="0"/>
                <a:cs typeface="Cavolini" panose="03000502040302020204" pitchFamily="66" charset="0"/>
              </a:rPr>
              <a:t>Declaración variables</a:t>
            </a:r>
            <a:endParaRPr lang="es-E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71E2CE-A588-4587-A347-DF236E44B27E}"/>
              </a:ext>
            </a:extLst>
          </p:cNvPr>
          <p:cNvSpPr/>
          <p:nvPr/>
        </p:nvSpPr>
        <p:spPr>
          <a:xfrm>
            <a:off x="714348" y="2214554"/>
            <a:ext cx="791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i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s-ES_tradnl" sz="28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28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Nombre_Variable</a:t>
            </a:r>
            <a:r>
              <a:rPr lang="es-ES_tradnl" sz="28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2800" i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es-ES_tradnl" sz="28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800" i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8BA88F-83C0-4D13-B5E7-E1315674F265}"/>
              </a:ext>
            </a:extLst>
          </p:cNvPr>
          <p:cNvSpPr/>
          <p:nvPr/>
        </p:nvSpPr>
        <p:spPr>
          <a:xfrm>
            <a:off x="3071802" y="292893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iValor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=0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618A11-2771-436E-95B9-BF1FDF98AFDC}"/>
              </a:ext>
            </a:extLst>
          </p:cNvPr>
          <p:cNvSpPr/>
          <p:nvPr/>
        </p:nvSpPr>
        <p:spPr>
          <a:xfrm>
            <a:off x="3071802" y="403995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fValor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=0.0</a:t>
            </a:r>
            <a:endParaRPr lang="es-ES" dirty="0"/>
          </a:p>
        </p:txBody>
      </p:sp>
      <p:sp>
        <p:nvSpPr>
          <p:cNvPr id="7" name="Rectángulo 4">
            <a:extLst>
              <a:ext uri="{FF2B5EF4-FFF2-40B4-BE49-F238E27FC236}">
                <a16:creationId xmlns:a16="http://schemas.microsoft.com/office/drawing/2014/main" id="{B28BA88F-83C0-4D13-B5E7-E1315674F265}"/>
              </a:ext>
            </a:extLst>
          </p:cNvPr>
          <p:cNvSpPr/>
          <p:nvPr/>
        </p:nvSpPr>
        <p:spPr>
          <a:xfrm>
            <a:off x="3071802" y="347946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iValor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=0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4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0034" y="1857364"/>
            <a:ext cx="8143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_tradnl" dirty="0"/>
              <a:t> </a:t>
            </a:r>
            <a:r>
              <a:rPr lang="es-ES_tradnl" sz="2400" dirty="0"/>
              <a:t>No puede empezar con un número, si puede contenerlo. Ejemplo: </a:t>
            </a:r>
            <a:r>
              <a:rPr lang="es-ES_tradnl" sz="2400" b="1" dirty="0"/>
              <a:t>Variable1 </a:t>
            </a:r>
            <a:r>
              <a:rPr lang="es-ES_tradnl" sz="2400" dirty="0"/>
              <a:t>es correcto el nombre, en cambio </a:t>
            </a:r>
            <a:r>
              <a:rPr lang="es-ES_tradnl" sz="2400" b="1" dirty="0"/>
              <a:t>1Variable</a:t>
            </a:r>
            <a:r>
              <a:rPr lang="es-ES_tradnl" sz="2400" dirty="0"/>
              <a:t> es incorrecto.</a:t>
            </a:r>
            <a:endParaRPr lang="es-ES" sz="2400" dirty="0"/>
          </a:p>
          <a:p>
            <a:pPr lvl="0">
              <a:buFont typeface="Arial" pitchFamily="34" charset="0"/>
              <a:buChar char="•"/>
            </a:pPr>
            <a:r>
              <a:rPr lang="es-ES_tradnl" sz="2400" dirty="0"/>
              <a:t> No debe poseer caracteres especiales (acentos, signos, ñ). Solo puede colocarse como carácter especial el guión bajo </a:t>
            </a:r>
            <a:r>
              <a:rPr lang="es-ES_tradnl" sz="2400" b="1" dirty="0"/>
              <a:t>_.</a:t>
            </a:r>
            <a:endParaRPr lang="es-ES" sz="2400" dirty="0"/>
          </a:p>
          <a:p>
            <a:pPr lvl="0">
              <a:buFont typeface="Arial" pitchFamily="34" charset="0"/>
              <a:buChar char="•"/>
            </a:pPr>
            <a:r>
              <a:rPr lang="es-ES_tradnl" sz="2400" dirty="0"/>
              <a:t> El lenguaje ANSI-C distingue entre mayúsculas y minúsculas por lo que se debe tener en cuenta que </a:t>
            </a:r>
            <a:r>
              <a:rPr lang="es-ES_tradnl" sz="2400" b="1" dirty="0"/>
              <a:t>Var </a:t>
            </a:r>
            <a:r>
              <a:rPr lang="es-ES_tradnl" sz="2400" dirty="0"/>
              <a:t>es distinto que </a:t>
            </a:r>
            <a:r>
              <a:rPr lang="es-ES_tradnl" sz="2400" b="1" dirty="0"/>
              <a:t>VAR</a:t>
            </a:r>
            <a:r>
              <a:rPr lang="es-ES_tradnl" sz="2400" dirty="0"/>
              <a:t> y distinto que </a:t>
            </a:r>
            <a:r>
              <a:rPr lang="es-ES_tradnl" sz="2400" b="1" dirty="0" err="1"/>
              <a:t>var</a:t>
            </a:r>
            <a:r>
              <a:rPr lang="es-ES_tradnl" sz="2400" b="1" dirty="0"/>
              <a:t>.</a:t>
            </a:r>
            <a:endParaRPr lang="es-ES" sz="2400" dirty="0"/>
          </a:p>
          <a:p>
            <a:pPr lvl="0">
              <a:buFont typeface="Arial" pitchFamily="34" charset="0"/>
              <a:buChar char="•"/>
            </a:pPr>
            <a:r>
              <a:rPr lang="es-ES_tradnl" sz="2400" dirty="0"/>
              <a:t> No puede contener espacios en blanco.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428596" y="1000108"/>
            <a:ext cx="8212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Cavolini"/>
              </a:rPr>
              <a:t>Características de variables en ANSI-C</a:t>
            </a:r>
            <a:endParaRPr lang="es-ES" sz="3200" b="1" dirty="0">
              <a:latin typeface="Cavoli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14480" y="1000108"/>
            <a:ext cx="5444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Cavolini"/>
              </a:rPr>
              <a:t>Palabras clave en ANSI-C</a:t>
            </a:r>
            <a:endParaRPr lang="es-ES" sz="3200" b="1" dirty="0">
              <a:latin typeface="Cavolini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57290" y="1857364"/>
          <a:ext cx="6278652" cy="42606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6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755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002060"/>
                          </a:solidFill>
                        </a:rPr>
                        <a:t>auto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int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struct</a:t>
                      </a: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002060"/>
                          </a:solidFill>
                        </a:rPr>
                        <a:t>break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else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long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switch</a:t>
                      </a: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case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register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typedef</a:t>
                      </a: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char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extern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union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const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short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unsigned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continue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for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signed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void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default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goto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sizeof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volatile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17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do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if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rgbClr val="002060"/>
                          </a:solidFill>
                        </a:rPr>
                        <a:t>static</a:t>
                      </a:r>
                    </a:p>
                  </a:txBody>
                  <a:tcPr marL="76679" marR="76679" marT="38340" marB="38340" anchor="ctr"/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002060"/>
                          </a:solidFill>
                        </a:rPr>
                        <a:t>while</a:t>
                      </a:r>
                      <a:endParaRPr lang="es-E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76679" marR="76679" marT="38340" marB="383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908720"/>
            <a:ext cx="7542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Cavolini"/>
              </a:rPr>
              <a:t>Esquema general de un programa</a:t>
            </a:r>
            <a:endParaRPr lang="es-ES" sz="3200" b="1" dirty="0">
              <a:latin typeface="Cavolin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6BDF54-7D4B-40CC-B508-49ECCA7EF9BD}"/>
              </a:ext>
            </a:extLst>
          </p:cNvPr>
          <p:cNvSpPr/>
          <p:nvPr/>
        </p:nvSpPr>
        <p:spPr>
          <a:xfrm>
            <a:off x="2286000" y="1844824"/>
            <a:ext cx="61024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 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</a:t>
            </a:r>
          </a:p>
          <a:p>
            <a:r>
              <a:rPr lang="es-ES" dirty="0">
                <a:solidFill>
                  <a:srgbClr val="92D050"/>
                </a:solidFill>
              </a:rPr>
              <a:t>#include &lt;</a:t>
            </a:r>
            <a:r>
              <a:rPr lang="es-ES" dirty="0" err="1">
                <a:solidFill>
                  <a:srgbClr val="92D050"/>
                </a:solidFill>
              </a:rPr>
              <a:t>stdlib.h</a:t>
            </a:r>
            <a:r>
              <a:rPr lang="es-ES" dirty="0">
                <a:solidFill>
                  <a:srgbClr val="92D050"/>
                </a:solidFill>
              </a:rPr>
              <a:t>&gt;</a:t>
            </a:r>
          </a:p>
          <a:p>
            <a:endParaRPr lang="es-ES" dirty="0">
              <a:solidFill>
                <a:srgbClr val="92D050"/>
              </a:solidFill>
            </a:endParaRPr>
          </a:p>
          <a:p>
            <a:r>
              <a:rPr lang="es-ES" dirty="0">
                <a:solidFill>
                  <a:srgbClr val="0070C0"/>
                </a:solidFill>
              </a:rPr>
              <a:t>/*comentario de bloque</a:t>
            </a:r>
          </a:p>
          <a:p>
            <a:r>
              <a:rPr lang="es-ES" dirty="0">
                <a:solidFill>
                  <a:srgbClr val="0070C0"/>
                </a:solidFill>
              </a:rPr>
              <a:t>Puede ocupar varios renglones</a:t>
            </a:r>
          </a:p>
          <a:p>
            <a:r>
              <a:rPr lang="es-ES" dirty="0">
                <a:solidFill>
                  <a:srgbClr val="0070C0"/>
                </a:solidFill>
              </a:rPr>
              <a:t>*/</a:t>
            </a:r>
          </a:p>
          <a:p>
            <a:r>
              <a:rPr lang="es-ES" dirty="0">
                <a:solidFill>
                  <a:srgbClr val="0070C0"/>
                </a:solidFill>
              </a:rPr>
              <a:t>//comentario de línea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void</a:t>
            </a:r>
            <a:r>
              <a:rPr lang="en-US" dirty="0"/>
              <a:t> setup()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// put your setup code here, to run once: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void</a:t>
            </a:r>
            <a:r>
              <a:rPr lang="en-US" dirty="0"/>
              <a:t> loop()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// put your main code here, to run repeatedly: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88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76" y="116632"/>
            <a:ext cx="2960848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Proceso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9766462-A97E-4ED3-AEB0-6334330DF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9" r="60355" b="81511"/>
          <a:stretch>
            <a:fillRect/>
          </a:stretch>
        </p:blipFill>
        <p:spPr bwMode="auto">
          <a:xfrm>
            <a:off x="1364406" y="1807795"/>
            <a:ext cx="6415188" cy="97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03F8438-5D9B-4472-BEF1-EC6FD5B9C84C}"/>
              </a:ext>
            </a:extLst>
          </p:cNvPr>
          <p:cNvSpPr txBox="1"/>
          <p:nvPr/>
        </p:nvSpPr>
        <p:spPr>
          <a:xfrm>
            <a:off x="2123728" y="2925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Operador asignación </a:t>
            </a:r>
            <a:r>
              <a:rPr lang="es-ES" sz="3600" b="1" dirty="0">
                <a:solidFill>
                  <a:srgbClr val="FF0000"/>
                </a:solidFill>
              </a:rPr>
              <a:t>=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2B80C34-F994-4EC1-AECD-7F204945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4"/>
          <a:stretch>
            <a:fillRect/>
          </a:stretch>
        </p:blipFill>
        <p:spPr bwMode="auto">
          <a:xfrm>
            <a:off x="611560" y="3789040"/>
            <a:ext cx="340862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70158A3-B4F6-4C61-A780-806C91896765}"/>
              </a:ext>
            </a:extLst>
          </p:cNvPr>
          <p:cNvSpPr/>
          <p:nvPr/>
        </p:nvSpPr>
        <p:spPr>
          <a:xfrm>
            <a:off x="4967167" y="439646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variable =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14480" y="1000108"/>
            <a:ext cx="4915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Cavolini"/>
              </a:rPr>
              <a:t>Operadores en ANSI-C</a:t>
            </a:r>
            <a:endParaRPr lang="es-ES" sz="3200" b="1" dirty="0">
              <a:latin typeface="Cavolini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00166" y="2057400"/>
          <a:ext cx="6215106" cy="21945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0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PROPÓSITO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adición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sustracción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multiplicación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división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resto de división entera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8103-0C3B-45B1-AE46-DDE95B2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88640"/>
            <a:ext cx="8047856" cy="1450757"/>
          </a:xfrm>
        </p:spPr>
        <p:txBody>
          <a:bodyPr/>
          <a:lstStyle/>
          <a:p>
            <a:r>
              <a:rPr lang="es-ES" dirty="0">
                <a:latin typeface="Cavolini" panose="03000502040302020204" pitchFamily="66" charset="0"/>
                <a:cs typeface="Cavolini" panose="03000502040302020204" pitchFamily="66" charset="0"/>
              </a:rPr>
              <a:t>Bloque decisión simple</a:t>
            </a:r>
          </a:p>
        </p:txBody>
      </p:sp>
      <p:pic>
        <p:nvPicPr>
          <p:cNvPr id="3" name="Imagen 1">
            <a:extLst>
              <a:ext uri="{FF2B5EF4-FFF2-40B4-BE49-F238E27FC236}">
                <a16:creationId xmlns:a16="http://schemas.microsoft.com/office/drawing/2014/main" id="{2D3931C5-2915-4DBE-8A9E-784E81D2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35863"/>
            <a:ext cx="4032448" cy="213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DD99BF-2261-4774-BB73-AFB49444E0DE}"/>
              </a:ext>
            </a:extLst>
          </p:cNvPr>
          <p:cNvSpPr/>
          <p:nvPr/>
        </p:nvSpPr>
        <p:spPr>
          <a:xfrm>
            <a:off x="4792142" y="2235863"/>
            <a:ext cx="3364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Código ANSI-C:</a:t>
            </a: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s-ES_tradn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ES_tradnl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condición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s-ES_tradnl" sz="28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Acciones</a:t>
            </a:r>
            <a:endParaRPr lang="es-ES" sz="28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_tradnl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7321</TotalTime>
  <Words>549</Words>
  <Application>Microsoft Office PowerPoint</Application>
  <PresentationFormat>Presentación en pantalla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Cavolini</vt:lpstr>
      <vt:lpstr>Consolas</vt:lpstr>
      <vt:lpstr>Courier New</vt:lpstr>
      <vt:lpstr>Gill Sans MT</vt:lpstr>
      <vt:lpstr>Galería</vt:lpstr>
      <vt:lpstr>Presentación de PowerPoint</vt:lpstr>
      <vt:lpstr>Variables definidas en Arduino</vt:lpstr>
      <vt:lpstr>Declaración variables</vt:lpstr>
      <vt:lpstr>Presentación de PowerPoint</vt:lpstr>
      <vt:lpstr>Presentación de PowerPoint</vt:lpstr>
      <vt:lpstr>Presentación de PowerPoint</vt:lpstr>
      <vt:lpstr>Proceso</vt:lpstr>
      <vt:lpstr>Presentación de PowerPoint</vt:lpstr>
      <vt:lpstr>Bloque decisión simple</vt:lpstr>
      <vt:lpstr>Presentación de PowerPoint</vt:lpstr>
      <vt:lpstr>Bloque decisión doble</vt:lpstr>
      <vt:lpstr>Ciclo 0-N (Mientras)</vt:lpstr>
      <vt:lpstr>Ciclo 1-N (Repetir)</vt:lpstr>
      <vt:lpstr>Ciclo Exacto (Para)</vt:lpstr>
      <vt:lpstr>Ciclo Exacto (Para) paso igual a 1</vt:lpstr>
      <vt:lpstr>Ciclo Exacto (Para) paso distinto de 1</vt:lpstr>
      <vt:lpstr>Ciclo Exacto (Para) paso negativo</vt:lpstr>
      <vt:lpstr>Ciclo Exacto (Para) paso negativo distinto de 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VELAZQUEZ</dc:creator>
  <cp:lastModifiedBy>velazquez eduardo antonio</cp:lastModifiedBy>
  <cp:revision>105</cp:revision>
  <dcterms:created xsi:type="dcterms:W3CDTF">2020-03-28T15:21:20Z</dcterms:created>
  <dcterms:modified xsi:type="dcterms:W3CDTF">2024-12-01T21:43:35Z</dcterms:modified>
</cp:coreProperties>
</file>