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0" r:id="rId2"/>
    <p:sldId id="325" r:id="rId3"/>
    <p:sldId id="343" r:id="rId4"/>
    <p:sldId id="344" r:id="rId5"/>
    <p:sldId id="348" r:id="rId6"/>
    <p:sldId id="345" r:id="rId7"/>
    <p:sldId id="349" r:id="rId8"/>
    <p:sldId id="346" r:id="rId9"/>
    <p:sldId id="347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62" r:id="rId20"/>
    <p:sldId id="361" r:id="rId21"/>
    <p:sldId id="359" r:id="rId22"/>
    <p:sldId id="3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>
      <p:cViewPr varScale="1">
        <p:scale>
          <a:sx n="78" d="100"/>
          <a:sy n="78" d="100"/>
        </p:scale>
        <p:origin x="165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0D80-3F5A-4E2B-8189-1BE0B88D707F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A1685-EDE0-4EE0-9505-D5595FB65CC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87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1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1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71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1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1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2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07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rduino.cc/language-reference/en/functions/communication/serial/findUntil" TargetMode="External"/><Relationship Id="rId13" Type="http://schemas.openxmlformats.org/officeDocument/2006/relationships/hyperlink" Target="https://docs.arduino.cc/language-reference/en/functions/communication/serial/print" TargetMode="External"/><Relationship Id="rId18" Type="http://schemas.openxmlformats.org/officeDocument/2006/relationships/hyperlink" Target="https://docs.arduino.cc/language-reference/en/functions/communication/serial/readString" TargetMode="External"/><Relationship Id="rId3" Type="http://schemas.openxmlformats.org/officeDocument/2006/relationships/hyperlink" Target="https://docs.arduino.cc/language-reference/en/functions/communication/serial/available" TargetMode="External"/><Relationship Id="rId21" Type="http://schemas.openxmlformats.org/officeDocument/2006/relationships/hyperlink" Target="https://docs.arduino.cc/language-reference/en/functions/communication/serial/write" TargetMode="External"/><Relationship Id="rId7" Type="http://schemas.openxmlformats.org/officeDocument/2006/relationships/hyperlink" Target="https://docs.arduino.cc/language-reference/en/functions/communication/serial/find" TargetMode="External"/><Relationship Id="rId12" Type="http://schemas.openxmlformats.org/officeDocument/2006/relationships/hyperlink" Target="https://docs.arduino.cc/language-reference/en/functions/communication/serial/peek" TargetMode="External"/><Relationship Id="rId17" Type="http://schemas.openxmlformats.org/officeDocument/2006/relationships/hyperlink" Target="https://docs.arduino.cc/language-reference/en/functions/communication/serial/readBytesUntil" TargetMode="External"/><Relationship Id="rId2" Type="http://schemas.openxmlformats.org/officeDocument/2006/relationships/hyperlink" Target="https://docs.arduino.cc/language-reference/en/functions/communication/serial/ifSerial" TargetMode="External"/><Relationship Id="rId16" Type="http://schemas.openxmlformats.org/officeDocument/2006/relationships/hyperlink" Target="https://docs.arduino.cc/language-reference/en/functions/communication/serial/readBytes" TargetMode="External"/><Relationship Id="rId20" Type="http://schemas.openxmlformats.org/officeDocument/2006/relationships/hyperlink" Target="https://docs.arduino.cc/language-reference/en/functions/communication/serial/setTimeou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arduino.cc/language-reference/en/functions/communication/serial/end" TargetMode="External"/><Relationship Id="rId11" Type="http://schemas.openxmlformats.org/officeDocument/2006/relationships/hyperlink" Target="https://docs.arduino.cc/language-reference/en/functions/communication/serial/parseInt" TargetMode="External"/><Relationship Id="rId5" Type="http://schemas.openxmlformats.org/officeDocument/2006/relationships/hyperlink" Target="https://docs.arduino.cc/language-reference/en/functions/communication/serial/begin" TargetMode="External"/><Relationship Id="rId15" Type="http://schemas.openxmlformats.org/officeDocument/2006/relationships/hyperlink" Target="https://docs.arduino.cc/language-reference/en/functions/communication/serial/read" TargetMode="External"/><Relationship Id="rId10" Type="http://schemas.openxmlformats.org/officeDocument/2006/relationships/hyperlink" Target="https://docs.arduino.cc/language-reference/en/functions/communication/serial/parseFloat" TargetMode="External"/><Relationship Id="rId19" Type="http://schemas.openxmlformats.org/officeDocument/2006/relationships/hyperlink" Target="https://docs.arduino.cc/language-reference/en/functions/communication/serial/readStringUntil" TargetMode="External"/><Relationship Id="rId4" Type="http://schemas.openxmlformats.org/officeDocument/2006/relationships/hyperlink" Target="https://docs.arduino.cc/language-reference/en/functions/communication/serial/availableForWrite" TargetMode="External"/><Relationship Id="rId9" Type="http://schemas.openxmlformats.org/officeDocument/2006/relationships/hyperlink" Target="https://docs.arduino.cc/language-reference/en/functions/communication/serial/flush" TargetMode="External"/><Relationship Id="rId14" Type="http://schemas.openxmlformats.org/officeDocument/2006/relationships/hyperlink" Target="https://docs.arduino.cc/language-reference/en/functions/communication/serial/println" TargetMode="External"/><Relationship Id="rId22" Type="http://schemas.openxmlformats.org/officeDocument/2006/relationships/hyperlink" Target="https://docs.arduino.cc/language-reference/en/functions/communication/serial/serialEve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754EF92-8AF7-28C7-A93B-6CE57D40F221}"/>
              </a:ext>
            </a:extLst>
          </p:cNvPr>
          <p:cNvSpPr txBox="1"/>
          <p:nvPr/>
        </p:nvSpPr>
        <p:spPr>
          <a:xfrm>
            <a:off x="755576" y="2132856"/>
            <a:ext cx="7344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INTRODUCCION A CONTROLADORES EN ARDUINO</a:t>
            </a:r>
          </a:p>
        </p:txBody>
      </p:sp>
      <p:pic>
        <p:nvPicPr>
          <p:cNvPr id="1026" name="Picture 2" descr="Grafica Institucional">
            <a:extLst>
              <a:ext uri="{FF2B5EF4-FFF2-40B4-BE49-F238E27FC236}">
                <a16:creationId xmlns:a16="http://schemas.microsoft.com/office/drawing/2014/main" id="{B7006428-BBCD-7C26-22E1-E83FDA3D0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24" y="4293096"/>
            <a:ext cx="3671119" cy="148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3AF914BD-A55F-65EF-2958-951236FAD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9044"/>
            <a:ext cx="3063246" cy="16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378B-E335-2655-177F-90A1A4739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D9208-ED75-5D2E-55EF-C738DB4A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pic>
        <p:nvPicPr>
          <p:cNvPr id="1026" name="Picture 2" descr="Interfacing PC with Arduino Uno using Serial Communication Port">
            <a:extLst>
              <a:ext uri="{FF2B5EF4-FFF2-40B4-BE49-F238E27FC236}">
                <a16:creationId xmlns:a16="http://schemas.microsoft.com/office/drawing/2014/main" id="{9D6D63AD-D32C-1AE5-88E2-36637F28A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30921" r="6232" b="18997"/>
          <a:stretch/>
        </p:blipFill>
        <p:spPr bwMode="auto">
          <a:xfrm>
            <a:off x="611559" y="3006365"/>
            <a:ext cx="7920881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78E9DBD8-3FA6-B422-6523-8796F588F267}"/>
              </a:ext>
            </a:extLst>
          </p:cNvPr>
          <p:cNvSpPr/>
          <p:nvPr/>
        </p:nvSpPr>
        <p:spPr>
          <a:xfrm>
            <a:off x="8028384" y="306896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73C6E-8D1C-33BA-6A12-8D568809F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C5206-CF09-52D6-766E-85A9D433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04D84A-ACAE-14E4-79B8-52617993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700808"/>
            <a:ext cx="6192688" cy="52322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begin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speed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begin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speed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config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altLang="es-ES" sz="2000" dirty="0">
              <a:solidFill>
                <a:srgbClr val="0451A5"/>
              </a:solidFill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Config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SERIAL_5N1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SERIAL_6N1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SERIAL_7N1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SERIAL_8N1 (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the</a:t>
            </a: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 default)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SERIAL_5N2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SERIAL_6N2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SERIAL_7N2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SERIAL_5E1: 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even</a:t>
            </a: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parity</a:t>
            </a:r>
            <a:endParaRPr lang="pt-BR" altLang="es-ES" sz="1000" dirty="0">
              <a:solidFill>
                <a:srgbClr val="0451A5"/>
              </a:solidFill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SERIAL_6E1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SERIAL_7E1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SERIAL_8E2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SERIAL_5O1: 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odd</a:t>
            </a: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lang="pt-BR" altLang="es-ES" sz="1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parity</a:t>
            </a:r>
            <a:endParaRPr lang="pt-BR" altLang="es-ES" sz="1000" dirty="0">
              <a:solidFill>
                <a:srgbClr val="0451A5"/>
              </a:solidFill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SERIAL_6O1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SERIAL_7O1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SERIAL_8O1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es-ES" sz="1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SERIAL_8O2</a:t>
            </a:r>
            <a:endParaRPr lang="es-ES" altLang="es-ES" sz="1000" dirty="0">
              <a:solidFill>
                <a:srgbClr val="0451A5"/>
              </a:solidFill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451A5"/>
              </a:solidFill>
              <a:effectLst/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2C60F1-552D-4189-1092-8AC1C6374E44}"/>
              </a:ext>
            </a:extLst>
          </p:cNvPr>
          <p:cNvSpPr txBox="1"/>
          <p:nvPr/>
        </p:nvSpPr>
        <p:spPr>
          <a:xfrm>
            <a:off x="5024997" y="2843808"/>
            <a:ext cx="26433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 err="1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Speed</a:t>
            </a:r>
            <a:r>
              <a:rPr lang="es-ES" sz="2000" dirty="0">
                <a:solidFill>
                  <a:srgbClr val="0451A5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:</a:t>
            </a:r>
          </a:p>
          <a:p>
            <a:r>
              <a:rPr lang="es-ES" dirty="0"/>
              <a:t>4800</a:t>
            </a:r>
          </a:p>
          <a:p>
            <a:r>
              <a:rPr lang="es-ES" dirty="0"/>
              <a:t>9600</a:t>
            </a:r>
          </a:p>
          <a:p>
            <a:r>
              <a:rPr lang="es-ES" dirty="0"/>
              <a:t>19200</a:t>
            </a:r>
          </a:p>
          <a:p>
            <a:r>
              <a:rPr lang="es-ES" dirty="0"/>
              <a:t>38400</a:t>
            </a:r>
          </a:p>
          <a:p>
            <a:r>
              <a:rPr lang="es-ES" dirty="0"/>
              <a:t>57600</a:t>
            </a:r>
          </a:p>
          <a:p>
            <a:r>
              <a:rPr lang="es-ES" dirty="0"/>
              <a:t>115200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716012-12FA-7903-57AB-2065C63FA39D}"/>
              </a:ext>
            </a:extLst>
          </p:cNvPr>
          <p:cNvSpPr txBox="1"/>
          <p:nvPr/>
        </p:nvSpPr>
        <p:spPr>
          <a:xfrm>
            <a:off x="5024997" y="5301208"/>
            <a:ext cx="2211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0070C1"/>
                </a:solidFill>
                <a:effectLst/>
                <a:latin typeface="Roboto Mono" panose="00000009000000000000" pitchFamily="49" charset="0"/>
              </a:rPr>
              <a:t>Serial</a:t>
            </a:r>
            <a:r>
              <a:rPr lang="es-ES" b="0" i="0" dirty="0" err="1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end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04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73F17-4856-78BD-EDE4-598E19AC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4D32E-C691-27F7-CECD-779080C9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CCF2F0-B63F-BC04-6F42-61B0F960F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861329"/>
            <a:ext cx="748883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000" dirty="0" err="1">
                <a:solidFill>
                  <a:srgbClr val="0070C1"/>
                </a:solidFill>
                <a:latin typeface="Roboto Mono" panose="00000009000000000000" pitchFamily="49" charset="0"/>
              </a:rPr>
              <a:t>cantidadDatosBuffer</a:t>
            </a:r>
            <a:r>
              <a:rPr lang="es-ES" sz="2000" dirty="0">
                <a:solidFill>
                  <a:srgbClr val="0070C1"/>
                </a:solidFill>
                <a:latin typeface="Roboto Mono" panose="00000009000000000000" pitchFamily="49" charset="0"/>
              </a:rPr>
              <a:t> = </a:t>
            </a:r>
            <a:r>
              <a:rPr lang="es-ES" sz="2000" b="0" i="0" dirty="0" err="1">
                <a:solidFill>
                  <a:srgbClr val="0070C1"/>
                </a:solidFill>
                <a:effectLst/>
                <a:latin typeface="Roboto Mono" panose="00000009000000000000" pitchFamily="49" charset="0"/>
              </a:rPr>
              <a:t>Serial</a:t>
            </a:r>
            <a:r>
              <a:rPr lang="es-ES" sz="2000" b="0" i="0" dirty="0" err="1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sz="20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available</a:t>
            </a:r>
            <a:r>
              <a:rPr lang="es-ES" sz="2000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6DD7F7-3275-A375-1167-D53E59CA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826118"/>
            <a:ext cx="5256584" cy="2083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Ejemplo: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if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available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&gt;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0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	//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read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the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incoming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byte: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451A5"/>
              </a:solidFill>
              <a:effectLst/>
              <a:latin typeface="Roboto Mono" panose="00000009000000000000" pitchFamily="49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}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6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7395-3746-7B76-B366-64B42F92F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B19F4-124D-C6AF-E8EE-D0B9AF1F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 (tabla </a:t>
            </a:r>
            <a:r>
              <a:rPr lang="es-ES" sz="4400" dirty="0" err="1"/>
              <a:t>ascii</a:t>
            </a:r>
            <a:r>
              <a:rPr lang="es-ES" sz="4400" dirty="0"/>
              <a:t>)</a:t>
            </a:r>
          </a:p>
        </p:txBody>
      </p:sp>
      <p:pic>
        <p:nvPicPr>
          <p:cNvPr id="4100" name="Picture 4" descr="TABLA ASCII">
            <a:extLst>
              <a:ext uri="{FF2B5EF4-FFF2-40B4-BE49-F238E27FC236}">
                <a16:creationId xmlns:a16="http://schemas.microsoft.com/office/drawing/2014/main" id="{28DCB900-3098-E236-BF6A-B9260145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27704"/>
            <a:ext cx="752475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31969-44B1-0BFC-61B2-0772E26F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EBF5-E5CC-EB1C-CBC8-714D68BD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303B2B-ACFD-71C9-3A42-B1394FFA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41250"/>
            <a:ext cx="504056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000" dirty="0" err="1">
                <a:latin typeface="Roboto Mono" panose="00000009000000000000" pitchFamily="49" charset="0"/>
              </a:rPr>
              <a:t>int</a:t>
            </a:r>
            <a:r>
              <a:rPr lang="es-ES" sz="2000" dirty="0">
                <a:solidFill>
                  <a:srgbClr val="0070C1"/>
                </a:solidFill>
                <a:latin typeface="Roboto Mono" panose="00000009000000000000" pitchFamily="49" charset="0"/>
              </a:rPr>
              <a:t> </a:t>
            </a:r>
            <a:r>
              <a:rPr lang="es-ES" sz="2000" dirty="0" err="1">
                <a:solidFill>
                  <a:srgbClr val="0070C1"/>
                </a:solidFill>
                <a:latin typeface="Roboto Mono" panose="00000009000000000000" pitchFamily="49" charset="0"/>
              </a:rPr>
              <a:t>datoRecibido</a:t>
            </a:r>
            <a:r>
              <a:rPr lang="es-ES" sz="2000" dirty="0">
                <a:solidFill>
                  <a:srgbClr val="0070C1"/>
                </a:solidFill>
                <a:latin typeface="Roboto Mono" panose="00000009000000000000" pitchFamily="49" charset="0"/>
              </a:rPr>
              <a:t> = </a:t>
            </a:r>
            <a:r>
              <a:rPr lang="es-ES" sz="2000" b="0" i="0" dirty="0" err="1">
                <a:solidFill>
                  <a:srgbClr val="0070C1"/>
                </a:solidFill>
                <a:effectLst/>
                <a:latin typeface="Roboto Mono" panose="00000009000000000000" pitchFamily="49" charset="0"/>
              </a:rPr>
              <a:t>Serial</a:t>
            </a:r>
            <a:r>
              <a:rPr lang="es-ES" sz="2000" b="0" i="0" dirty="0" err="1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s-ES" sz="20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read</a:t>
            </a:r>
            <a:r>
              <a:rPr lang="es-ES" sz="2000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4E7FA4-FC8A-2A14-A5CB-2E587E9E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444115"/>
            <a:ext cx="4608512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format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 err="1">
                <a:latin typeface="Arial" panose="020B0604020202020204" pitchFamily="34" charset="0"/>
              </a:rPr>
              <a:t>Format</a:t>
            </a:r>
            <a:r>
              <a:rPr lang="es-ES" altLang="es-ES" sz="20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463F3E-8B25-2E64-507E-1E4D00C5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3789040"/>
            <a:ext cx="5760640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BIN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lang="es-ES" altLang="es-ES" sz="1600" dirty="0">
                <a:solidFill>
                  <a:srgbClr val="098658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OCT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lang="es-ES" altLang="es-ES" sz="1600" dirty="0">
                <a:solidFill>
                  <a:srgbClr val="098658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DEC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lang="es-ES" altLang="es-ES" sz="1600" dirty="0">
                <a:solidFill>
                  <a:srgbClr val="098658"/>
                </a:solidFill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HEX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numeroDecimales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1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7B809-F5DF-228D-EB57-A40E6C1D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79484-A1AC-6ED6-DF5A-0455F2BE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serial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45B4B2-4E0D-17D8-F08B-ADFD1791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772816"/>
            <a:ext cx="5760640" cy="12311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println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println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format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DFFA49E-0461-4BA6-D067-A0089270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9" y="3170584"/>
            <a:ext cx="6264696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write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val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write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str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Serial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.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write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buf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,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len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451A5"/>
                </a:solidFill>
                <a:effectLst/>
                <a:latin typeface="Roboto Mono" panose="00000009000000000000" pitchFamily="49" charset="0"/>
                <a:cs typeface="Open Sans" panose="020B0606030504020204" pitchFamily="34" charset="0"/>
              </a:rPr>
              <a:t>)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37414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9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523B5-AB5F-1D8B-1094-2C08F175F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E40E2-996A-1BAA-CABF-795F7FD9B5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188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/>
              <a:t>Objeto serial</a:t>
            </a:r>
            <a:endParaRPr lang="es-ES" sz="4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8116D2-9573-BFD3-1F46-E9D8630CED8C}"/>
              </a:ext>
            </a:extLst>
          </p:cNvPr>
          <p:cNvSpPr txBox="1"/>
          <p:nvPr/>
        </p:nvSpPr>
        <p:spPr>
          <a:xfrm>
            <a:off x="1475656" y="980728"/>
            <a:ext cx="59766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570"/>
              </a:lnSpc>
            </a:pPr>
            <a:r>
              <a:rPr lang="es-ES" sz="4000" b="1" i="0" dirty="0">
                <a:solidFill>
                  <a:srgbClr val="374146"/>
                </a:solidFill>
                <a:effectLst/>
                <a:latin typeface="Open Sans" panose="020B0606030504020204" pitchFamily="34" charset="0"/>
              </a:rPr>
              <a:t>Funciones</a:t>
            </a: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"/>
              </a:rPr>
              <a:t>if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"/>
              </a:rPr>
              <a:t>(Serial)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</a:rPr>
              <a:t>     </a:t>
            </a: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3"/>
              </a:rPr>
              <a:t>available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3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4"/>
              </a:rPr>
              <a:t>availableForWrite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4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5"/>
              </a:rPr>
              <a:t>begin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5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6"/>
              </a:rPr>
              <a:t>end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6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7"/>
              </a:rPr>
              <a:t>find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7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8"/>
              </a:rPr>
              <a:t>findUntil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8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9"/>
              </a:rPr>
              <a:t>flush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9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0"/>
              </a:rPr>
              <a:t>parseFloat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0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1"/>
              </a:rPr>
              <a:t>parseInt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1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2"/>
              </a:rPr>
              <a:t>peek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2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3"/>
              </a:rPr>
              <a:t>print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3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4"/>
              </a:rPr>
              <a:t>println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4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5"/>
              </a:rPr>
              <a:t>read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5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6"/>
              </a:rPr>
              <a:t>readBytes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6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7"/>
              </a:rPr>
              <a:t>readBytesUntil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7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8"/>
              </a:rPr>
              <a:t>readString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8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9"/>
              </a:rPr>
              <a:t>readStringUntil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19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0"/>
              </a:rPr>
              <a:t>setTimeout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0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1"/>
              </a:rPr>
              <a:t>write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1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s-ES" sz="1400" b="1" i="0" u="none" strike="noStrike" dirty="0" err="1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2"/>
              </a:rPr>
              <a:t>serialEvent</a:t>
            </a:r>
            <a:r>
              <a:rPr lang="es-ES" sz="1400" b="1" i="0" u="none" strike="noStrike" dirty="0">
                <a:solidFill>
                  <a:srgbClr val="374146"/>
                </a:solidFill>
                <a:effectLst/>
                <a:latin typeface="Open Sans" panose="020B0606030504020204" pitchFamily="34" charset="0"/>
                <a:hlinkClick r:id="rId22"/>
              </a:rPr>
              <a:t>()</a:t>
            </a:r>
            <a:endParaRPr lang="es-ES" sz="1400" b="1" i="0" dirty="0">
              <a:solidFill>
                <a:srgbClr val="37414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6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98705-0BED-BEE6-A6FF-0560D0D1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E10BC-70B9-FA46-3219-E227C16C15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694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Objeto serial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A56659-C2B2-6A3A-8CDC-18BB7E5664BF}"/>
              </a:ext>
            </a:extLst>
          </p:cNvPr>
          <p:cNvSpPr txBox="1"/>
          <p:nvPr/>
        </p:nvSpPr>
        <p:spPr>
          <a:xfrm>
            <a:off x="1403648" y="554559"/>
            <a:ext cx="70567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open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serial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at 9600 bps: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"NO FORMAT"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label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"DEC"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"HEX"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"OCT"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"BIN"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carriage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after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label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x &lt; 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x++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 chart,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suit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decimal -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same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"DEC"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accomodate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length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x, DEC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decimal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x, HEX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hexadecimal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x, OCT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octal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tab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x, BIN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ASCII-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binary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10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another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carriage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return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//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s-ES" sz="1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20000 </a:t>
            </a:r>
            <a:r>
              <a:rPr lang="es-ES" sz="1000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milliseconds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0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F3B4-F71A-B7A9-7EDA-3BA4BF0F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C34E-1F98-615D-EE2C-7841E04914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694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Objeto serial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3542B3-5BFE-6EFE-8F47-37346464DA76}"/>
              </a:ext>
            </a:extLst>
          </p:cNvPr>
          <p:cNvSpPr txBox="1"/>
          <p:nvPr/>
        </p:nvSpPr>
        <p:spPr>
          <a:xfrm>
            <a:off x="1547664" y="836712"/>
            <a:ext cx="6532014" cy="3742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0D0A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bytesSent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2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B787E-9E5E-E43B-28B7-1BBAA6A8A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C245D-71FF-8EA1-7F91-9B2591A59F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199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Objeto serial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696ECE-B2D3-D697-EDF3-C200C168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9" y="1714260"/>
            <a:ext cx="824980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3083C-BF02-4904-859A-CA20D60B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I/0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1856A4-1E35-67F0-FCC7-BDC88A8147E8}"/>
              </a:ext>
            </a:extLst>
          </p:cNvPr>
          <p:cNvSpPr txBox="1"/>
          <p:nvPr/>
        </p:nvSpPr>
        <p:spPr>
          <a:xfrm>
            <a:off x="768265" y="3167390"/>
            <a:ext cx="7776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2D7A"/>
                </a:solidFill>
                <a:latin typeface="inherit"/>
              </a:rPr>
              <a:t>c</a:t>
            </a:r>
            <a:r>
              <a:rPr lang="en-US" sz="2800" b="0" i="0" dirty="0" err="1">
                <a:solidFill>
                  <a:srgbClr val="002D7A"/>
                </a:solidFill>
                <a:effectLst/>
                <a:latin typeface="inherit"/>
              </a:rPr>
              <a:t>ondicionI_O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</a:rPr>
              <a:t> 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  <a:sym typeface="Wingdings" panose="05000000000000000000" pitchFamily="2" charset="2"/>
              </a:rPr>
              <a:t> 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</a:rPr>
              <a:t>INPUT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,  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</a:rPr>
              <a:t>OUTPUT</a:t>
            </a:r>
            <a:r>
              <a:rPr lang="en-US" sz="2800" dirty="0">
                <a:solidFill>
                  <a:srgbClr val="222222"/>
                </a:solidFill>
                <a:latin typeface="-apple-system"/>
              </a:rPr>
              <a:t> o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-apple-system"/>
              </a:rPr>
              <a:t>  </a:t>
            </a:r>
            <a:r>
              <a:rPr lang="en-US" sz="2800" b="0" i="0" dirty="0">
                <a:solidFill>
                  <a:srgbClr val="002D7A"/>
                </a:solidFill>
                <a:effectLst/>
                <a:latin typeface="inherit"/>
              </a:rPr>
              <a:t>INPUT_PULLUP</a:t>
            </a:r>
            <a:endParaRPr lang="es-E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BAB4BA-50F1-2753-84FA-4E0A4DB37FC7}"/>
              </a:ext>
            </a:extLst>
          </p:cNvPr>
          <p:cNvSpPr txBox="1"/>
          <p:nvPr/>
        </p:nvSpPr>
        <p:spPr>
          <a:xfrm>
            <a:off x="755576" y="2407612"/>
            <a:ext cx="7673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3200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pin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sz="3200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3200" dirty="0" err="1">
                <a:solidFill>
                  <a:srgbClr val="800080"/>
                </a:solidFill>
                <a:latin typeface="Courier New" panose="02070309020205020404" pitchFamily="49" charset="0"/>
              </a:rPr>
              <a:t>condicionI_O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</a:t>
            </a:r>
            <a:endParaRPr lang="es-ES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E1B4E-9C8A-12EE-649F-ACC54B8283D9}"/>
              </a:ext>
            </a:extLst>
          </p:cNvPr>
          <p:cNvSpPr txBox="1"/>
          <p:nvPr/>
        </p:nvSpPr>
        <p:spPr>
          <a:xfrm>
            <a:off x="827584" y="3865613"/>
            <a:ext cx="7488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Courier New" panose="02070309020205020404" pitchFamily="49" charset="0"/>
              </a:rPr>
              <a:t>Ejemplo:</a:t>
            </a:r>
          </a:p>
          <a:p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 //salida</a:t>
            </a:r>
          </a:p>
          <a:p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 //entrada</a:t>
            </a:r>
          </a:p>
          <a:p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INPUT_PULLUP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 //entrada  con resistencia 								  interna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pullup</a:t>
            </a:r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endParaRPr lang="es-ES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05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60A10-45B8-190A-43E2-2E494837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95923-A22A-ABC8-A24F-F812E75A8C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694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Objeto serial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DC0839-2BD6-7260-8FBC-D400DF910B2B}"/>
              </a:ext>
            </a:extLst>
          </p:cNvPr>
          <p:cNvSpPr txBox="1"/>
          <p:nvPr/>
        </p:nvSpPr>
        <p:spPr>
          <a:xfrm>
            <a:off x="1547664" y="682094"/>
            <a:ext cx="7252094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dirty="0" err="1"/>
              <a:t>void</a:t>
            </a:r>
            <a:r>
              <a:rPr lang="es-ES" sz="1300" dirty="0"/>
              <a:t> </a:t>
            </a:r>
            <a:r>
              <a:rPr lang="es-ES" sz="1300" dirty="0" err="1"/>
              <a:t>setup</a:t>
            </a:r>
            <a:r>
              <a:rPr lang="es-ES" sz="1300" dirty="0"/>
              <a:t>() {</a:t>
            </a:r>
          </a:p>
          <a:p>
            <a:r>
              <a:rPr lang="es-ES" sz="1300" dirty="0"/>
              <a:t>     </a:t>
            </a:r>
            <a:r>
              <a:rPr lang="es-ES" sz="1300" dirty="0" err="1"/>
              <a:t>Serial.begin</a:t>
            </a:r>
            <a:r>
              <a:rPr lang="es-ES" sz="1300" dirty="0"/>
              <a:t>(9600); </a:t>
            </a:r>
          </a:p>
          <a:p>
            <a:r>
              <a:rPr lang="es-ES" sz="1300" dirty="0"/>
              <a:t>     </a:t>
            </a:r>
            <a:r>
              <a:rPr lang="es-ES" sz="1300" dirty="0" err="1"/>
              <a:t>pinMode</a:t>
            </a:r>
            <a:r>
              <a:rPr lang="es-ES" sz="1300" dirty="0"/>
              <a:t>(8,OUTPUT);</a:t>
            </a:r>
          </a:p>
          <a:p>
            <a:r>
              <a:rPr lang="es-ES" sz="1300" dirty="0"/>
              <a:t>     </a:t>
            </a:r>
            <a:r>
              <a:rPr lang="es-ES" sz="1300" dirty="0" err="1"/>
              <a:t>pinMode</a:t>
            </a:r>
            <a:r>
              <a:rPr lang="es-ES" sz="1300" dirty="0"/>
              <a:t>(9,OUTPUT);</a:t>
            </a:r>
          </a:p>
          <a:p>
            <a:r>
              <a:rPr lang="es-ES" sz="1300" dirty="0"/>
              <a:t>}</a:t>
            </a:r>
          </a:p>
          <a:p>
            <a:r>
              <a:rPr lang="es-ES" sz="1300" dirty="0" err="1"/>
              <a:t>void</a:t>
            </a:r>
            <a:r>
              <a:rPr lang="es-ES" sz="1300" dirty="0"/>
              <a:t> </a:t>
            </a:r>
            <a:r>
              <a:rPr lang="es-ES" sz="1300" dirty="0" err="1"/>
              <a:t>loop</a:t>
            </a:r>
            <a:r>
              <a:rPr lang="es-ES" sz="1300" dirty="0"/>
              <a:t>() {</a:t>
            </a:r>
          </a:p>
          <a:p>
            <a:r>
              <a:rPr lang="es-ES" sz="1300" dirty="0"/>
              <a:t>  </a:t>
            </a:r>
            <a:r>
              <a:rPr lang="es-ES" sz="1300" dirty="0" err="1"/>
              <a:t>if</a:t>
            </a:r>
            <a:r>
              <a:rPr lang="es-ES" sz="1300" dirty="0"/>
              <a:t>(</a:t>
            </a:r>
            <a:r>
              <a:rPr lang="es-ES" sz="1300" dirty="0" err="1"/>
              <a:t>Serial.available</a:t>
            </a:r>
            <a:r>
              <a:rPr lang="es-ES" sz="1300" dirty="0"/>
              <a:t>()&gt;0){</a:t>
            </a:r>
          </a:p>
          <a:p>
            <a:r>
              <a:rPr lang="es-ES" sz="1300" dirty="0"/>
              <a:t>    </a:t>
            </a:r>
            <a:r>
              <a:rPr lang="es-ES" sz="1300" dirty="0" err="1"/>
              <a:t>char</a:t>
            </a:r>
            <a:r>
              <a:rPr lang="es-ES" sz="1300" dirty="0"/>
              <a:t> valor=</a:t>
            </a:r>
            <a:r>
              <a:rPr lang="es-ES" sz="1300" dirty="0" err="1"/>
              <a:t>Serial.read</a:t>
            </a:r>
            <a:r>
              <a:rPr lang="es-ES" sz="1300" dirty="0"/>
              <a:t>();</a:t>
            </a:r>
          </a:p>
          <a:p>
            <a:r>
              <a:rPr lang="es-ES" sz="1300" dirty="0"/>
              <a:t>    switch(valor){</a:t>
            </a:r>
          </a:p>
          <a:p>
            <a:r>
              <a:rPr lang="es-ES" sz="1300" dirty="0"/>
              <a:t>      case 'R':</a:t>
            </a:r>
          </a:p>
          <a:p>
            <a:r>
              <a:rPr lang="es-ES" sz="1300" dirty="0"/>
              <a:t>          </a:t>
            </a:r>
            <a:r>
              <a:rPr lang="es-ES" sz="1300" dirty="0" err="1"/>
              <a:t>digitalWrite</a:t>
            </a:r>
            <a:r>
              <a:rPr lang="es-ES" sz="1300" dirty="0"/>
              <a:t>(9,HIGH);</a:t>
            </a:r>
          </a:p>
          <a:p>
            <a:r>
              <a:rPr lang="es-ES" sz="1300" dirty="0"/>
              <a:t>          break;</a:t>
            </a:r>
          </a:p>
          <a:p>
            <a:r>
              <a:rPr lang="es-ES" sz="1300" dirty="0"/>
              <a:t>        case 'r':</a:t>
            </a:r>
          </a:p>
          <a:p>
            <a:r>
              <a:rPr lang="es-ES" sz="1300" dirty="0"/>
              <a:t>          </a:t>
            </a:r>
            <a:r>
              <a:rPr lang="es-ES" sz="1300" dirty="0" err="1"/>
              <a:t>digitalWrite</a:t>
            </a:r>
            <a:r>
              <a:rPr lang="es-ES" sz="1300" dirty="0"/>
              <a:t>(9,LOW);</a:t>
            </a:r>
          </a:p>
          <a:p>
            <a:r>
              <a:rPr lang="es-ES" sz="1300" dirty="0"/>
              <a:t>          break;</a:t>
            </a:r>
          </a:p>
          <a:p>
            <a:r>
              <a:rPr lang="es-ES" sz="1300" dirty="0"/>
              <a:t>        case 'V':</a:t>
            </a:r>
          </a:p>
          <a:p>
            <a:r>
              <a:rPr lang="es-ES" sz="1300" dirty="0"/>
              <a:t>          </a:t>
            </a:r>
            <a:r>
              <a:rPr lang="es-ES" sz="1300" dirty="0" err="1"/>
              <a:t>digitalWrite</a:t>
            </a:r>
            <a:r>
              <a:rPr lang="es-ES" sz="1300" dirty="0"/>
              <a:t>(8,HIGH);</a:t>
            </a:r>
          </a:p>
          <a:p>
            <a:r>
              <a:rPr lang="es-ES" sz="1300" dirty="0"/>
              <a:t>          break;</a:t>
            </a:r>
          </a:p>
          <a:p>
            <a:r>
              <a:rPr lang="es-ES" sz="1300" dirty="0"/>
              <a:t>        case 'v':</a:t>
            </a:r>
          </a:p>
          <a:p>
            <a:r>
              <a:rPr lang="es-ES" sz="1300" dirty="0"/>
              <a:t>          </a:t>
            </a:r>
            <a:r>
              <a:rPr lang="es-ES" sz="1300" dirty="0" err="1"/>
              <a:t>digitalWrite</a:t>
            </a:r>
            <a:r>
              <a:rPr lang="es-ES" sz="1300" dirty="0"/>
              <a:t>(8,LOW);</a:t>
            </a:r>
          </a:p>
          <a:p>
            <a:r>
              <a:rPr lang="es-ES" sz="1300" dirty="0"/>
              <a:t>          break;</a:t>
            </a:r>
          </a:p>
          <a:p>
            <a:r>
              <a:rPr lang="es-ES" sz="1300" dirty="0"/>
              <a:t>        default:</a:t>
            </a:r>
          </a:p>
          <a:p>
            <a:r>
              <a:rPr lang="es-ES" sz="1300" dirty="0"/>
              <a:t>          </a:t>
            </a:r>
            <a:r>
              <a:rPr lang="es-ES" sz="1300" dirty="0" err="1"/>
              <a:t>digitalWrite</a:t>
            </a:r>
            <a:r>
              <a:rPr lang="es-ES" sz="1300" dirty="0"/>
              <a:t>(8,LOW);</a:t>
            </a:r>
          </a:p>
          <a:p>
            <a:r>
              <a:rPr lang="es-ES" sz="1300" dirty="0"/>
              <a:t>            </a:t>
            </a:r>
            <a:r>
              <a:rPr lang="es-ES" sz="1300" dirty="0" err="1"/>
              <a:t>digitalWrite</a:t>
            </a:r>
            <a:r>
              <a:rPr lang="es-ES" sz="1300" dirty="0"/>
              <a:t>(9,LOW);</a:t>
            </a:r>
          </a:p>
          <a:p>
            <a:r>
              <a:rPr lang="es-ES" sz="1300" dirty="0"/>
              <a:t>    }</a:t>
            </a:r>
          </a:p>
          <a:p>
            <a:r>
              <a:rPr lang="es-ES" sz="1300" dirty="0"/>
              <a:t>  }</a:t>
            </a:r>
          </a:p>
          <a:p>
            <a:r>
              <a:rPr lang="es-E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729A-8056-8ED0-A043-E20B4CB1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36B42-099C-5AD2-141F-C3A00E1078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</a:t>
            </a:r>
            <a:r>
              <a:rPr lang="es-ES" sz="4400" dirty="0" err="1"/>
              <a:t>string</a:t>
            </a:r>
            <a:endParaRPr lang="es-ES" sz="4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0F4F46-5905-A279-E871-2560392E3421}"/>
              </a:ext>
            </a:extLst>
          </p:cNvPr>
          <p:cNvSpPr txBox="1"/>
          <p:nvPr/>
        </p:nvSpPr>
        <p:spPr>
          <a:xfrm>
            <a:off x="539552" y="1052736"/>
            <a:ext cx="8064896" cy="3332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'a’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95A5A6"/>
              </a:solidFill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stringTwo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stringTwo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s-E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more"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      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HEX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  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BIN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          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stringOne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5.698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847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C342-A8C8-DE44-8176-8FA2ACFD0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0BFF-E433-1C48-17A1-755D5D2F1A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Objeto </a:t>
            </a:r>
            <a:r>
              <a:rPr lang="es-ES" sz="4400" dirty="0" err="1"/>
              <a:t>string</a:t>
            </a:r>
            <a:endParaRPr lang="es-ES" sz="4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0B69EA-0DA3-A614-BA76-A820EEB9AEAF}"/>
              </a:ext>
            </a:extLst>
          </p:cNvPr>
          <p:cNvSpPr txBox="1"/>
          <p:nvPr/>
        </p:nvSpPr>
        <p:spPr>
          <a:xfrm>
            <a:off x="1403648" y="980728"/>
            <a:ext cx="6748038" cy="4563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trama=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b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trama=trama + </a:t>
            </a: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trama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AE916-6D0F-1A76-D616-142E0006A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42F68-6E04-AD85-6603-95A6275B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I/0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68BDA6-991D-4A81-98FC-A9FFA512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12976"/>
            <a:ext cx="4186265" cy="23606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D829F2-3543-689F-6245-88EE72B6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253792"/>
            <a:ext cx="4186264" cy="23198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1B87DC-1447-9AF6-CEA4-AE94EE92ABC4}"/>
              </a:ext>
            </a:extLst>
          </p:cNvPr>
          <p:cNvSpPr txBox="1"/>
          <p:nvPr/>
        </p:nvSpPr>
        <p:spPr>
          <a:xfrm>
            <a:off x="1141539" y="2631894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PULL-UP EXTERNA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9E8290-E6E7-16DF-64FD-568C3EAE1BFF}"/>
              </a:ext>
            </a:extLst>
          </p:cNvPr>
          <p:cNvSpPr txBox="1"/>
          <p:nvPr/>
        </p:nvSpPr>
        <p:spPr>
          <a:xfrm>
            <a:off x="5796136" y="265609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PULL-UP INTERNA</a:t>
            </a:r>
          </a:p>
        </p:txBody>
      </p:sp>
    </p:spTree>
    <p:extLst>
      <p:ext uri="{BB962C8B-B14F-4D97-AF65-F5344CB8AC3E}">
        <p14:creationId xmlns:p14="http://schemas.microsoft.com/office/powerpoint/2010/main" val="388179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4E527-ABE8-CF06-9B54-8BBCBFE73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12D4-1254-2C48-7144-93941D41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I/0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F87301-9F0B-2A73-743A-06E191DD97B4}"/>
              </a:ext>
            </a:extLst>
          </p:cNvPr>
          <p:cNvSpPr txBox="1"/>
          <p:nvPr/>
        </p:nvSpPr>
        <p:spPr>
          <a:xfrm>
            <a:off x="323528" y="2132856"/>
            <a:ext cx="8496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Courier New" panose="02070309020205020404" pitchFamily="49" charset="0"/>
              </a:rPr>
              <a:t>Escribir salidas </a:t>
            </a:r>
            <a:r>
              <a:rPr lang="es-ES" b="0" i="0" dirty="0">
                <a:solidFill>
                  <a:srgbClr val="004ED0"/>
                </a:solidFill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HIGH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//1 lógico (5V)</a:t>
            </a:r>
          </a:p>
          <a:p>
            <a:r>
              <a:rPr lang="es-ES" b="1" i="0" dirty="0">
                <a:effectLst/>
                <a:latin typeface="Courier New" panose="02070309020205020404" pitchFamily="49" charset="0"/>
              </a:rPr>
              <a:t>Escribir salidas </a:t>
            </a:r>
            <a:r>
              <a:rPr lang="es-ES" b="0" i="0" dirty="0">
                <a:solidFill>
                  <a:srgbClr val="004ED0"/>
                </a:solidFill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>
                <a:solidFill>
                  <a:srgbClr val="002D7A"/>
                </a:solidFill>
                <a:effectLst/>
                <a:latin typeface="Courier New" panose="02070309020205020404" pitchFamily="49" charset="0"/>
              </a:rPr>
              <a:t>LOW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//0 lógico (0V)</a:t>
            </a:r>
          </a:p>
          <a:p>
            <a:endParaRPr lang="es-ES" dirty="0"/>
          </a:p>
          <a:p>
            <a:r>
              <a:rPr lang="es-ES" dirty="0"/>
              <a:t>                                                      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⁝</a:t>
            </a:r>
            <a:endParaRPr lang="es-ES" dirty="0"/>
          </a:p>
          <a:p>
            <a:endParaRPr lang="es-ES" dirty="0"/>
          </a:p>
          <a:p>
            <a:r>
              <a:rPr lang="es-ES" b="1" dirty="0">
                <a:latin typeface="Courier New" panose="02070309020205020404" pitchFamily="49" charset="0"/>
              </a:rPr>
              <a:t>Leer entradas </a:t>
            </a:r>
            <a:r>
              <a:rPr lang="es-ES" b="1" dirty="0">
                <a:latin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s-ES" b="1" dirty="0" err="1">
                <a:solidFill>
                  <a:srgbClr val="7030A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valorEntrada</a:t>
            </a:r>
            <a:r>
              <a:rPr lang="es-ES" b="1" dirty="0">
                <a:latin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b="0" i="0" dirty="0" err="1">
                <a:solidFill>
                  <a:srgbClr val="004ED0"/>
                </a:solidFill>
                <a:effectLst/>
                <a:latin typeface="Courier New" panose="02070309020205020404" pitchFamily="49" charset="0"/>
              </a:rPr>
              <a:t>digitalRead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i="0" dirty="0">
                <a:solidFill>
                  <a:srgbClr val="CE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); //lectura</a:t>
            </a:r>
            <a:endParaRPr lang="es-E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74625-AFFD-1720-1012-953983085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6E0D3-04B1-713B-AF53-C9BE3095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FUNCIONES I/0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8E14F7-4A7A-FDFD-07E3-AB8EAE5C290F}"/>
              </a:ext>
            </a:extLst>
          </p:cNvPr>
          <p:cNvSpPr txBox="1"/>
          <p:nvPr/>
        </p:nvSpPr>
        <p:spPr>
          <a:xfrm>
            <a:off x="2627784" y="1844824"/>
            <a:ext cx="4464496" cy="4473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,INPUT_PULLUP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,OUTPUT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==LOW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,HIGH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,LOW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es-E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8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979C-9D82-7E4C-8967-B3977A016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EF40-1032-A2CA-4284-C2F859E5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8B36C8-116E-697C-03F7-504F6AD91049}"/>
              </a:ext>
            </a:extLst>
          </p:cNvPr>
          <p:cNvSpPr txBox="1"/>
          <p:nvPr/>
        </p:nvSpPr>
        <p:spPr>
          <a:xfrm>
            <a:off x="647056" y="2636912"/>
            <a:ext cx="8496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 err="1">
                <a:solidFill>
                  <a:srgbClr val="0000FF"/>
                </a:solidFill>
                <a:effectLst/>
                <a:latin typeface="Roboto Mono" panose="020F0502020204030204" pitchFamily="49" charset="0"/>
              </a:rPr>
              <a:t>delay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(</a:t>
            </a:r>
            <a:r>
              <a:rPr lang="es-ES" b="0" i="0" dirty="0">
                <a:solidFill>
                  <a:srgbClr val="374146"/>
                </a:solidFill>
                <a:effectLst/>
                <a:latin typeface="Roboto Mono" panose="020F0502020204030204" pitchFamily="49" charset="0"/>
              </a:rPr>
              <a:t>ms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); 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//Retardo en ms</a:t>
            </a: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s-ES" b="0" i="0" dirty="0" err="1">
                <a:solidFill>
                  <a:srgbClr val="0000FF"/>
                </a:solidFill>
                <a:effectLst/>
                <a:latin typeface="Roboto Mono" panose="020F0502020204030204" pitchFamily="49" charset="0"/>
              </a:rPr>
              <a:t>delay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(</a:t>
            </a:r>
            <a:r>
              <a:rPr lang="es-ES" b="0" i="0" dirty="0">
                <a:solidFill>
                  <a:srgbClr val="374146"/>
                </a:solidFill>
                <a:effectLst/>
                <a:latin typeface="Roboto Mono" panose="020F0502020204030204" pitchFamily="49" charset="0"/>
              </a:rPr>
              <a:t>1000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); 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//Retardo de 1000 ms /1 segundo</a:t>
            </a: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s-E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delayMicroseconds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s-ES" b="0" i="0" dirty="0" err="1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us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</a:rPr>
              <a:t>; //Retardo en microsegundos</a:t>
            </a: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s-E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delayMicroseconds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s-ES" dirty="0">
                <a:solidFill>
                  <a:srgbClr val="374146"/>
                </a:solidFill>
                <a:latin typeface="Roboto Mono" panose="00000009000000000000" pitchFamily="49" charset="0"/>
              </a:rPr>
              <a:t>10)</a:t>
            </a: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</a:rPr>
              <a:t>; //Retardo de 10 microsegundos</a:t>
            </a:r>
          </a:p>
        </p:txBody>
      </p:sp>
    </p:spTree>
    <p:extLst>
      <p:ext uri="{BB962C8B-B14F-4D97-AF65-F5344CB8AC3E}">
        <p14:creationId xmlns:p14="http://schemas.microsoft.com/office/powerpoint/2010/main" val="322404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26A24-5C21-43BD-22A6-602351AB3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0BC98-3F8F-BD61-D2C7-C2F59EB9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FUNCIONES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7160E1-0161-A5A6-5CBF-D03AFB20F0C9}"/>
              </a:ext>
            </a:extLst>
          </p:cNvPr>
          <p:cNvSpPr txBox="1"/>
          <p:nvPr/>
        </p:nvSpPr>
        <p:spPr>
          <a:xfrm>
            <a:off x="189856" y="1884459"/>
            <a:ext cx="9566720" cy="415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// LED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digital pin 13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OUTPUT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// sets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digital pin as output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HIGH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sets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LED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on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waits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second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LOW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// sets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LED off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waits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s-ES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second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3225"/>
              </a:lnSpc>
            </a:pPr>
            <a:r>
              <a:rPr lang="es-E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7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06F6-6A7F-D2F0-B048-8666F95C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49D41-8E1C-E112-68DB-DB70E429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FUNCIONES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ADF549-CCA7-4625-72BE-54CF7075B7F4}"/>
              </a:ext>
            </a:extLst>
          </p:cNvPr>
          <p:cNvSpPr txBox="1"/>
          <p:nvPr/>
        </p:nvSpPr>
        <p:spPr>
          <a:xfrm>
            <a:off x="647056" y="2636912"/>
            <a:ext cx="84969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time </a:t>
            </a:r>
            <a:r>
              <a:rPr lang="es-E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s-ES" b="0" i="0" dirty="0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micros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20F0502020204030204" pitchFamily="49" charset="0"/>
              </a:rPr>
              <a:t>; 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//cantidad de microsegundos desde que arranco el programa. </a:t>
            </a:r>
          </a:p>
          <a:p>
            <a:pPr algn="ctr"/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     Desborda en 4.294.967.296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</a:t>
            </a:r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s-ES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s-ES" b="0" i="0" dirty="0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time </a:t>
            </a:r>
            <a:r>
              <a:rPr lang="es-E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s-ES" b="0" i="0" dirty="0">
                <a:solidFill>
                  <a:srgbClr val="374146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E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millis</a:t>
            </a:r>
            <a:r>
              <a:rPr lang="es-ES" b="0" i="0" dirty="0">
                <a:solidFill>
                  <a:srgbClr val="0451A5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</a:rPr>
              <a:t>; //cantidad de milésimas de segundo desde que arranco el programa. </a:t>
            </a:r>
          </a:p>
          <a:p>
            <a:pPr algn="ctr"/>
            <a:r>
              <a:rPr lang="es-E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       Des</a:t>
            </a:r>
            <a:r>
              <a:rPr lang="es-ES" dirty="0">
                <a:solidFill>
                  <a:srgbClr val="333333"/>
                </a:solidFill>
                <a:latin typeface="Courier New" panose="02070309020205020404" pitchFamily="49" charset="0"/>
              </a:rPr>
              <a:t>borda en aproximadamente 50 días</a:t>
            </a:r>
            <a:endParaRPr lang="es-ES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1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D2B03-F285-D136-1D09-E296890E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928AA-6DE2-F8AF-FDBB-FF866633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 FUNCIONES TIEMPO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E2BCA6-767D-55F0-0885-1A563A7D2C37}"/>
              </a:ext>
            </a:extLst>
          </p:cNvPr>
          <p:cNvSpPr txBox="1"/>
          <p:nvPr/>
        </p:nvSpPr>
        <p:spPr>
          <a:xfrm>
            <a:off x="1403648" y="1979712"/>
            <a:ext cx="655272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tiempoMax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(){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OUTPUT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(){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600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tiempoMax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HIGH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//algo que necesite hacer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600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tiempoMax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6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LOW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600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tiempoMax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6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tiempoInicio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millis</a:t>
            </a:r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6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//algo que necesite hacer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br>
              <a:rPr lang="es-ES" sz="16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s-ES" sz="16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1710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10121</TotalTime>
  <Words>1341</Words>
  <Application>Microsoft Office PowerPoint</Application>
  <PresentationFormat>Presentación en pantalla (4:3)</PresentationFormat>
  <Paragraphs>253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3" baseType="lpstr">
      <vt:lpstr>-apple-system</vt:lpstr>
      <vt:lpstr>Arial</vt:lpstr>
      <vt:lpstr>Calibri</vt:lpstr>
      <vt:lpstr>Consolas</vt:lpstr>
      <vt:lpstr>Courier New</vt:lpstr>
      <vt:lpstr>Gill Sans MT</vt:lpstr>
      <vt:lpstr>inherit</vt:lpstr>
      <vt:lpstr>Open Sans</vt:lpstr>
      <vt:lpstr>Roboto Mono</vt:lpstr>
      <vt:lpstr>Times New Roman</vt:lpstr>
      <vt:lpstr>Galería</vt:lpstr>
      <vt:lpstr>Presentación de PowerPoint</vt:lpstr>
      <vt:lpstr>FUNCIONES I/0</vt:lpstr>
      <vt:lpstr>FUNCIONES I/0</vt:lpstr>
      <vt:lpstr>FUNCIONES I/0</vt:lpstr>
      <vt:lpstr>EJEMPLO FUNCIONES I/0</vt:lpstr>
      <vt:lpstr>FUNCIONES TIEMPO</vt:lpstr>
      <vt:lpstr>Ejemplo FUNCIONES TIEMPO</vt:lpstr>
      <vt:lpstr>FUNCIONES TIEMPO</vt:lpstr>
      <vt:lpstr>Ejemplo FUNCIONES TIEMPO</vt:lpstr>
      <vt:lpstr>Objeto serial</vt:lpstr>
      <vt:lpstr>Objeto serial</vt:lpstr>
      <vt:lpstr>Objeto serial</vt:lpstr>
      <vt:lpstr>Objeto serial (tabla ascii)</vt:lpstr>
      <vt:lpstr>Objeto serial</vt:lpstr>
      <vt:lpstr>Objeto serial</vt:lpstr>
      <vt:lpstr>Objeto serial</vt:lpstr>
      <vt:lpstr>Ejemplo Objeto serial</vt:lpstr>
      <vt:lpstr>Ejemplo Objeto serial</vt:lpstr>
      <vt:lpstr>Ejemplo Objeto serial</vt:lpstr>
      <vt:lpstr>Ejemplo Objeto serial</vt:lpstr>
      <vt:lpstr>Objeto string</vt:lpstr>
      <vt:lpstr>Ejemplo Objeto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VELAZQUEZ</dc:creator>
  <cp:lastModifiedBy>velazquez eduardo antonio</cp:lastModifiedBy>
  <cp:revision>116</cp:revision>
  <dcterms:created xsi:type="dcterms:W3CDTF">2015-08-27T04:01:01Z</dcterms:created>
  <dcterms:modified xsi:type="dcterms:W3CDTF">2024-12-10T01:05:02Z</dcterms:modified>
</cp:coreProperties>
</file>