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8229600" cx="14630400"/>
  <p:notesSz cx="8229600" cy="14630400"/>
  <p:embeddedFontLst>
    <p:embeddedFont>
      <p:font typeface="Overpass"/>
      <p:regular r:id="rId28"/>
      <p:bold r:id="rId29"/>
      <p:italic r:id="rId30"/>
      <p:boldItalic r:id="rId31"/>
    </p:embeddedFont>
    <p:embeddedFont>
      <p:font typeface="Syne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E1F434-848A-41D0-A3D1-AFD9F22D19AC}">
  <a:tblStyle styleId="{7CE1F434-848A-41D0-A3D1-AFD9F22D19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verpas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-boldItalic.fntdata"/><Relationship Id="rId30" Type="http://schemas.openxmlformats.org/officeDocument/2006/relationships/font" Target="fonts/Overpass-italic.fntdata"/><Relationship Id="rId11" Type="http://schemas.openxmlformats.org/officeDocument/2006/relationships/slide" Target="slides/slide6.xml"/><Relationship Id="rId33" Type="http://schemas.openxmlformats.org/officeDocument/2006/relationships/font" Target="fonts/Syne-bold.fntdata"/><Relationship Id="rId10" Type="http://schemas.openxmlformats.org/officeDocument/2006/relationships/slide" Target="slides/slide5.xml"/><Relationship Id="rId32" Type="http://schemas.openxmlformats.org/officeDocument/2006/relationships/font" Target="fonts/Sy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e4d8ac81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4e4d8ac81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4e4d8ac81c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e4d8ac81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4e4d8ac81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4e4d8ac81c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e4d8ac81c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4e4d8ac81c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4e4d8ac81c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e4d8ac81c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34e4d8ac81c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4e4d8ac81c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e4d8ac81c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34e4d8ac81c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4e4d8ac81c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4e4d8ac81c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34e4d8ac81c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4e4d8ac81c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e4d8ac81c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34e4d8ac81c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4e4d8ac81c_0_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e4d8ac81c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4e4d8ac81c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4e4d8ac81c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e4d8ac81c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34e4d8ac81c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4e4d8ac81c_0_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4e4d8ac81c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34e4d8ac81c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34e4d8ac81c_0_2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4e4d8ac81c_0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4e4d8ac81c_0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4e4d8ac81c_0_3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4e4d8ac81c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34e4d8ac81c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34e4d8ac81c_0_3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4e4d8ac81c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34e4d8ac81c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34e4d8ac81c_0_3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e4d8ac81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4e4d8ac81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4e4d8ac81c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22.png"/><Relationship Id="rId7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Relationship Id="rId6" Type="http://schemas.openxmlformats.org/officeDocument/2006/relationships/image" Target="../media/image5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Relationship Id="rId10" Type="http://schemas.openxmlformats.org/officeDocument/2006/relationships/image" Target="../media/image44.png"/><Relationship Id="rId9" Type="http://schemas.openxmlformats.org/officeDocument/2006/relationships/image" Target="../media/image45.png"/><Relationship Id="rId5" Type="http://schemas.openxmlformats.org/officeDocument/2006/relationships/image" Target="../media/image55.png"/><Relationship Id="rId6" Type="http://schemas.openxmlformats.org/officeDocument/2006/relationships/image" Target="../media/image43.png"/><Relationship Id="rId7" Type="http://schemas.openxmlformats.org/officeDocument/2006/relationships/image" Target="../media/image54.png"/><Relationship Id="rId8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png"/><Relationship Id="rId4" Type="http://schemas.openxmlformats.org/officeDocument/2006/relationships/image" Target="../media/image41.png"/><Relationship Id="rId10" Type="http://schemas.openxmlformats.org/officeDocument/2006/relationships/image" Target="../media/image49.png"/><Relationship Id="rId9" Type="http://schemas.openxmlformats.org/officeDocument/2006/relationships/image" Target="../media/image50.png"/><Relationship Id="rId5" Type="http://schemas.openxmlformats.org/officeDocument/2006/relationships/image" Target="../media/image48.png"/><Relationship Id="rId6" Type="http://schemas.openxmlformats.org/officeDocument/2006/relationships/image" Target="../media/image47.png"/><Relationship Id="rId7" Type="http://schemas.openxmlformats.org/officeDocument/2006/relationships/image" Target="../media/image57.png"/><Relationship Id="rId8" Type="http://schemas.openxmlformats.org/officeDocument/2006/relationships/image" Target="../media/image5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Relationship Id="rId4" Type="http://schemas.openxmlformats.org/officeDocument/2006/relationships/image" Target="../media/image62.png"/><Relationship Id="rId5" Type="http://schemas.openxmlformats.org/officeDocument/2006/relationships/image" Target="../media/image51.png"/><Relationship Id="rId6" Type="http://schemas.openxmlformats.org/officeDocument/2006/relationships/image" Target="../media/image6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2" Type="http://schemas.openxmlformats.org/officeDocument/2006/relationships/image" Target="../media/image67.png"/><Relationship Id="rId9" Type="http://schemas.openxmlformats.org/officeDocument/2006/relationships/image" Target="../media/image66.png"/><Relationship Id="rId5" Type="http://schemas.openxmlformats.org/officeDocument/2006/relationships/image" Target="../media/image60.png"/><Relationship Id="rId6" Type="http://schemas.openxmlformats.org/officeDocument/2006/relationships/image" Target="../media/image65.png"/><Relationship Id="rId7" Type="http://schemas.openxmlformats.org/officeDocument/2006/relationships/image" Target="../media/image68.png"/><Relationship Id="rId8" Type="http://schemas.openxmlformats.org/officeDocument/2006/relationships/image" Target="../media/image6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34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10" Type="http://schemas.openxmlformats.org/officeDocument/2006/relationships/image" Target="../media/image15.png"/><Relationship Id="rId9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miro.com/app/board/uXjVI_8aMWE=/?share_link_id=37407822865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793790" y="1497925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i="0" lang="en-US" sz="44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Яндекс Самокаты</a:t>
            </a:r>
            <a:endParaRPr b="0" i="0" sz="4450" u="none" cap="none" strike="noStrike"/>
          </a:p>
        </p:txBody>
      </p:sp>
      <p:sp>
        <p:nvSpPr>
          <p:cNvPr id="41" name="Google Shape;41;p11"/>
          <p:cNvSpPr/>
          <p:nvPr/>
        </p:nvSpPr>
        <p:spPr>
          <a:xfrm>
            <a:off x="619915" y="2514653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Эдвард Погосян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>
            <a:off x="734020" y="789742"/>
            <a:ext cx="3408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15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650"/>
              <a:buFont typeface="Syne"/>
              <a:buNone/>
            </a:pPr>
            <a:r>
              <a:rPr b="1" i="0" lang="en-US" sz="26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AARRR</a:t>
            </a:r>
            <a:endParaRPr b="0" i="0" sz="2650" u="none" cap="none" strike="noStrike"/>
          </a:p>
        </p:txBody>
      </p:sp>
      <p:sp>
        <p:nvSpPr>
          <p:cNvPr id="197" name="Google Shape;197;p20"/>
          <p:cNvSpPr/>
          <p:nvPr/>
        </p:nvSpPr>
        <p:spPr>
          <a:xfrm>
            <a:off x="734020" y="1488400"/>
            <a:ext cx="13162500" cy="3923700"/>
          </a:xfrm>
          <a:prstGeom prst="roundRect">
            <a:avLst>
              <a:gd fmla="val 1459" name="adj"/>
            </a:avLst>
          </a:prstGeom>
          <a:noFill/>
          <a:ln cap="flat" cmpd="sng" w="9525">
            <a:solidFill>
              <a:srgbClr val="000000">
                <a:alpha val="784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41640" y="1496020"/>
            <a:ext cx="13147200" cy="396900"/>
          </a:xfrm>
          <a:prstGeom prst="rect">
            <a:avLst/>
          </a:prstGeom>
          <a:solidFill>
            <a:srgbClr val="FFFFFF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877967" y="1585436"/>
            <a:ext cx="6297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1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Уровень</a:t>
            </a:r>
            <a:endParaRPr b="0" i="0" sz="1050" u="none" cap="none" strike="noStrike"/>
          </a:p>
        </p:txBody>
      </p:sp>
      <p:sp>
        <p:nvSpPr>
          <p:cNvPr id="200" name="Google Shape;200;p20"/>
          <p:cNvSpPr/>
          <p:nvPr/>
        </p:nvSpPr>
        <p:spPr>
          <a:xfrm>
            <a:off x="7455337" y="1585436"/>
            <a:ext cx="6297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1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Метрики</a:t>
            </a:r>
            <a:endParaRPr b="0" i="0" sz="1050" u="none" cap="none" strike="noStrike"/>
          </a:p>
        </p:txBody>
      </p:sp>
      <p:sp>
        <p:nvSpPr>
          <p:cNvPr id="201" name="Google Shape;201;p20"/>
          <p:cNvSpPr/>
          <p:nvPr/>
        </p:nvSpPr>
        <p:spPr>
          <a:xfrm>
            <a:off x="741640" y="1892975"/>
            <a:ext cx="13147200" cy="615000"/>
          </a:xfrm>
          <a:prstGeom prst="rect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877967" y="1982391"/>
            <a:ext cx="6297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1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Привлечение</a:t>
            </a:r>
            <a:r>
              <a:rPr b="0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Acquisition</a:t>
            </a:r>
            <a:endParaRPr b="0" i="0" sz="1050" u="none" cap="none" strike="noStrike"/>
          </a:p>
        </p:txBody>
      </p:sp>
      <p:sp>
        <p:nvSpPr>
          <p:cNvPr id="203" name="Google Shape;203;p20"/>
          <p:cNvSpPr/>
          <p:nvPr/>
        </p:nvSpPr>
        <p:spPr>
          <a:xfrm>
            <a:off x="7455337" y="1982391"/>
            <a:ext cx="6297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0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1. Количество новых пользователей; 2. Дневная / Месячная аудитория стартового экрана Самокатов;</a:t>
            </a:r>
            <a:endParaRPr b="0" i="0" sz="1050" u="none" cap="none" strike="noStrike"/>
          </a:p>
        </p:txBody>
      </p:sp>
      <p:sp>
        <p:nvSpPr>
          <p:cNvPr id="204" name="Google Shape;204;p20"/>
          <p:cNvSpPr/>
          <p:nvPr/>
        </p:nvSpPr>
        <p:spPr>
          <a:xfrm>
            <a:off x="741640" y="2508052"/>
            <a:ext cx="13147200" cy="833100"/>
          </a:xfrm>
          <a:prstGeom prst="rect">
            <a:avLst/>
          </a:prstGeom>
          <a:solidFill>
            <a:srgbClr val="FFFFFF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877967" y="2597468"/>
            <a:ext cx="6297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1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Активация</a:t>
            </a:r>
            <a:r>
              <a:rPr b="0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Activation</a:t>
            </a:r>
            <a:endParaRPr b="0" i="0" sz="1050" u="none" cap="none" strike="noStrike"/>
          </a:p>
        </p:txBody>
      </p:sp>
      <p:sp>
        <p:nvSpPr>
          <p:cNvPr id="206" name="Google Shape;206;p20"/>
          <p:cNvSpPr/>
          <p:nvPr/>
        </p:nvSpPr>
        <p:spPr>
          <a:xfrm>
            <a:off x="7455337" y="2597468"/>
            <a:ext cx="6297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0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1. Конверсия в успешную аренду со стартового экрана самокатов; 2. Количество новых пользователей; 3. Преодоленная дистанция пользователем; 4. Количество совершенных поездок без подписки; 5. Среднее время поездки;</a:t>
            </a:r>
            <a:endParaRPr b="0" i="0" sz="1050" u="none" cap="none" strike="noStrike"/>
          </a:p>
        </p:txBody>
      </p:sp>
      <p:sp>
        <p:nvSpPr>
          <p:cNvPr id="207" name="Google Shape;207;p20"/>
          <p:cNvSpPr/>
          <p:nvPr/>
        </p:nvSpPr>
        <p:spPr>
          <a:xfrm>
            <a:off x="741640" y="3341251"/>
            <a:ext cx="13147200" cy="833100"/>
          </a:xfrm>
          <a:prstGeom prst="rect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877967" y="3430667"/>
            <a:ext cx="6297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1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Удержание</a:t>
            </a:r>
            <a:r>
              <a:rPr b="0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Retention</a:t>
            </a:r>
            <a:endParaRPr b="0" i="0" sz="1050" u="none" cap="none" strike="noStrike"/>
          </a:p>
        </p:txBody>
      </p:sp>
      <p:sp>
        <p:nvSpPr>
          <p:cNvPr id="209" name="Google Shape;209;p20"/>
          <p:cNvSpPr/>
          <p:nvPr/>
        </p:nvSpPr>
        <p:spPr>
          <a:xfrm>
            <a:off x="7455337" y="3430667"/>
            <a:ext cx="6297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0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1. Retention Rate; 2. DAU / MAU; 3. Количество активных пользователей с подпиской; 4. Количество продлений подписки; 5. Количество поездок на 1 активного пользователя в день / месяц;</a:t>
            </a:r>
            <a:endParaRPr b="0" i="0" sz="1050" u="none" cap="none" strike="noStrike"/>
          </a:p>
        </p:txBody>
      </p:sp>
      <p:sp>
        <p:nvSpPr>
          <p:cNvPr id="210" name="Google Shape;210;p20"/>
          <p:cNvSpPr/>
          <p:nvPr/>
        </p:nvSpPr>
        <p:spPr>
          <a:xfrm>
            <a:off x="741640" y="4174450"/>
            <a:ext cx="13147200" cy="396900"/>
          </a:xfrm>
          <a:prstGeom prst="rect">
            <a:avLst/>
          </a:prstGeom>
          <a:solidFill>
            <a:srgbClr val="FFFFFF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877967" y="4263866"/>
            <a:ext cx="6297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1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Рекомендации</a:t>
            </a:r>
            <a:r>
              <a:rPr b="0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Referral</a:t>
            </a:r>
            <a:endParaRPr b="0" i="0" sz="1050" u="none" cap="none" strike="noStrike"/>
          </a:p>
        </p:txBody>
      </p:sp>
      <p:sp>
        <p:nvSpPr>
          <p:cNvPr id="212" name="Google Shape;212;p20"/>
          <p:cNvSpPr/>
          <p:nvPr/>
        </p:nvSpPr>
        <p:spPr>
          <a:xfrm>
            <a:off x="7455337" y="4263866"/>
            <a:ext cx="6297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0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1. Количество реферальных поездок; 2. Доля пользователей, пришедших по рекомендациям;</a:t>
            </a:r>
            <a:endParaRPr b="0" i="0" sz="1050" u="none" cap="none" strike="noStrike"/>
          </a:p>
        </p:txBody>
      </p:sp>
      <p:sp>
        <p:nvSpPr>
          <p:cNvPr id="213" name="Google Shape;213;p20"/>
          <p:cNvSpPr/>
          <p:nvPr/>
        </p:nvSpPr>
        <p:spPr>
          <a:xfrm>
            <a:off x="741640" y="4571405"/>
            <a:ext cx="13147200" cy="833100"/>
          </a:xfrm>
          <a:prstGeom prst="rect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877967" y="4660821"/>
            <a:ext cx="6297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1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Доход</a:t>
            </a:r>
            <a:r>
              <a:rPr b="0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Revenue</a:t>
            </a:r>
            <a:endParaRPr b="0" i="0" sz="1050" u="none" cap="none" strike="noStrike"/>
          </a:p>
        </p:txBody>
      </p:sp>
      <p:sp>
        <p:nvSpPr>
          <p:cNvPr id="215" name="Google Shape;215;p20"/>
          <p:cNvSpPr/>
          <p:nvPr/>
        </p:nvSpPr>
        <p:spPr>
          <a:xfrm>
            <a:off x="7455337" y="4660821"/>
            <a:ext cx="6297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050"/>
              <a:buFont typeface="Overpass"/>
              <a:buNone/>
            </a:pPr>
            <a:r>
              <a:rPr b="0" i="0" lang="en-US" sz="10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1. GMV (все категории: поездки, подписки, пакеты минут); 2. ARPU; 3. Цена старта; 4. Средняя стоимость поездки; 5. Стоимость минуты поездки; 6. Стоимость пакета (все виды); 7. Количество покупок (все виды пакетов); 8. Утилизация самокатов (% времени простоя)</a:t>
            </a:r>
            <a:r>
              <a:rPr lang="en-US" sz="10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endParaRPr b="0" i="0" sz="1050" u="none" cap="none" strike="noStrike"/>
          </a:p>
        </p:txBody>
      </p:sp>
      <p:sp>
        <p:nvSpPr>
          <p:cNvPr id="216" name="Google Shape;216;p20"/>
          <p:cNvSpPr/>
          <p:nvPr/>
        </p:nvSpPr>
        <p:spPr>
          <a:xfrm>
            <a:off x="734020" y="5616654"/>
            <a:ext cx="20448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1600"/>
              <a:buFont typeface="Syne"/>
              <a:buNone/>
            </a:pPr>
            <a:r>
              <a:rPr b="1" i="0" lang="en-US" sz="16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Главные метрики:</a:t>
            </a:r>
            <a:endParaRPr b="0" i="0" sz="1600" u="none" cap="none" strike="noStrike"/>
          </a:p>
        </p:txBody>
      </p:sp>
      <p:sp>
        <p:nvSpPr>
          <p:cNvPr id="217" name="Google Shape;217;p20"/>
          <p:cNvSpPr/>
          <p:nvPr/>
        </p:nvSpPr>
        <p:spPr>
          <a:xfrm>
            <a:off x="734020" y="6230064"/>
            <a:ext cx="306600" cy="306600"/>
          </a:xfrm>
          <a:prstGeom prst="roundRect">
            <a:avLst>
              <a:gd fmla="val 18669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8" name="Google Shape;2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158" y="6255663"/>
            <a:ext cx="204430" cy="25550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/>
          <p:nvPr/>
        </p:nvSpPr>
        <p:spPr>
          <a:xfrm>
            <a:off x="1177052" y="6230064"/>
            <a:ext cx="3002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Syne"/>
              <a:buNone/>
            </a:pPr>
            <a:r>
              <a:rPr b="1" i="0" lang="en-US" sz="13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1. Количество новых пользователей</a:t>
            </a:r>
            <a:endParaRPr b="0" i="0" sz="1300" u="none" cap="none" strike="noStrike"/>
          </a:p>
        </p:txBody>
      </p:sp>
      <p:sp>
        <p:nvSpPr>
          <p:cNvPr id="220" name="Google Shape;220;p20"/>
          <p:cNvSpPr/>
          <p:nvPr/>
        </p:nvSpPr>
        <p:spPr>
          <a:xfrm>
            <a:off x="5166955" y="6230064"/>
            <a:ext cx="306600" cy="306600"/>
          </a:xfrm>
          <a:prstGeom prst="roundRect">
            <a:avLst>
              <a:gd fmla="val 18669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1" name="Google Shape;2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8093" y="6255663"/>
            <a:ext cx="204430" cy="25550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/>
          <p:nvPr/>
        </p:nvSpPr>
        <p:spPr>
          <a:xfrm>
            <a:off x="5609987" y="6230064"/>
            <a:ext cx="2189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Syne"/>
              <a:buNone/>
            </a:pPr>
            <a:r>
              <a:rPr b="1" i="0" lang="en-US" sz="13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2. Среднее время поездки</a:t>
            </a:r>
            <a:endParaRPr b="0" i="0" sz="1300" u="none" cap="none" strike="noStrike"/>
          </a:p>
        </p:txBody>
      </p:sp>
      <p:sp>
        <p:nvSpPr>
          <p:cNvPr id="223" name="Google Shape;223;p20"/>
          <p:cNvSpPr/>
          <p:nvPr/>
        </p:nvSpPr>
        <p:spPr>
          <a:xfrm>
            <a:off x="9599890" y="6230064"/>
            <a:ext cx="306600" cy="306600"/>
          </a:xfrm>
          <a:prstGeom prst="roundRect">
            <a:avLst>
              <a:gd fmla="val 18669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4" name="Google Shape;2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1028" y="6255663"/>
            <a:ext cx="204430" cy="25550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/>
          <p:nvPr/>
        </p:nvSpPr>
        <p:spPr>
          <a:xfrm>
            <a:off x="10042922" y="6230064"/>
            <a:ext cx="3853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Syne"/>
              <a:buNone/>
            </a:pPr>
            <a:r>
              <a:rPr b="1" i="0" lang="en-US" sz="13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3. Количество активных пользователей с подпиской</a:t>
            </a:r>
            <a:endParaRPr b="0" i="0" sz="1300" u="none" cap="none" strike="noStrike"/>
          </a:p>
        </p:txBody>
      </p:sp>
      <p:sp>
        <p:nvSpPr>
          <p:cNvPr id="226" name="Google Shape;226;p20"/>
          <p:cNvSpPr/>
          <p:nvPr/>
        </p:nvSpPr>
        <p:spPr>
          <a:xfrm>
            <a:off x="734020" y="6979801"/>
            <a:ext cx="306600" cy="306600"/>
          </a:xfrm>
          <a:prstGeom prst="roundRect">
            <a:avLst>
              <a:gd fmla="val 18669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7" name="Google Shape;22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158" y="7005399"/>
            <a:ext cx="204430" cy="25550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/>
          <p:nvPr/>
        </p:nvSpPr>
        <p:spPr>
          <a:xfrm>
            <a:off x="1177052" y="6979801"/>
            <a:ext cx="1704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Syne"/>
              <a:buNone/>
            </a:pPr>
            <a:r>
              <a:rPr b="1" i="0" lang="en-US" sz="13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4. ARPU</a:t>
            </a:r>
            <a:endParaRPr b="0" i="0" sz="1300" u="none" cap="none" strike="noStrike"/>
          </a:p>
        </p:txBody>
      </p:sp>
      <p:sp>
        <p:nvSpPr>
          <p:cNvPr id="229" name="Google Shape;229;p20"/>
          <p:cNvSpPr/>
          <p:nvPr/>
        </p:nvSpPr>
        <p:spPr>
          <a:xfrm>
            <a:off x="7383423" y="6979801"/>
            <a:ext cx="306600" cy="306600"/>
          </a:xfrm>
          <a:prstGeom prst="roundRect">
            <a:avLst>
              <a:gd fmla="val 18669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30" name="Google Shape;23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34560" y="7005399"/>
            <a:ext cx="204430" cy="25550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/>
          <p:nvPr/>
        </p:nvSpPr>
        <p:spPr>
          <a:xfrm>
            <a:off x="7826454" y="6979801"/>
            <a:ext cx="1704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Syne"/>
              <a:buNone/>
            </a:pPr>
            <a:r>
              <a:rPr b="1" i="0" lang="en-US" sz="13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5. GMV</a:t>
            </a:r>
            <a:endParaRPr b="0" i="0" sz="130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/>
          <p:nvPr/>
        </p:nvSpPr>
        <p:spPr>
          <a:xfrm>
            <a:off x="777954" y="612338"/>
            <a:ext cx="41679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3250"/>
              <a:buFont typeface="Syne"/>
              <a:buNone/>
            </a:pPr>
            <a:r>
              <a:rPr b="1" i="0" lang="en-US" sz="32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Гипотеза I</a:t>
            </a:r>
            <a:endParaRPr b="0" i="0" sz="3250" u="none" cap="none" strike="noStrike"/>
          </a:p>
        </p:txBody>
      </p:sp>
      <p:pic>
        <p:nvPicPr>
          <p:cNvPr descr="preencoded.png" id="238" name="Google Shape;2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954" y="1466731"/>
            <a:ext cx="833557" cy="122717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/>
          <p:nvPr/>
        </p:nvSpPr>
        <p:spPr>
          <a:xfrm>
            <a:off x="1861542" y="1633418"/>
            <a:ext cx="2084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12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Syne"/>
              <a:buNone/>
            </a:pPr>
            <a:r>
              <a:rPr b="1" i="0" lang="en-US" sz="16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Гипотеза</a:t>
            </a:r>
            <a:endParaRPr b="0" i="0" sz="1600" u="none" cap="none" strike="noStrike"/>
          </a:p>
        </p:txBody>
      </p:sp>
      <p:sp>
        <p:nvSpPr>
          <p:cNvPr id="240" name="Google Shape;240;p21"/>
          <p:cNvSpPr/>
          <p:nvPr/>
        </p:nvSpPr>
        <p:spPr>
          <a:xfrm>
            <a:off x="1861542" y="1993821"/>
            <a:ext cx="119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Если добавить иконки самокатов разного цвета в приложении, которые будут символизировать отличительные особенности самокатов, то увеличится конверсия во взятие самоката и частота поездок за счет более удобного прогнозирования своего опыта поездки</a:t>
            </a:r>
            <a:endParaRPr b="0" i="0" sz="1300" u="none" cap="none" strike="noStrike"/>
          </a:p>
        </p:txBody>
      </p:sp>
      <p:pic>
        <p:nvPicPr>
          <p:cNvPr descr="preencoded.png" id="241" name="Google Shape;2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954" y="2693908"/>
            <a:ext cx="833557" cy="122717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/>
          <p:nvPr/>
        </p:nvSpPr>
        <p:spPr>
          <a:xfrm>
            <a:off x="1861542" y="2860596"/>
            <a:ext cx="2084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12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Syne"/>
              <a:buNone/>
            </a:pPr>
            <a:r>
              <a:rPr b="1" i="0" lang="en-US" sz="16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Проблема</a:t>
            </a:r>
            <a:endParaRPr b="0" i="0" sz="1600" u="none" cap="none" strike="noStrike"/>
          </a:p>
        </p:txBody>
      </p:sp>
      <p:sp>
        <p:nvSpPr>
          <p:cNvPr id="243" name="Google Shape;243;p21"/>
          <p:cNvSpPr/>
          <p:nvPr/>
        </p:nvSpPr>
        <p:spPr>
          <a:xfrm>
            <a:off x="1861542" y="3220998"/>
            <a:ext cx="119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Пользователи могут испытывать затруднения при быстрой визуальной идентификации разных типов самокатов или тарифов. Из-за этого уменьшается удовлетворённость сервисом и возможен отток пользователей.</a:t>
            </a:r>
            <a:endParaRPr b="0" i="0" sz="1300" u="none" cap="none" strike="noStrike"/>
          </a:p>
        </p:txBody>
      </p:sp>
      <p:pic>
        <p:nvPicPr>
          <p:cNvPr descr="preencoded.png" id="244" name="Google Shape;24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954" y="3921085"/>
            <a:ext cx="833557" cy="122717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/>
          <p:nvPr/>
        </p:nvSpPr>
        <p:spPr>
          <a:xfrm>
            <a:off x="1861542" y="4087773"/>
            <a:ext cx="2084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12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Syne"/>
              <a:buNone/>
            </a:pPr>
            <a:r>
              <a:rPr b="1" i="0" lang="en-US" sz="16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Предположение</a:t>
            </a:r>
            <a:endParaRPr b="0" i="0" sz="1600" u="none" cap="none" strike="noStrike"/>
          </a:p>
        </p:txBody>
      </p:sp>
      <p:sp>
        <p:nvSpPr>
          <p:cNvPr id="246" name="Google Shape;246;p21"/>
          <p:cNvSpPr/>
          <p:nvPr/>
        </p:nvSpPr>
        <p:spPr>
          <a:xfrm>
            <a:off x="1861542" y="4448175"/>
            <a:ext cx="119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Разные цвета помогут пользователям быстрее ориентироваться в приложении, что сократит время на поиск подходящего самоката и увеличит общее количество завершённых заказов (дополнительный бонус – положительные отзывы).</a:t>
            </a:r>
            <a:endParaRPr b="0" i="0" sz="1300" u="none" cap="none" strike="noStrike"/>
          </a:p>
        </p:txBody>
      </p:sp>
      <p:pic>
        <p:nvPicPr>
          <p:cNvPr descr="preencoded.png" id="247" name="Google Shape;24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954" y="5148263"/>
            <a:ext cx="833557" cy="246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>
            <a:off x="1861542" y="5314950"/>
            <a:ext cx="2084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12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Syne"/>
              <a:buNone/>
            </a:pPr>
            <a:r>
              <a:rPr b="1" i="0" lang="en-US" sz="16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Проверка</a:t>
            </a:r>
            <a:endParaRPr b="0" i="0" sz="1600" u="none" cap="none" strike="noStrike"/>
          </a:p>
        </p:txBody>
      </p:sp>
      <p:sp>
        <p:nvSpPr>
          <p:cNvPr id="249" name="Google Shape;249;p21"/>
          <p:cNvSpPr/>
          <p:nvPr/>
        </p:nvSpPr>
        <p:spPr>
          <a:xfrm>
            <a:off x="1861542" y="5675352"/>
            <a:ext cx="11991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Calibri"/>
              <a:buAutoNum type="arabicPeriod"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Создать несколько вариантов дизайна иконок самокатов (цвет и форма).</a:t>
            </a:r>
            <a:endParaRPr b="0" i="0" sz="1300" u="none" cap="none" strike="noStrike"/>
          </a:p>
        </p:txBody>
      </p:sp>
      <p:sp>
        <p:nvSpPr>
          <p:cNvPr id="250" name="Google Shape;250;p21"/>
          <p:cNvSpPr/>
          <p:nvPr/>
        </p:nvSpPr>
        <p:spPr>
          <a:xfrm>
            <a:off x="1861542" y="6000393"/>
            <a:ext cx="119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Calibri"/>
              <a:buAutoNum type="arabicPeriod" startAt="2"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Провести тестирование на прототипах (в рамках A/B-теста в мобильном приложении или веб-версии), собрав поведенческие метрики (время до начала аренды, конверсия в заказ, NPS).</a:t>
            </a:r>
            <a:endParaRPr b="0" i="0" sz="1300" u="none" cap="none" strike="noStrike"/>
          </a:p>
        </p:txBody>
      </p:sp>
      <p:sp>
        <p:nvSpPr>
          <p:cNvPr id="251" name="Google Shape;251;p21"/>
          <p:cNvSpPr/>
          <p:nvPr/>
        </p:nvSpPr>
        <p:spPr>
          <a:xfrm>
            <a:off x="1861542" y="6592133"/>
            <a:ext cx="11991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Calibri"/>
              <a:buAutoNum type="arabicPeriod" startAt="3"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Сравнить результаты с контрольной группой, где иконки самокатов не отличаются по цвету.</a:t>
            </a:r>
            <a:endParaRPr b="0" i="0" sz="1300" u="none" cap="none" strike="noStrike"/>
          </a:p>
        </p:txBody>
      </p:sp>
      <p:sp>
        <p:nvSpPr>
          <p:cNvPr id="252" name="Google Shape;252;p21"/>
          <p:cNvSpPr/>
          <p:nvPr/>
        </p:nvSpPr>
        <p:spPr>
          <a:xfrm>
            <a:off x="1861542" y="6917174"/>
            <a:ext cx="119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Calibri"/>
              <a:buAutoNum type="arabicPeriod" startAt="4"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На основании статистики (конверсия во взятие самоката после захода в приложение тест/контроль + частота поездок на пользователя в рамках экспа) принять решение о дальнейшем полноценном внедрении.</a:t>
            </a:r>
            <a:endParaRPr b="0" i="0" sz="1300" u="none" cap="none" strike="noStrik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/>
          <p:nvPr/>
        </p:nvSpPr>
        <p:spPr>
          <a:xfrm>
            <a:off x="770334" y="605195"/>
            <a:ext cx="3576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800"/>
              <a:buFont typeface="Syne"/>
              <a:buNone/>
            </a:pPr>
            <a:r>
              <a:rPr b="1" i="0" lang="en-US" sz="28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Гипотеза II</a:t>
            </a:r>
            <a:endParaRPr b="0" i="0" sz="2800" u="none" cap="none" strike="noStrike"/>
          </a:p>
        </p:txBody>
      </p:sp>
      <p:sp>
        <p:nvSpPr>
          <p:cNvPr id="259" name="Google Shape;259;p22"/>
          <p:cNvSpPr/>
          <p:nvPr/>
        </p:nvSpPr>
        <p:spPr>
          <a:xfrm>
            <a:off x="770334" y="1338382"/>
            <a:ext cx="1636200" cy="1053000"/>
          </a:xfrm>
          <a:prstGeom prst="roundRect">
            <a:avLst>
              <a:gd fmla="val 5706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805" y="1739146"/>
            <a:ext cx="201097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/>
          <p:nvPr/>
        </p:nvSpPr>
        <p:spPr>
          <a:xfrm>
            <a:off x="2549485" y="1481376"/>
            <a:ext cx="17883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00"/>
              <a:buFont typeface="Syne"/>
              <a:buNone/>
            </a:pPr>
            <a:r>
              <a:rPr b="1" i="0" lang="en-US" sz="14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Гипотеза</a:t>
            </a:r>
            <a:endParaRPr b="0" i="0" sz="1400" u="none" cap="none" strike="noStrike"/>
          </a:p>
        </p:txBody>
      </p:sp>
      <p:sp>
        <p:nvSpPr>
          <p:cNvPr id="262" name="Google Shape;262;p22"/>
          <p:cNvSpPr/>
          <p:nvPr/>
        </p:nvSpPr>
        <p:spPr>
          <a:xfrm>
            <a:off x="2549485" y="1790581"/>
            <a:ext cx="111675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Если добавить новый гибкий пакет подписки, в котором будет выгодная поминутная оплата, увеличится количество покупок пакетов среди постоянных пользователей и ARPU за счет увеличения кол-ва поездок на одного пользователя из-за повышения стоимости переключения на самокаты другого бренда</a:t>
            </a:r>
            <a:endParaRPr b="0" i="0" sz="1100" u="none" cap="none" strike="noStrike"/>
          </a:p>
        </p:txBody>
      </p:sp>
      <p:sp>
        <p:nvSpPr>
          <p:cNvPr id="263" name="Google Shape;263;p22"/>
          <p:cNvSpPr/>
          <p:nvPr/>
        </p:nvSpPr>
        <p:spPr>
          <a:xfrm>
            <a:off x="2477929" y="2387679"/>
            <a:ext cx="11310600" cy="7500"/>
          </a:xfrm>
          <a:prstGeom prst="roundRect">
            <a:avLst>
              <a:gd fmla="val 788556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770334" y="2462927"/>
            <a:ext cx="3272400" cy="1053000"/>
          </a:xfrm>
          <a:prstGeom prst="roundRect">
            <a:avLst>
              <a:gd fmla="val 5706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5" name="Google Shape;26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6003" y="2863691"/>
            <a:ext cx="201097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/>
          <p:nvPr/>
        </p:nvSpPr>
        <p:spPr>
          <a:xfrm>
            <a:off x="4185761" y="2605921"/>
            <a:ext cx="17883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00"/>
              <a:buFont typeface="Syne"/>
              <a:buNone/>
            </a:pPr>
            <a:r>
              <a:rPr b="1" i="0" lang="en-US" sz="14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Проблема</a:t>
            </a:r>
            <a:endParaRPr b="0" i="0" sz="1400" u="none" cap="none" strike="noStrike"/>
          </a:p>
        </p:txBody>
      </p:sp>
      <p:sp>
        <p:nvSpPr>
          <p:cNvPr id="267" name="Google Shape;267;p22"/>
          <p:cNvSpPr/>
          <p:nvPr/>
        </p:nvSpPr>
        <p:spPr>
          <a:xfrm>
            <a:off x="4185761" y="2915126"/>
            <a:ext cx="9531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Часть пользователей не устраивают существующие тарифы и пакеты – им кажется, что они переплачивают за услуги, которыми не успевают воспользоваться. Как следствие, они либо отказываются от подписок, либо переключаются на конкурентов.</a:t>
            </a:r>
            <a:endParaRPr b="0" i="0" sz="1100" u="none" cap="none" strike="noStrike"/>
          </a:p>
        </p:txBody>
      </p:sp>
      <p:sp>
        <p:nvSpPr>
          <p:cNvPr id="268" name="Google Shape;268;p22"/>
          <p:cNvSpPr/>
          <p:nvPr/>
        </p:nvSpPr>
        <p:spPr>
          <a:xfrm>
            <a:off x="4114205" y="3512225"/>
            <a:ext cx="9674400" cy="7500"/>
          </a:xfrm>
          <a:prstGeom prst="roundRect">
            <a:avLst>
              <a:gd fmla="val 788556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70334" y="3587472"/>
            <a:ext cx="4908600" cy="1053000"/>
          </a:xfrm>
          <a:prstGeom prst="roundRect">
            <a:avLst>
              <a:gd fmla="val 5706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0" name="Google Shape;27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081" y="3988237"/>
            <a:ext cx="201097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2"/>
          <p:cNvSpPr/>
          <p:nvPr/>
        </p:nvSpPr>
        <p:spPr>
          <a:xfrm>
            <a:off x="5821918" y="3730466"/>
            <a:ext cx="17883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00"/>
              <a:buFont typeface="Syne"/>
              <a:buNone/>
            </a:pPr>
            <a:r>
              <a:rPr b="1" i="0" lang="en-US" sz="14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Предположение</a:t>
            </a:r>
            <a:endParaRPr b="0" i="0" sz="1400" u="none" cap="none" strike="noStrike"/>
          </a:p>
        </p:txBody>
      </p:sp>
      <p:sp>
        <p:nvSpPr>
          <p:cNvPr id="272" name="Google Shape;272;p22"/>
          <p:cNvSpPr/>
          <p:nvPr/>
        </p:nvSpPr>
        <p:spPr>
          <a:xfrm>
            <a:off x="5821918" y="4039672"/>
            <a:ext cx="7895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Более гибкая модель поминутной оплаты в рамках подписки решит проблему психологического барьера «покупки лишнего». Это может повысить число активных подписчиков и частоту использования сервиса.</a:t>
            </a:r>
            <a:endParaRPr b="0" i="0" sz="1100" u="none" cap="none" strike="noStrike"/>
          </a:p>
        </p:txBody>
      </p:sp>
      <p:sp>
        <p:nvSpPr>
          <p:cNvPr id="273" name="Google Shape;273;p22"/>
          <p:cNvSpPr/>
          <p:nvPr/>
        </p:nvSpPr>
        <p:spPr>
          <a:xfrm>
            <a:off x="5750362" y="4636770"/>
            <a:ext cx="8038200" cy="7500"/>
          </a:xfrm>
          <a:prstGeom prst="roundRect">
            <a:avLst>
              <a:gd fmla="val 788556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770334" y="4712018"/>
            <a:ext cx="6544800" cy="2913000"/>
          </a:xfrm>
          <a:prstGeom prst="roundRect">
            <a:avLst>
              <a:gd fmla="val 2063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5" name="Google Shape;27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42159" y="6042779"/>
            <a:ext cx="201097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2"/>
          <p:cNvSpPr/>
          <p:nvPr/>
        </p:nvSpPr>
        <p:spPr>
          <a:xfrm>
            <a:off x="7458194" y="4855012"/>
            <a:ext cx="17883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00"/>
              <a:buFont typeface="Syne"/>
              <a:buNone/>
            </a:pPr>
            <a:r>
              <a:rPr b="1" i="0" lang="en-US" sz="14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Проверка</a:t>
            </a:r>
            <a:endParaRPr b="0" i="0" sz="1400" u="none" cap="none" strike="noStrike"/>
          </a:p>
        </p:txBody>
      </p:sp>
      <p:sp>
        <p:nvSpPr>
          <p:cNvPr id="277" name="Google Shape;277;p22"/>
          <p:cNvSpPr/>
          <p:nvPr/>
        </p:nvSpPr>
        <p:spPr>
          <a:xfrm>
            <a:off x="7458194" y="5164217"/>
            <a:ext cx="6258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1. Разработать минимальный пакет поминутной подписки (к примеру, 60 минут в день/неделю/месяц с определённым дисконтом).</a:t>
            </a:r>
            <a:endParaRPr b="0" i="0" sz="1100" u="none" cap="none" strike="noStrike"/>
          </a:p>
        </p:txBody>
      </p:sp>
      <p:sp>
        <p:nvSpPr>
          <p:cNvPr id="278" name="Google Shape;278;p22"/>
          <p:cNvSpPr/>
          <p:nvPr/>
        </p:nvSpPr>
        <p:spPr>
          <a:xfrm>
            <a:off x="7458194" y="5707856"/>
            <a:ext cx="6258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2. Запустить короткий A/B-тест среди части пользователей: одной группе (тестовой) предоставить новый тариф, другой (контрольной) оставить всё как есть.</a:t>
            </a:r>
            <a:endParaRPr b="0" i="0" sz="1100" u="none" cap="none" strike="noStrike"/>
          </a:p>
        </p:txBody>
      </p:sp>
      <p:sp>
        <p:nvSpPr>
          <p:cNvPr id="279" name="Google Shape;279;p22"/>
          <p:cNvSpPr/>
          <p:nvPr/>
        </p:nvSpPr>
        <p:spPr>
          <a:xfrm>
            <a:off x="7458194" y="6251496"/>
            <a:ext cx="6258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3. Собрать данные о частоте покупок и среднем чеке по новому тарифу.</a:t>
            </a:r>
            <a:endParaRPr b="0" i="0" sz="1100" u="none" cap="none" strike="noStrike"/>
          </a:p>
        </p:txBody>
      </p:sp>
      <p:sp>
        <p:nvSpPr>
          <p:cNvPr id="280" name="Google Shape;280;p22"/>
          <p:cNvSpPr/>
          <p:nvPr/>
        </p:nvSpPr>
        <p:spPr>
          <a:xfrm>
            <a:off x="7458194" y="6566178"/>
            <a:ext cx="6258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4. Сравнить результаты и оценить, действительно ли новый тариф приводит к росту конверсии в покупку подписок и увеличивает регулярную активность пользователей + сравнить ARPU когорт и найти есть ли стат. значимый аплифт в GMV теста и контроля и выгоден ли такой тариф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759381" y="596622"/>
            <a:ext cx="3525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750"/>
              <a:buFont typeface="Syne"/>
              <a:buNone/>
            </a:pPr>
            <a:r>
              <a:rPr b="1" i="0" lang="en-US" sz="27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Гипотеза III</a:t>
            </a:r>
            <a:endParaRPr b="0" i="0" sz="2750" u="none" cap="none" strike="noStrike"/>
          </a:p>
        </p:txBody>
      </p:sp>
      <p:pic>
        <p:nvPicPr>
          <p:cNvPr descr="preencoded.png" id="287" name="Google Shape;2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998" y="1319332"/>
            <a:ext cx="1622465" cy="1038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8" name="Google Shape;2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8111" y="1849041"/>
            <a:ext cx="198239" cy="24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3"/>
          <p:cNvSpPr/>
          <p:nvPr/>
        </p:nvSpPr>
        <p:spPr>
          <a:xfrm>
            <a:off x="4989433" y="1460302"/>
            <a:ext cx="17631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50"/>
              <a:buFont typeface="Syne"/>
              <a:buNone/>
            </a:pPr>
            <a:r>
              <a:rPr b="1" i="0" lang="en-US" sz="13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Гипотеза</a:t>
            </a:r>
            <a:endParaRPr b="0" i="0" sz="1350" u="none" cap="none" strike="noStrike"/>
          </a:p>
        </p:txBody>
      </p:sp>
      <p:sp>
        <p:nvSpPr>
          <p:cNvPr id="290" name="Google Shape;290;p23"/>
          <p:cNvSpPr/>
          <p:nvPr/>
        </p:nvSpPr>
        <p:spPr>
          <a:xfrm>
            <a:off x="4989433" y="1765221"/>
            <a:ext cx="8740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Если добавить семейную подписку с возможностью использовать один пакет нескольким членам семьи, то вырастет общее количество платных подписок (аренда станет более доступной для семей и компаний друзей).</a:t>
            </a:r>
            <a:endParaRPr b="0" i="0" sz="1100" u="none" cap="none" strike="noStrike"/>
          </a:p>
        </p:txBody>
      </p:sp>
      <p:sp>
        <p:nvSpPr>
          <p:cNvPr id="291" name="Google Shape;291;p23"/>
          <p:cNvSpPr/>
          <p:nvPr/>
        </p:nvSpPr>
        <p:spPr>
          <a:xfrm>
            <a:off x="4883706" y="2371487"/>
            <a:ext cx="8952000" cy="7500"/>
          </a:xfrm>
          <a:prstGeom prst="roundRect">
            <a:avLst>
              <a:gd fmla="val 777382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2" name="Google Shape;29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4707" y="2392918"/>
            <a:ext cx="3245048" cy="1038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3" name="Google Shape;29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7992" y="2788087"/>
            <a:ext cx="198239" cy="24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/>
          <p:nvPr/>
        </p:nvSpPr>
        <p:spPr>
          <a:xfrm>
            <a:off x="5800725" y="2533888"/>
            <a:ext cx="17631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50"/>
              <a:buFont typeface="Syne"/>
              <a:buNone/>
            </a:pPr>
            <a:r>
              <a:rPr b="1" i="0" lang="en-US" sz="13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Проблема</a:t>
            </a:r>
            <a:endParaRPr b="0" i="0" sz="1350" u="none" cap="none" strike="noStrike"/>
          </a:p>
        </p:txBody>
      </p:sp>
      <p:sp>
        <p:nvSpPr>
          <p:cNvPr id="295" name="Google Shape;295;p23"/>
          <p:cNvSpPr/>
          <p:nvPr/>
        </p:nvSpPr>
        <p:spPr>
          <a:xfrm>
            <a:off x="5800725" y="2838807"/>
            <a:ext cx="7929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Для нескольких человек из одной семьи или небольших групп друзей нет удобного тарифа, который позволял бы выгодно и совместно использовать ресурс.</a:t>
            </a:r>
            <a:endParaRPr b="0" i="0" sz="1100" u="none" cap="none" strike="noStrike"/>
          </a:p>
        </p:txBody>
      </p:sp>
      <p:sp>
        <p:nvSpPr>
          <p:cNvPr id="296" name="Google Shape;296;p23"/>
          <p:cNvSpPr/>
          <p:nvPr/>
        </p:nvSpPr>
        <p:spPr>
          <a:xfrm>
            <a:off x="5694998" y="3445073"/>
            <a:ext cx="8140800" cy="7500"/>
          </a:xfrm>
          <a:prstGeom prst="roundRect">
            <a:avLst>
              <a:gd fmla="val 777382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7" name="Google Shape;29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3415" y="3466505"/>
            <a:ext cx="4867632" cy="1038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8" name="Google Shape;29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37992" y="3861673"/>
            <a:ext cx="198239" cy="24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/>
          <p:nvPr/>
        </p:nvSpPr>
        <p:spPr>
          <a:xfrm>
            <a:off x="6612017" y="3607475"/>
            <a:ext cx="17631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50"/>
              <a:buFont typeface="Syne"/>
              <a:buNone/>
            </a:pPr>
            <a:r>
              <a:rPr b="1" i="0" lang="en-US" sz="13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Предположение</a:t>
            </a:r>
            <a:endParaRPr b="0" i="0" sz="1350" u="none" cap="none" strike="noStrike"/>
          </a:p>
        </p:txBody>
      </p:sp>
      <p:sp>
        <p:nvSpPr>
          <p:cNvPr id="300" name="Google Shape;300;p23"/>
          <p:cNvSpPr/>
          <p:nvPr/>
        </p:nvSpPr>
        <p:spPr>
          <a:xfrm>
            <a:off x="6612017" y="3912394"/>
            <a:ext cx="7118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Совместная семейная подписка со скидкой на несколько устройств одновременно способна стимулировать привлечение новых пользователей.</a:t>
            </a:r>
            <a:endParaRPr b="0" i="0" sz="1100" u="none" cap="none" strike="noStrike"/>
          </a:p>
        </p:txBody>
      </p:sp>
      <p:sp>
        <p:nvSpPr>
          <p:cNvPr id="301" name="Google Shape;301;p23"/>
          <p:cNvSpPr/>
          <p:nvPr/>
        </p:nvSpPr>
        <p:spPr>
          <a:xfrm>
            <a:off x="6506289" y="4518660"/>
            <a:ext cx="7329600" cy="7500"/>
          </a:xfrm>
          <a:prstGeom prst="roundRect">
            <a:avLst>
              <a:gd fmla="val 777382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2" name="Google Shape;302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2123" y="4540091"/>
            <a:ext cx="6490216" cy="1038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3" name="Google Shape;303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38111" y="4935260"/>
            <a:ext cx="198239" cy="24788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/>
          <p:nvPr/>
        </p:nvSpPr>
        <p:spPr>
          <a:xfrm>
            <a:off x="7423309" y="4793933"/>
            <a:ext cx="17631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50"/>
              <a:buFont typeface="Syne"/>
              <a:buNone/>
            </a:pPr>
            <a:r>
              <a:rPr b="1" i="0" lang="en-US" sz="13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Проверка</a:t>
            </a:r>
            <a:endParaRPr b="0" i="0" sz="1350" u="none" cap="none" strike="noStrike"/>
          </a:p>
        </p:txBody>
      </p:sp>
      <p:sp>
        <p:nvSpPr>
          <p:cNvPr id="305" name="Google Shape;305;p23"/>
          <p:cNvSpPr/>
          <p:nvPr/>
        </p:nvSpPr>
        <p:spPr>
          <a:xfrm>
            <a:off x="7423309" y="5098852"/>
            <a:ext cx="4575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Создать прототип семейной подписки и провести A/B-тестирование.</a:t>
            </a:r>
            <a:endParaRPr b="0" i="0" sz="1100" u="none" cap="none" strike="noStrike"/>
          </a:p>
        </p:txBody>
      </p:sp>
      <p:sp>
        <p:nvSpPr>
          <p:cNvPr id="306" name="Google Shape;306;p23"/>
          <p:cNvSpPr/>
          <p:nvPr/>
        </p:nvSpPr>
        <p:spPr>
          <a:xfrm>
            <a:off x="759381" y="5737027"/>
            <a:ext cx="13111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Проблема создаёт барьер для перехода к аренде через один аккаунт, а в итоге люди могут уходить к конкурентам или вовсе отказываться от аренды.</a:t>
            </a:r>
            <a:endParaRPr b="0" i="0" sz="1100" u="none" cap="none" strike="noStrike"/>
          </a:p>
        </p:txBody>
      </p:sp>
      <p:sp>
        <p:nvSpPr>
          <p:cNvPr id="307" name="Google Shape;307;p23"/>
          <p:cNvSpPr/>
          <p:nvPr/>
        </p:nvSpPr>
        <p:spPr>
          <a:xfrm>
            <a:off x="759381" y="6121360"/>
            <a:ext cx="13111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Предположение включает рост количества арендуемых минут/поездок на аккаунт.</a:t>
            </a:r>
            <a:endParaRPr b="0" i="0" sz="1100" u="none" cap="none" strike="noStrike"/>
          </a:p>
        </p:txBody>
      </p:sp>
      <p:sp>
        <p:nvSpPr>
          <p:cNvPr id="308" name="Google Shape;308;p23"/>
          <p:cNvSpPr/>
          <p:nvPr/>
        </p:nvSpPr>
        <p:spPr>
          <a:xfrm>
            <a:off x="759381" y="6505694"/>
            <a:ext cx="131115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Проверка подразумевает: </a:t>
            </a:r>
            <a:b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</a:b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1. Создать прототип семейной подписки на ограниченной выборке (например, «до 3 пользователей в одном пакете»). </a:t>
            </a:r>
            <a:b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</a:b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2. Провести короткое тестирование (A/B-тест): в тестовой группе – опция оформления семейной подписки, в контрольной – базовые тарифы. </a:t>
            </a:r>
            <a:b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</a:b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3. Сравнить средний чек, количество подписок и отзывы в обеих группах. </a:t>
            </a:r>
            <a:b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</a:b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4. По итогам анализа показателей (количество оформленных семейных подписок, рост общей выручки) принять решение о масштабировании.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/>
          <p:nvPr/>
        </p:nvSpPr>
        <p:spPr>
          <a:xfrm>
            <a:off x="793790" y="799028"/>
            <a:ext cx="4675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57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3300"/>
              <a:buFont typeface="Syne"/>
              <a:buNone/>
            </a:pPr>
            <a:r>
              <a:rPr b="1" i="0" lang="en-US" sz="33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Конкурентный анализ</a:t>
            </a:r>
            <a:endParaRPr b="0" i="0" sz="3300" u="none" cap="none" strike="noStrike"/>
          </a:p>
        </p:txBody>
      </p:sp>
      <p:sp>
        <p:nvSpPr>
          <p:cNvPr id="315" name="Google Shape;315;p24"/>
          <p:cNvSpPr/>
          <p:nvPr/>
        </p:nvSpPr>
        <p:spPr>
          <a:xfrm>
            <a:off x="793790" y="1755815"/>
            <a:ext cx="2126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1650"/>
              <a:buFont typeface="Syne"/>
              <a:buNone/>
            </a:pPr>
            <a:r>
              <a:rPr b="1" i="0" lang="en-US" sz="16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Критерий</a:t>
            </a:r>
            <a:endParaRPr b="0" i="0" sz="1650" u="none" cap="none" strike="noStrike"/>
          </a:p>
        </p:txBody>
      </p:sp>
      <p:sp>
        <p:nvSpPr>
          <p:cNvPr id="316" name="Google Shape;316;p24"/>
          <p:cNvSpPr/>
          <p:nvPr/>
        </p:nvSpPr>
        <p:spPr>
          <a:xfrm>
            <a:off x="793790" y="2191583"/>
            <a:ext cx="2949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1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Покрытие</a:t>
            </a:r>
            <a:endParaRPr b="0" i="0" sz="1300" u="none" cap="none" strike="noStrike"/>
          </a:p>
        </p:txBody>
      </p:sp>
      <p:sp>
        <p:nvSpPr>
          <p:cNvPr id="317" name="Google Shape;317;p24"/>
          <p:cNvSpPr/>
          <p:nvPr/>
        </p:nvSpPr>
        <p:spPr>
          <a:xfrm>
            <a:off x="782415" y="3542243"/>
            <a:ext cx="2949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1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Ценовая политика</a:t>
            </a:r>
            <a:endParaRPr b="0" i="0" sz="1300" u="none" cap="none" strike="noStrike"/>
          </a:p>
        </p:txBody>
      </p:sp>
      <p:sp>
        <p:nvSpPr>
          <p:cNvPr id="318" name="Google Shape;318;p24"/>
          <p:cNvSpPr/>
          <p:nvPr/>
        </p:nvSpPr>
        <p:spPr>
          <a:xfrm>
            <a:off x="793790" y="4909903"/>
            <a:ext cx="2949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1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Технологическая инфраструктура</a:t>
            </a:r>
            <a:endParaRPr b="0" i="0" sz="1300" u="none" cap="none" strike="noStrike"/>
          </a:p>
        </p:txBody>
      </p:sp>
      <p:sp>
        <p:nvSpPr>
          <p:cNvPr id="319" name="Google Shape;319;p24"/>
          <p:cNvSpPr/>
          <p:nvPr/>
        </p:nvSpPr>
        <p:spPr>
          <a:xfrm>
            <a:off x="793790" y="6613875"/>
            <a:ext cx="2949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1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Маркетинговая активность</a:t>
            </a:r>
            <a:endParaRPr b="0" i="0" sz="1300" u="none" cap="none" strike="noStrike"/>
          </a:p>
        </p:txBody>
      </p:sp>
      <p:sp>
        <p:nvSpPr>
          <p:cNvPr id="320" name="Google Shape;320;p24"/>
          <p:cNvSpPr/>
          <p:nvPr/>
        </p:nvSpPr>
        <p:spPr>
          <a:xfrm>
            <a:off x="4165878" y="1755815"/>
            <a:ext cx="2126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1650"/>
              <a:buFont typeface="Syne"/>
              <a:buNone/>
            </a:pPr>
            <a:r>
              <a:rPr b="1" i="0" lang="en-US" sz="16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Яндекс.Самокаты</a:t>
            </a:r>
            <a:endParaRPr b="0" i="0" sz="1650" u="none" cap="none" strike="noStrike"/>
          </a:p>
        </p:txBody>
      </p:sp>
      <p:sp>
        <p:nvSpPr>
          <p:cNvPr id="321" name="Google Shape;321;p24"/>
          <p:cNvSpPr/>
          <p:nvPr/>
        </p:nvSpPr>
        <p:spPr>
          <a:xfrm>
            <a:off x="4165878" y="2191583"/>
            <a:ext cx="2949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Более 20 городов России, высокая плотность в мегаполисах; интеграция с другими сервисами Яндекса</a:t>
            </a:r>
            <a:endParaRPr b="0" i="0" sz="1300" u="none" cap="none" strike="noStrike"/>
          </a:p>
        </p:txBody>
      </p:sp>
      <p:sp>
        <p:nvSpPr>
          <p:cNvPr id="322" name="Google Shape;322;p24"/>
          <p:cNvSpPr/>
          <p:nvPr/>
        </p:nvSpPr>
        <p:spPr>
          <a:xfrm>
            <a:off x="4154503" y="3542249"/>
            <a:ext cx="2949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Прозрачное ценообразование с </a:t>
            </a:r>
            <a:r>
              <a:rPr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интегрированными</a:t>
            </a: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скидками через Яндекс.Бонусы; тарифы гибкие и конкурентные</a:t>
            </a:r>
            <a:endParaRPr b="0" i="0" sz="1300" u="none" cap="none" strike="noStrike"/>
          </a:p>
        </p:txBody>
      </p:sp>
      <p:sp>
        <p:nvSpPr>
          <p:cNvPr id="323" name="Google Shape;323;p24"/>
          <p:cNvSpPr/>
          <p:nvPr/>
        </p:nvSpPr>
        <p:spPr>
          <a:xfrm>
            <a:off x="4165903" y="4892889"/>
            <a:ext cx="29493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Использование ИИ для оптимизации маршрутов, интеграция с Яндекс.Картами, расширенные аналитические возможности</a:t>
            </a:r>
            <a:endParaRPr b="0" i="0" sz="1300" u="none" cap="none" strike="noStrike"/>
          </a:p>
        </p:txBody>
      </p:sp>
      <p:sp>
        <p:nvSpPr>
          <p:cNvPr id="324" name="Google Shape;324;p24"/>
          <p:cNvSpPr/>
          <p:nvPr/>
        </p:nvSpPr>
        <p:spPr>
          <a:xfrm>
            <a:off x="4165903" y="6624619"/>
            <a:ext cx="2949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Использование масштабных рекламных кампаний Яндекса, кросс-промоушен с другими продуктами экосистемы</a:t>
            </a:r>
            <a:endParaRPr b="0" i="0" sz="1300" u="none" cap="none" strike="noStrike"/>
          </a:p>
        </p:txBody>
      </p:sp>
      <p:sp>
        <p:nvSpPr>
          <p:cNvPr id="325" name="Google Shape;325;p24"/>
          <p:cNvSpPr/>
          <p:nvPr/>
        </p:nvSpPr>
        <p:spPr>
          <a:xfrm>
            <a:off x="7537966" y="1755815"/>
            <a:ext cx="2126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1650"/>
              <a:buFont typeface="Syne"/>
              <a:buNone/>
            </a:pPr>
            <a:r>
              <a:rPr b="1" i="0" lang="en-US" sz="16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Whoosh</a:t>
            </a:r>
            <a:endParaRPr b="0" i="0" sz="1650" u="none" cap="none" strike="noStrike"/>
          </a:p>
        </p:txBody>
      </p:sp>
      <p:sp>
        <p:nvSpPr>
          <p:cNvPr id="326" name="Google Shape;326;p24"/>
          <p:cNvSpPr/>
          <p:nvPr/>
        </p:nvSpPr>
        <p:spPr>
          <a:xfrm>
            <a:off x="7537966" y="2191583"/>
            <a:ext cx="2949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Активное расширение в крупных городах России, а также выход на рынки СНГ (например, Казахстан)</a:t>
            </a:r>
            <a:endParaRPr b="0" i="0" sz="1300" u="none" cap="none" strike="noStrike"/>
          </a:p>
        </p:txBody>
      </p:sp>
      <p:sp>
        <p:nvSpPr>
          <p:cNvPr id="327" name="Google Shape;327;p24"/>
          <p:cNvSpPr/>
          <p:nvPr/>
        </p:nvSpPr>
        <p:spPr>
          <a:xfrm>
            <a:off x="7526591" y="3542246"/>
            <a:ext cx="2949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Гибкая система тарифов с частыми акциями и скидками для студентов и постоянных клиентов</a:t>
            </a:r>
            <a:endParaRPr b="0" i="0" sz="1300" u="none" cap="none" strike="noStrike"/>
          </a:p>
        </p:txBody>
      </p:sp>
      <p:sp>
        <p:nvSpPr>
          <p:cNvPr id="328" name="Google Shape;328;p24"/>
          <p:cNvSpPr/>
          <p:nvPr/>
        </p:nvSpPr>
        <p:spPr>
          <a:xfrm>
            <a:off x="7537966" y="4892910"/>
            <a:ext cx="29493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Внедрение инновационных функций: голосовое управление и интерактивный интерфейс; мобильное приложение оптимизировано для молодежи</a:t>
            </a:r>
            <a:endParaRPr b="0" i="0" sz="1300" u="none" cap="none" strike="noStrike"/>
          </a:p>
        </p:txBody>
      </p:sp>
      <p:sp>
        <p:nvSpPr>
          <p:cNvPr id="329" name="Google Shape;329;p24"/>
          <p:cNvSpPr/>
          <p:nvPr/>
        </p:nvSpPr>
        <p:spPr>
          <a:xfrm>
            <a:off x="7537966" y="5437240"/>
            <a:ext cx="2949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/>
          </a:p>
        </p:txBody>
      </p:sp>
      <p:sp>
        <p:nvSpPr>
          <p:cNvPr id="330" name="Google Shape;330;p24"/>
          <p:cNvSpPr/>
          <p:nvPr/>
        </p:nvSpPr>
        <p:spPr>
          <a:xfrm>
            <a:off x="7537966" y="6613887"/>
            <a:ext cx="2949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Ориентирован на молодежную аудиторию: активные кампании в соцсетях, партнерства с университетами</a:t>
            </a:r>
            <a:endParaRPr b="0" i="0" sz="1300" u="none" cap="none" strike="noStrike"/>
          </a:p>
        </p:txBody>
      </p:sp>
      <p:sp>
        <p:nvSpPr>
          <p:cNvPr id="331" name="Google Shape;331;p24"/>
          <p:cNvSpPr/>
          <p:nvPr/>
        </p:nvSpPr>
        <p:spPr>
          <a:xfrm>
            <a:off x="10910054" y="1755815"/>
            <a:ext cx="2126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1650"/>
              <a:buFont typeface="Syne"/>
              <a:buNone/>
            </a:pPr>
            <a:r>
              <a:rPr b="1" i="0" lang="en-US" sz="16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Юрент</a:t>
            </a:r>
            <a:endParaRPr b="0" i="0" sz="1650" u="none" cap="none" strike="noStrike"/>
          </a:p>
        </p:txBody>
      </p:sp>
      <p:sp>
        <p:nvSpPr>
          <p:cNvPr id="332" name="Google Shape;332;p24"/>
          <p:cNvSpPr/>
          <p:nvPr/>
        </p:nvSpPr>
        <p:spPr>
          <a:xfrm>
            <a:off x="10910054" y="2191583"/>
            <a:ext cx="2949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Ограниченное покрытие: фокус на нескольких крупных мегаполисах и экологически ориентированных регионах</a:t>
            </a:r>
            <a:endParaRPr b="0" i="0" sz="1300" u="none" cap="none" strike="noStrike"/>
          </a:p>
        </p:txBody>
      </p:sp>
      <p:sp>
        <p:nvSpPr>
          <p:cNvPr id="333" name="Google Shape;333;p24"/>
          <p:cNvSpPr/>
          <p:nvPr/>
        </p:nvSpPr>
        <p:spPr>
          <a:xfrm>
            <a:off x="10898679" y="3542249"/>
            <a:ext cx="2949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Высокие тарифы с упором на премиум-сервис и бонусные программы для удержания постоянных пользователей</a:t>
            </a:r>
            <a:endParaRPr b="0" i="0" sz="1300" u="none" cap="none" strike="noStrike"/>
          </a:p>
        </p:txBody>
      </p:sp>
      <p:sp>
        <p:nvSpPr>
          <p:cNvPr id="334" name="Google Shape;334;p24"/>
          <p:cNvSpPr/>
          <p:nvPr/>
        </p:nvSpPr>
        <p:spPr>
          <a:xfrm>
            <a:off x="10910054" y="4909889"/>
            <a:ext cx="2949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Ориентирован на экологичность; технологические обновления идут медленнее, но акцент на надежности и устойчивости</a:t>
            </a:r>
            <a:endParaRPr b="0" i="0" sz="1300" u="none" cap="none" strike="noStrike"/>
          </a:p>
        </p:txBody>
      </p:sp>
      <p:sp>
        <p:nvSpPr>
          <p:cNvPr id="335" name="Google Shape;335;p24"/>
          <p:cNvSpPr/>
          <p:nvPr/>
        </p:nvSpPr>
        <p:spPr>
          <a:xfrm>
            <a:off x="10910054" y="6613867"/>
            <a:ext cx="2949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Упор на экологичность и устойчивое развитие; активное продвижение через локальные мероприятия и «зелёные» инициативы</a:t>
            </a:r>
            <a:endParaRPr b="0" i="0" sz="1300" u="none" cap="none" strike="noStrik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/>
          <p:nvPr/>
        </p:nvSpPr>
        <p:spPr>
          <a:xfrm>
            <a:off x="6280190" y="896303"/>
            <a:ext cx="7403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3100"/>
              <a:buFont typeface="Syne"/>
              <a:buNone/>
            </a:pPr>
            <a:r>
              <a:rPr b="1" i="0" lang="en-US" sz="31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Конкурентный анализ</a:t>
            </a:r>
            <a:endParaRPr b="0" i="0" sz="3100" u="none" cap="none" strike="noStrike"/>
          </a:p>
        </p:txBody>
      </p:sp>
      <p:sp>
        <p:nvSpPr>
          <p:cNvPr id="342" name="Google Shape;342;p25"/>
          <p:cNvSpPr/>
          <p:nvPr/>
        </p:nvSpPr>
        <p:spPr>
          <a:xfrm>
            <a:off x="6280190" y="1630561"/>
            <a:ext cx="3699000" cy="3661200"/>
          </a:xfrm>
          <a:prstGeom prst="roundRect">
            <a:avLst>
              <a:gd fmla="val 1821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>
            <a:off x="6446520" y="1796891"/>
            <a:ext cx="25779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Syne"/>
              <a:buNone/>
            </a:pPr>
            <a:r>
              <a:rPr b="1" i="0" lang="en-US" sz="15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Финансовая устойчивость</a:t>
            </a:r>
            <a:endParaRPr b="0" i="0" sz="1550" u="none" cap="none" strike="noStrike"/>
          </a:p>
        </p:txBody>
      </p:sp>
      <p:sp>
        <p:nvSpPr>
          <p:cNvPr id="344" name="Google Shape;344;p25"/>
          <p:cNvSpPr/>
          <p:nvPr/>
        </p:nvSpPr>
        <p:spPr>
          <a:xfrm>
            <a:off x="6446520" y="2140148"/>
            <a:ext cx="33663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250"/>
              <a:buFont typeface="Overpass"/>
              <a:buNone/>
            </a:pPr>
            <a:r>
              <a:rPr b="1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Яндекс.Самокаты:</a:t>
            </a:r>
            <a:r>
              <a:rPr b="0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Поддержка крупной IT-компании обеспечивает стабильное финансирование и инвестиции в развитие</a:t>
            </a:r>
            <a:endParaRPr b="0" i="0" sz="1250" u="none" cap="none" strike="noStrike"/>
          </a:p>
        </p:txBody>
      </p:sp>
      <p:sp>
        <p:nvSpPr>
          <p:cNvPr id="345" name="Google Shape;345;p25"/>
          <p:cNvSpPr/>
          <p:nvPr/>
        </p:nvSpPr>
        <p:spPr>
          <a:xfrm>
            <a:off x="6446520" y="2997637"/>
            <a:ext cx="33663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250"/>
              <a:buFont typeface="Overpass"/>
              <a:buNone/>
            </a:pPr>
            <a:r>
              <a:rPr b="1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Whoosh:</a:t>
            </a:r>
            <a:r>
              <a:rPr b="0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Новый, быстрорастущий игрок с гибкой бизнес-моделью, но пока ограниченными инвестициями</a:t>
            </a:r>
            <a:endParaRPr b="0" i="0" sz="1250" u="none" cap="none" strike="noStrike"/>
          </a:p>
        </p:txBody>
      </p:sp>
      <p:sp>
        <p:nvSpPr>
          <p:cNvPr id="346" name="Google Shape;346;p25"/>
          <p:cNvSpPr/>
          <p:nvPr/>
        </p:nvSpPr>
        <p:spPr>
          <a:xfrm>
            <a:off x="6446520" y="3855125"/>
            <a:ext cx="3366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250"/>
              <a:buFont typeface="Overpass"/>
              <a:buNone/>
            </a:pPr>
            <a:r>
              <a:rPr b="1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Юрент:</a:t>
            </a:r>
            <a:r>
              <a:rPr b="0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Нишевая позиция с фиксированным сегментом потребителей, ограниченные финансовые ресурсы для быстрого масштабирования</a:t>
            </a:r>
            <a:endParaRPr b="0" i="0" sz="1250" u="none" cap="none" strike="noStrike"/>
          </a:p>
        </p:txBody>
      </p:sp>
      <p:sp>
        <p:nvSpPr>
          <p:cNvPr id="347" name="Google Shape;347;p25"/>
          <p:cNvSpPr/>
          <p:nvPr/>
        </p:nvSpPr>
        <p:spPr>
          <a:xfrm>
            <a:off x="10137815" y="1630561"/>
            <a:ext cx="3699000" cy="3661200"/>
          </a:xfrm>
          <a:prstGeom prst="roundRect">
            <a:avLst>
              <a:gd fmla="val 1821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10304145" y="1796891"/>
            <a:ext cx="23667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Syne"/>
              <a:buNone/>
            </a:pPr>
            <a:r>
              <a:rPr b="1" i="0" lang="en-US" sz="15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Пользовательский опыт</a:t>
            </a:r>
            <a:endParaRPr b="0" i="0" sz="1550" u="none" cap="none" strike="noStrike"/>
          </a:p>
        </p:txBody>
      </p:sp>
      <p:sp>
        <p:nvSpPr>
          <p:cNvPr id="349" name="Google Shape;349;p25"/>
          <p:cNvSpPr/>
          <p:nvPr/>
        </p:nvSpPr>
        <p:spPr>
          <a:xfrm>
            <a:off x="10304145" y="2140148"/>
            <a:ext cx="3366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250"/>
              <a:buFont typeface="Overpass"/>
              <a:buNone/>
            </a:pPr>
            <a:r>
              <a:rPr b="1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Яндекс.Самокаты:</a:t>
            </a:r>
            <a:r>
              <a:rPr b="0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Удобное приложение с интуитивно понятным интерфейсом, интегрированное управление поездками через Яндекс.Карты</a:t>
            </a:r>
            <a:endParaRPr b="0" i="0" sz="1250" u="none" cap="none" strike="noStrike"/>
          </a:p>
        </p:txBody>
      </p:sp>
      <p:sp>
        <p:nvSpPr>
          <p:cNvPr id="350" name="Google Shape;350;p25"/>
          <p:cNvSpPr/>
          <p:nvPr/>
        </p:nvSpPr>
        <p:spPr>
          <a:xfrm>
            <a:off x="10304145" y="3251716"/>
            <a:ext cx="33663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250"/>
              <a:buFont typeface="Overpass"/>
              <a:buNone/>
            </a:pPr>
            <a:r>
              <a:rPr b="1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Whoosh:</a:t>
            </a:r>
            <a:r>
              <a:rPr b="0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Инновационный и динамичный UX/UI, ориентированный на мобильных пользователей и поколение Z</a:t>
            </a:r>
            <a:endParaRPr b="0" i="0" sz="1250" u="none" cap="none" strike="noStrike"/>
          </a:p>
        </p:txBody>
      </p:sp>
      <p:sp>
        <p:nvSpPr>
          <p:cNvPr id="351" name="Google Shape;351;p25"/>
          <p:cNvSpPr/>
          <p:nvPr/>
        </p:nvSpPr>
        <p:spPr>
          <a:xfrm>
            <a:off x="10304145" y="4109204"/>
            <a:ext cx="3366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250"/>
              <a:buFont typeface="Overpass"/>
              <a:buNone/>
            </a:pPr>
            <a:r>
              <a:rPr b="1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Юрент:</a:t>
            </a:r>
            <a:r>
              <a:rPr b="0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Простое и лаконичное приложение с базовыми функциями; акцент на надежности, но без излишеств современных инноваций</a:t>
            </a:r>
            <a:endParaRPr b="0" i="0" sz="1250" u="none" cap="none" strike="noStrike"/>
          </a:p>
        </p:txBody>
      </p:sp>
      <p:sp>
        <p:nvSpPr>
          <p:cNvPr id="352" name="Google Shape;352;p25"/>
          <p:cNvSpPr/>
          <p:nvPr/>
        </p:nvSpPr>
        <p:spPr>
          <a:xfrm>
            <a:off x="6280190" y="5450562"/>
            <a:ext cx="7556400" cy="1882800"/>
          </a:xfrm>
          <a:prstGeom prst="roundRect">
            <a:avLst>
              <a:gd fmla="val 3542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6446520" y="5616892"/>
            <a:ext cx="19848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Syne"/>
              <a:buNone/>
            </a:pPr>
            <a:r>
              <a:rPr b="1" i="0" lang="en-US" sz="15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Стратегия роста</a:t>
            </a:r>
            <a:endParaRPr b="0" i="0" sz="1550" u="none" cap="none" strike="noStrike"/>
          </a:p>
        </p:txBody>
      </p:sp>
      <p:sp>
        <p:nvSpPr>
          <p:cNvPr id="354" name="Google Shape;354;p25"/>
          <p:cNvSpPr/>
          <p:nvPr/>
        </p:nvSpPr>
        <p:spPr>
          <a:xfrm>
            <a:off x="6446520" y="5960150"/>
            <a:ext cx="7223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250"/>
              <a:buFont typeface="Overpass"/>
              <a:buNone/>
            </a:pPr>
            <a:r>
              <a:rPr b="1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Яндекс.Самокаты:</a:t>
            </a:r>
            <a:r>
              <a:rPr b="0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Активное расширение сети, обновление линейки самокатов, увеличение количества самокат</a:t>
            </a:r>
            <a:endParaRPr b="0" i="0" sz="1250" u="none" cap="none" strike="noStrike"/>
          </a:p>
        </p:txBody>
      </p:sp>
      <p:sp>
        <p:nvSpPr>
          <p:cNvPr id="355" name="Google Shape;355;p25"/>
          <p:cNvSpPr/>
          <p:nvPr/>
        </p:nvSpPr>
        <p:spPr>
          <a:xfrm>
            <a:off x="6446520" y="6563558"/>
            <a:ext cx="7223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250"/>
              <a:buFont typeface="Overpass"/>
              <a:buNone/>
            </a:pPr>
            <a:r>
              <a:rPr b="1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Whoosh:</a:t>
            </a:r>
            <a:r>
              <a:rPr b="0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Расширение на новые рынки и регионы, привлечение молодежной аудитории</a:t>
            </a:r>
            <a:endParaRPr b="0" i="0" sz="1250" u="none" cap="none" strike="noStrike"/>
          </a:p>
        </p:txBody>
      </p:sp>
      <p:sp>
        <p:nvSpPr>
          <p:cNvPr id="356" name="Google Shape;356;p25"/>
          <p:cNvSpPr/>
          <p:nvPr/>
        </p:nvSpPr>
        <p:spPr>
          <a:xfrm>
            <a:off x="6446520" y="6912888"/>
            <a:ext cx="7223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250"/>
              <a:buFont typeface="Overpass"/>
              <a:buNone/>
            </a:pPr>
            <a:r>
              <a:rPr b="1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Юрент:</a:t>
            </a:r>
            <a:r>
              <a:rPr b="0" i="0" lang="en-US" sz="12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Экологичность и устойчивое развитие, создание программы лояльности</a:t>
            </a:r>
            <a:endParaRPr b="0" i="0" sz="1250" u="none" cap="none" strike="noStrike"/>
          </a:p>
        </p:txBody>
      </p:sp>
      <p:pic>
        <p:nvPicPr>
          <p:cNvPr id="357" name="Google Shape;357;p25"/>
          <p:cNvPicPr preferRelativeResize="0"/>
          <p:nvPr/>
        </p:nvPicPr>
        <p:blipFill rotWithShape="1">
          <a:blip r:embed="rId3">
            <a:alphaModFix/>
          </a:blip>
          <a:srcRect b="0" l="0" r="6907" t="0"/>
          <a:stretch/>
        </p:blipFill>
        <p:spPr>
          <a:xfrm rot="5400000">
            <a:off x="-192876" y="2320550"/>
            <a:ext cx="6449626" cy="38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/>
          <p:nvPr/>
        </p:nvSpPr>
        <p:spPr>
          <a:xfrm>
            <a:off x="793790" y="730448"/>
            <a:ext cx="8054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900"/>
              <a:buFont typeface="Syne"/>
              <a:buNone/>
            </a:pPr>
            <a:r>
              <a:rPr b="1" lang="en-US" sz="29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Конкурентный анализ</a:t>
            </a:r>
            <a:endParaRPr b="0" i="0" sz="2900" u="none" cap="none" strike="noStrike"/>
          </a:p>
        </p:txBody>
      </p:sp>
      <p:sp>
        <p:nvSpPr>
          <p:cNvPr id="364" name="Google Shape;364;p26"/>
          <p:cNvSpPr/>
          <p:nvPr/>
        </p:nvSpPr>
        <p:spPr>
          <a:xfrm>
            <a:off x="793790" y="1486019"/>
            <a:ext cx="13042800" cy="6013200"/>
          </a:xfrm>
          <a:prstGeom prst="roundRect">
            <a:avLst>
              <a:gd fmla="val 1030" name="adj"/>
            </a:avLst>
          </a:prstGeom>
          <a:noFill/>
          <a:ln cap="flat" cmpd="sng" w="9525">
            <a:solidFill>
              <a:srgbClr val="000000">
                <a:alpha val="784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801410" y="1493639"/>
            <a:ext cx="13027500" cy="427800"/>
          </a:xfrm>
          <a:prstGeom prst="rect">
            <a:avLst/>
          </a:prstGeom>
          <a:solidFill>
            <a:srgbClr val="FFFFFF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949047" y="1589603"/>
            <a:ext cx="29583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1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Критерий</a:t>
            </a:r>
            <a:endParaRPr b="0" i="0" sz="1150" u="none" cap="none" strike="noStrike"/>
          </a:p>
        </p:txBody>
      </p:sp>
      <p:sp>
        <p:nvSpPr>
          <p:cNvPr id="367" name="Google Shape;367;p26"/>
          <p:cNvSpPr/>
          <p:nvPr/>
        </p:nvSpPr>
        <p:spPr>
          <a:xfrm>
            <a:off x="4209693" y="1589603"/>
            <a:ext cx="29544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1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Яндекс.Самокаты</a:t>
            </a:r>
            <a:endParaRPr b="0" i="0" sz="1150" u="none" cap="none" strike="noStrike"/>
          </a:p>
        </p:txBody>
      </p:sp>
      <p:sp>
        <p:nvSpPr>
          <p:cNvPr id="368" name="Google Shape;368;p26"/>
          <p:cNvSpPr/>
          <p:nvPr/>
        </p:nvSpPr>
        <p:spPr>
          <a:xfrm>
            <a:off x="7466528" y="1589603"/>
            <a:ext cx="29544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1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Whoosh</a:t>
            </a:r>
            <a:endParaRPr b="0" i="0" sz="1150" u="none" cap="none" strike="noStrike"/>
          </a:p>
        </p:txBody>
      </p:sp>
      <p:sp>
        <p:nvSpPr>
          <p:cNvPr id="369" name="Google Shape;369;p26"/>
          <p:cNvSpPr/>
          <p:nvPr/>
        </p:nvSpPr>
        <p:spPr>
          <a:xfrm>
            <a:off x="10723364" y="1589603"/>
            <a:ext cx="29583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1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Юрент</a:t>
            </a:r>
            <a:endParaRPr b="0" i="0" sz="1150" u="none" cap="none" strike="noStrike"/>
          </a:p>
        </p:txBody>
      </p:sp>
      <p:sp>
        <p:nvSpPr>
          <p:cNvPr id="370" name="Google Shape;370;p26"/>
          <p:cNvSpPr/>
          <p:nvPr/>
        </p:nvSpPr>
        <p:spPr>
          <a:xfrm>
            <a:off x="801410" y="1921312"/>
            <a:ext cx="13027500" cy="3963900"/>
          </a:xfrm>
          <a:prstGeom prst="rect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949047" y="2017276"/>
            <a:ext cx="29583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Тарифы и стоимость поездки</a:t>
            </a:r>
            <a:endParaRPr b="0" i="0" sz="1150" u="none" cap="none" strike="noStrike"/>
          </a:p>
        </p:txBody>
      </p:sp>
      <p:sp>
        <p:nvSpPr>
          <p:cNvPr id="372" name="Google Shape;372;p26"/>
          <p:cNvSpPr/>
          <p:nvPr/>
        </p:nvSpPr>
        <p:spPr>
          <a:xfrm>
            <a:off x="4209693" y="2017276"/>
            <a:ext cx="29544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Базовый тариф: 50 ₽ за разблокировку и от 7 ₽/мин поездки Специальный тариф: разблокировка 0 ₽, 2 ₽/мин движ., 2 ₽/мин ожидание при обязательном взятии и возврате на станции Абонемент Яндекс Плюс (399 ₽/мес.): бесплатный старт, 10 мин бесплатного ожидания, 5% кэшбэка баллами, групповые поездки до 3 самокатов</a:t>
            </a:r>
            <a:endParaRPr b="0" i="0" sz="1150" u="none" cap="none" strike="noStrike"/>
          </a:p>
        </p:txBody>
      </p:sp>
      <p:sp>
        <p:nvSpPr>
          <p:cNvPr id="373" name="Google Shape;373;p26"/>
          <p:cNvSpPr/>
          <p:nvPr/>
        </p:nvSpPr>
        <p:spPr>
          <a:xfrm>
            <a:off x="7466528" y="2017276"/>
            <a:ext cx="29544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Поминутный: при старте блокируется 300 ₽, удерживается 30 ₽, далее 3 ₽/мин; страховка +35 ₽ при выборе плана kicksharingi.ru «Пока не сядет»: фиксированная предоплата (включает до 12 ч), далее 4 ₽/мин Проездной Daily: 490 ₽/сутки, первые 40 мин каждой поездки бесплатно, неограниченное число поездок Подписка Plus (149 ₽/мес.): бесплатная разблокировка, преференции по тарифам МТС Юрент: депозит 300 ₽, разблокировка 50 ₽, от 7 ₽/мин, абонемент Яндекс Плюс (399 ₽/мес.) — 0 ₽ старт, 10 мин ожидания, 5% кэшбэка; проездной Daily; зоны покрытия в 100+ городах</a:t>
            </a:r>
            <a:endParaRPr b="0" i="0" sz="1150" u="none" cap="none" strike="noStrike"/>
          </a:p>
        </p:txBody>
      </p:sp>
      <p:sp>
        <p:nvSpPr>
          <p:cNvPr id="374" name="Google Shape;374;p26"/>
          <p:cNvSpPr/>
          <p:nvPr/>
        </p:nvSpPr>
        <p:spPr>
          <a:xfrm>
            <a:off x="10723364" y="2017276"/>
            <a:ext cx="29583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Без подписки: разблокировка 30–50 ₽, 8–9 ₽/мин (динамически), пакеты 15/50/100 мин (6,8–7,33 ₽/мин) Рамблер/технологии и тренды Whoosh Pass: еженедельно/ежемесячно/ежегодно — бесплатная разблокировка, 20 мин брони, фиксированная стоимость за минуту без флуктуации</a:t>
            </a:r>
            <a:endParaRPr b="0" i="0" sz="1150" u="none" cap="none" strike="noStrike"/>
          </a:p>
        </p:txBody>
      </p:sp>
      <p:sp>
        <p:nvSpPr>
          <p:cNvPr id="375" name="Google Shape;375;p26"/>
          <p:cNvSpPr/>
          <p:nvPr/>
        </p:nvSpPr>
        <p:spPr>
          <a:xfrm>
            <a:off x="801410" y="5885140"/>
            <a:ext cx="13027500" cy="1606500"/>
          </a:xfrm>
          <a:prstGeom prst="rect">
            <a:avLst/>
          </a:prstGeom>
          <a:solidFill>
            <a:srgbClr val="FFFFFF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949047" y="5981105"/>
            <a:ext cx="2958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Качество и техническое состояние самокатов</a:t>
            </a:r>
            <a:endParaRPr b="0" i="0" sz="1150" u="none" cap="none" strike="noStrike"/>
          </a:p>
        </p:txBody>
      </p:sp>
      <p:sp>
        <p:nvSpPr>
          <p:cNvPr id="377" name="Google Shape;377;p26"/>
          <p:cNvSpPr/>
          <p:nvPr/>
        </p:nvSpPr>
        <p:spPr>
          <a:xfrm>
            <a:off x="4209693" y="5981105"/>
            <a:ext cx="2954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Пользователи часто жалуются на неверные показания батареи, снижение максимальной скорости и поломки тормозов или подсветки</a:t>
            </a:r>
            <a:endParaRPr b="0" i="0" sz="1150" u="none" cap="none" strike="noStrike"/>
          </a:p>
        </p:txBody>
      </p:sp>
      <p:sp>
        <p:nvSpPr>
          <p:cNvPr id="378" name="Google Shape;378;p26"/>
          <p:cNvSpPr/>
          <p:nvPr/>
        </p:nvSpPr>
        <p:spPr>
          <a:xfrm>
            <a:off x="7466528" y="5981105"/>
            <a:ext cx="29544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Запущенная в сезоне 2025 модель Ninebot S90L с улучшенным управлением и функцией предотвращения агрессивной езды, но в целом парк критикуют за грязь,поломки и изношенность</a:t>
            </a:r>
            <a:endParaRPr b="0" i="0" sz="1150" u="none" cap="none" strike="noStrike"/>
          </a:p>
        </p:txBody>
      </p:sp>
      <p:sp>
        <p:nvSpPr>
          <p:cNvPr id="379" name="Google Shape;379;p26"/>
          <p:cNvSpPr/>
          <p:nvPr/>
        </p:nvSpPr>
        <p:spPr>
          <a:xfrm>
            <a:off x="10723364" y="5981105"/>
            <a:ext cx="29583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Частые сообщения о поломках подвески, некорректной работе датчиков и потере управляемости, вплоть до случаев падений</a:t>
            </a:r>
            <a:endParaRPr b="0" i="0" sz="1150" u="none" cap="none" strike="noStrik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>
            <a:off x="793790" y="645200"/>
            <a:ext cx="108921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000"/>
              <a:buFont typeface="Syne"/>
              <a:buNone/>
            </a:pPr>
            <a:r>
              <a:rPr b="1" lang="en-US" sz="40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Конкурентный анализ</a:t>
            </a:r>
            <a:endParaRPr b="0" i="0" sz="4000" u="none" cap="none" strike="noStrike"/>
          </a:p>
        </p:txBody>
      </p:sp>
      <p:sp>
        <p:nvSpPr>
          <p:cNvPr id="386" name="Google Shape;386;p27"/>
          <p:cNvSpPr/>
          <p:nvPr/>
        </p:nvSpPr>
        <p:spPr>
          <a:xfrm>
            <a:off x="793790" y="1793319"/>
            <a:ext cx="2551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000"/>
              <a:buFont typeface="Syne"/>
              <a:buNone/>
            </a:pPr>
            <a:r>
              <a:rPr b="1" i="0" lang="en-US" sz="20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Яндекс.Самокаты</a:t>
            </a:r>
            <a:endParaRPr b="0" i="0" sz="2000" u="none" cap="none" strike="noStrike"/>
          </a:p>
        </p:txBody>
      </p:sp>
      <p:sp>
        <p:nvSpPr>
          <p:cNvPr id="387" name="Google Shape;387;p27"/>
          <p:cNvSpPr/>
          <p:nvPr/>
        </p:nvSpPr>
        <p:spPr>
          <a:xfrm>
            <a:off x="793790" y="2316242"/>
            <a:ext cx="40152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Overpass"/>
              <a:buNone/>
            </a:pPr>
            <a:r>
              <a:rPr b="1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Удобство приложения:</a:t>
            </a:r>
            <a:r>
              <a:rPr b="0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GPS и карта: лаги при определении местоположения самоката, сложность в завершении поездки, долгие загрузки экрана старта/стопа (до 2 мин)</a:t>
            </a:r>
            <a:endParaRPr b="0" i="0" sz="1600" u="none" cap="none" strike="noStrike"/>
          </a:p>
        </p:txBody>
      </p:sp>
      <p:sp>
        <p:nvSpPr>
          <p:cNvPr id="388" name="Google Shape;388;p27"/>
          <p:cNvSpPr/>
          <p:nvPr/>
        </p:nvSpPr>
        <p:spPr>
          <a:xfrm>
            <a:off x="793765" y="5895993"/>
            <a:ext cx="40152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Overpass"/>
              <a:buNone/>
            </a:pPr>
            <a:r>
              <a:rPr b="1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Техническая поддержка:</a:t>
            </a:r>
            <a:r>
              <a:rPr b="0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Пользователи жалуются на ботов в чате, долгие ответы (до часа), отсутствие голосовой поддержки и затягивание решений до нескольких дней</a:t>
            </a:r>
            <a:endParaRPr b="0" i="0" sz="1600" u="none" cap="none" strike="noStrike"/>
          </a:p>
        </p:txBody>
      </p:sp>
      <p:sp>
        <p:nvSpPr>
          <p:cNvPr id="389" name="Google Shape;389;p27"/>
          <p:cNvSpPr/>
          <p:nvPr/>
        </p:nvSpPr>
        <p:spPr>
          <a:xfrm>
            <a:off x="5314474" y="1793319"/>
            <a:ext cx="2551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000"/>
              <a:buFont typeface="Syne"/>
              <a:buNone/>
            </a:pPr>
            <a:r>
              <a:rPr b="1" i="0" lang="en-US" sz="20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Whoosh</a:t>
            </a:r>
            <a:endParaRPr b="0" i="0" sz="2000" u="none" cap="none" strike="noStrike"/>
          </a:p>
        </p:txBody>
      </p:sp>
      <p:sp>
        <p:nvSpPr>
          <p:cNvPr id="390" name="Google Shape;390;p27"/>
          <p:cNvSpPr/>
          <p:nvPr/>
        </p:nvSpPr>
        <p:spPr>
          <a:xfrm>
            <a:off x="5314474" y="2316242"/>
            <a:ext cx="4015200" cy="22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Overpass"/>
              <a:buNone/>
            </a:pPr>
            <a:r>
              <a:rPr b="1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Удобство приложения:</a:t>
            </a:r>
            <a:r>
              <a:rPr b="0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Зависания: после нажатия «Завершить» приложение «виснет», поездка не закрывается, списание средств продолжается Проблемы с привязкой карт и подтверждением платежей отмечают в отзывах</a:t>
            </a:r>
            <a:endParaRPr b="0" i="0" sz="1600" u="none" cap="none" strike="noStrike"/>
          </a:p>
        </p:txBody>
      </p:sp>
      <p:sp>
        <p:nvSpPr>
          <p:cNvPr id="391" name="Google Shape;391;p27"/>
          <p:cNvSpPr/>
          <p:nvPr/>
        </p:nvSpPr>
        <p:spPr>
          <a:xfrm>
            <a:off x="5314449" y="5896008"/>
            <a:ext cx="40152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Overpass"/>
              <a:buNone/>
            </a:pPr>
            <a:r>
              <a:rPr b="1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Техническая поддержка:</a:t>
            </a:r>
            <a:r>
              <a:rPr b="0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Часто не отвечают вовсе или просят подождать «полдня», а по итогам отказывают в возврате средств и страховых выплатах</a:t>
            </a:r>
            <a:endParaRPr b="0" i="0" sz="1600" u="none" cap="none" strike="noStrike"/>
          </a:p>
        </p:txBody>
      </p:sp>
      <p:sp>
        <p:nvSpPr>
          <p:cNvPr id="392" name="Google Shape;392;p27"/>
          <p:cNvSpPr/>
          <p:nvPr/>
        </p:nvSpPr>
        <p:spPr>
          <a:xfrm>
            <a:off x="9835158" y="1793319"/>
            <a:ext cx="2551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000"/>
              <a:buFont typeface="Syne"/>
              <a:buNone/>
            </a:pPr>
            <a:r>
              <a:rPr b="1" i="0" lang="en-US" sz="20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Юрент</a:t>
            </a:r>
            <a:endParaRPr b="0" i="0" sz="2000" u="none" cap="none" strike="noStrike"/>
          </a:p>
        </p:txBody>
      </p:sp>
      <p:sp>
        <p:nvSpPr>
          <p:cNvPr id="393" name="Google Shape;393;p27"/>
          <p:cNvSpPr/>
          <p:nvPr/>
        </p:nvSpPr>
        <p:spPr>
          <a:xfrm>
            <a:off x="9835158" y="2316242"/>
            <a:ext cx="40152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Overpass"/>
              <a:buNone/>
            </a:pPr>
            <a:r>
              <a:rPr b="1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Удобство приложения:</a:t>
            </a:r>
            <a:r>
              <a:rPr b="0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Интерфейс: все самокаты видны на карте, при клике отображаются заряд и тариф, свободное бронирование без предоплаты до сканирования QR Недочёты: периодические сбои при парковке (GPS не отмечает знак «P»), иногда падает связь с сервером при завершении поездки</a:t>
            </a:r>
            <a:endParaRPr b="0" i="0" sz="1600" u="none" cap="none" strike="noStrike"/>
          </a:p>
        </p:txBody>
      </p:sp>
      <p:sp>
        <p:nvSpPr>
          <p:cNvPr id="394" name="Google Shape;394;p27"/>
          <p:cNvSpPr/>
          <p:nvPr/>
        </p:nvSpPr>
        <p:spPr>
          <a:xfrm>
            <a:off x="9835133" y="5895998"/>
            <a:ext cx="40152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Overpass"/>
              <a:buNone/>
            </a:pPr>
            <a:r>
              <a:rPr b="1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Техническая поддержка:</a:t>
            </a:r>
            <a:r>
              <a:rPr b="0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При обращении в поддержку ответ приходится ждать от получаса до часа при продолжающемся списании, неэффективность решений и игнорирование возвратов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768906" y="915353"/>
            <a:ext cx="1266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74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3850"/>
              <a:buFont typeface="Syne"/>
              <a:buNone/>
            </a:pPr>
            <a:r>
              <a:rPr b="1" i="0" lang="en-US" sz="38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Отзывы пользователей и дополнительные функции</a:t>
            </a:r>
            <a:endParaRPr b="0" i="0" sz="3850" u="none" cap="none" strike="noStrike"/>
          </a:p>
        </p:txBody>
      </p:sp>
      <p:sp>
        <p:nvSpPr>
          <p:cNvPr id="401" name="Google Shape;401;p28"/>
          <p:cNvSpPr/>
          <p:nvPr/>
        </p:nvSpPr>
        <p:spPr>
          <a:xfrm>
            <a:off x="768900" y="1928700"/>
            <a:ext cx="4232400" cy="5754000"/>
          </a:xfrm>
          <a:prstGeom prst="roundRect">
            <a:avLst>
              <a:gd fmla="val 1962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974169" y="2133957"/>
            <a:ext cx="2471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900"/>
              <a:buFont typeface="Syne"/>
              <a:buNone/>
            </a:pPr>
            <a:r>
              <a:rPr b="1" i="0" lang="en-US" sz="19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Яндекс.Самокаты</a:t>
            </a:r>
            <a:endParaRPr b="0" i="0" sz="1900" u="none" cap="none" strike="noStrike"/>
          </a:p>
        </p:txBody>
      </p:sp>
      <p:sp>
        <p:nvSpPr>
          <p:cNvPr id="403" name="Google Shape;403;p28"/>
          <p:cNvSpPr/>
          <p:nvPr/>
        </p:nvSpPr>
        <p:spPr>
          <a:xfrm>
            <a:off x="974169" y="2561511"/>
            <a:ext cx="382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Overpass"/>
              <a:buNone/>
            </a:pPr>
            <a:r>
              <a:rPr b="1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Отзывы:</a:t>
            </a:r>
            <a:r>
              <a:rPr b="0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Пользователи отмечают инновации и бонусы, но кричащие ошибки в ПО и чрезмерные штрафы</a:t>
            </a:r>
            <a:endParaRPr b="0" i="0" sz="1550" u="none" cap="none" strike="noStrike"/>
          </a:p>
        </p:txBody>
      </p:sp>
      <p:sp>
        <p:nvSpPr>
          <p:cNvPr id="404" name="Google Shape;404;p28"/>
          <p:cNvSpPr/>
          <p:nvPr/>
        </p:nvSpPr>
        <p:spPr>
          <a:xfrm>
            <a:off x="974169" y="4406794"/>
            <a:ext cx="38220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Overpass"/>
              <a:buNone/>
            </a:pPr>
            <a:r>
              <a:rPr b="1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Дополнительные функции:</a:t>
            </a:r>
            <a:endParaRPr b="1" sz="1550">
              <a:solidFill>
                <a:srgbClr val="3B4E4E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Overpass"/>
              <a:buNone/>
            </a:pPr>
            <a:r>
              <a:rPr b="0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Клуб самокатов с абонементами и эксклюзивными событиями Мультисервисное приложение: такси, доставка, маркетплейс и самокаты в одном интерфейсе Страховка жизни и здоровья включена автоматически, при аварии поддержка оперативно консультирует</a:t>
            </a:r>
            <a:endParaRPr b="0" i="0" sz="1550" u="none" cap="none" strike="noStrike"/>
          </a:p>
        </p:txBody>
      </p:sp>
      <p:sp>
        <p:nvSpPr>
          <p:cNvPr id="405" name="Google Shape;405;p28"/>
          <p:cNvSpPr/>
          <p:nvPr/>
        </p:nvSpPr>
        <p:spPr>
          <a:xfrm>
            <a:off x="5198975" y="1928700"/>
            <a:ext cx="4232400" cy="5754000"/>
          </a:xfrm>
          <a:prstGeom prst="roundRect">
            <a:avLst>
              <a:gd fmla="val 1962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5404247" y="2133957"/>
            <a:ext cx="2471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900"/>
              <a:buFont typeface="Syne"/>
              <a:buNone/>
            </a:pPr>
            <a:r>
              <a:rPr b="1" i="0" lang="en-US" sz="19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Whoosh</a:t>
            </a:r>
            <a:endParaRPr b="0" i="0" sz="1900" u="none" cap="none" strike="noStrike"/>
          </a:p>
        </p:txBody>
      </p:sp>
      <p:sp>
        <p:nvSpPr>
          <p:cNvPr id="407" name="Google Shape;407;p28"/>
          <p:cNvSpPr/>
          <p:nvPr/>
        </p:nvSpPr>
        <p:spPr>
          <a:xfrm>
            <a:off x="5404247" y="2561511"/>
            <a:ext cx="38220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Overpass"/>
              <a:buNone/>
            </a:pPr>
            <a:r>
              <a:rPr b="1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Отзывы:</a:t>
            </a:r>
            <a:r>
              <a:rPr b="0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Низкая удовлетворённость — частые поломки, проблемы с оплатой и поддержкой, но парк регулярно обновляется к сезону</a:t>
            </a:r>
            <a:endParaRPr b="0" i="0" sz="1550" u="none" cap="none" strike="noStrike"/>
          </a:p>
        </p:txBody>
      </p:sp>
      <p:sp>
        <p:nvSpPr>
          <p:cNvPr id="408" name="Google Shape;408;p28"/>
          <p:cNvSpPr/>
          <p:nvPr/>
        </p:nvSpPr>
        <p:spPr>
          <a:xfrm>
            <a:off x="5404172" y="4406793"/>
            <a:ext cx="382200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Overpass"/>
              <a:buNone/>
            </a:pPr>
            <a:r>
              <a:rPr b="1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Дополнительные функции:</a:t>
            </a:r>
            <a:r>
              <a:rPr b="0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Интеграция с МТС: единая авторизация через МТС, возможность аренды повербанков Расширенная страховка здоровья и ответственности (35–39 ₽) по желанию Тестирование функций безопасности (агрессивная езда) в модели S90L</a:t>
            </a:r>
            <a:endParaRPr b="0" i="0" sz="1550" u="none" cap="none" strike="noStrike"/>
          </a:p>
        </p:txBody>
      </p:sp>
      <p:sp>
        <p:nvSpPr>
          <p:cNvPr id="409" name="Google Shape;409;p28"/>
          <p:cNvSpPr/>
          <p:nvPr/>
        </p:nvSpPr>
        <p:spPr>
          <a:xfrm>
            <a:off x="9629051" y="1928700"/>
            <a:ext cx="4232400" cy="5754000"/>
          </a:xfrm>
          <a:prstGeom prst="roundRect">
            <a:avLst>
              <a:gd fmla="val 1962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9834324" y="2133957"/>
            <a:ext cx="2471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900"/>
              <a:buFont typeface="Syne"/>
              <a:buNone/>
            </a:pPr>
            <a:r>
              <a:rPr b="1" i="0" lang="en-US" sz="19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Юрент</a:t>
            </a:r>
            <a:endParaRPr b="0" i="0" sz="1900" u="none" cap="none" strike="noStrike"/>
          </a:p>
        </p:txBody>
      </p:sp>
      <p:sp>
        <p:nvSpPr>
          <p:cNvPr id="411" name="Google Shape;411;p28"/>
          <p:cNvSpPr/>
          <p:nvPr/>
        </p:nvSpPr>
        <p:spPr>
          <a:xfrm>
            <a:off x="9834324" y="2561511"/>
            <a:ext cx="38220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Overpass"/>
              <a:buNone/>
            </a:pPr>
            <a:r>
              <a:rPr b="1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Отзывы:</a:t>
            </a:r>
            <a:r>
              <a:rPr b="0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Противоречивые отзывы — 4,6/5 на Т‑Банк за стабильность и покрытие, но на Отзовике и IRecommend много критики по уровню сервиса и списаниям</a:t>
            </a:r>
            <a:endParaRPr b="0" i="0" sz="1550" u="none" cap="none" strike="noStrike"/>
          </a:p>
        </p:txBody>
      </p:sp>
      <p:sp>
        <p:nvSpPr>
          <p:cNvPr id="412" name="Google Shape;412;p28"/>
          <p:cNvSpPr/>
          <p:nvPr/>
        </p:nvSpPr>
        <p:spPr>
          <a:xfrm>
            <a:off x="9834174" y="4406792"/>
            <a:ext cx="38220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Overpass"/>
              <a:buNone/>
            </a:pPr>
            <a:r>
              <a:rPr b="1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Дополнительные функции:</a:t>
            </a:r>
            <a:r>
              <a:rPr b="0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0" i="0" sz="1550" u="none" cap="none" strike="noStrike">
              <a:solidFill>
                <a:srgbClr val="3B4E4E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50"/>
              <a:buFont typeface="Overpass"/>
              <a:buNone/>
            </a:pPr>
            <a:r>
              <a:rPr b="0" i="0" lang="en-US" sz="15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Whoosh Pass: подписка с бесплатным стартом и 20 мин брони Высокая плотность стоянок (каждые 3–5 мин ходьбы) и мультимодальные остановки, сравнимые с городским транспортом Групповые поездки: аренда до 3 самокатов на один аккаунт одновременно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/>
          <p:nvPr/>
        </p:nvSpPr>
        <p:spPr>
          <a:xfrm>
            <a:off x="793790" y="1024176"/>
            <a:ext cx="6181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900"/>
              <a:buFont typeface="Syne"/>
              <a:buNone/>
            </a:pPr>
            <a:r>
              <a:rPr b="1" i="0" lang="en-US" sz="29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SWOT-анализ</a:t>
            </a:r>
            <a:endParaRPr b="0" i="0" sz="2900" u="none" cap="none" strike="noStrike"/>
          </a:p>
        </p:txBody>
      </p:sp>
      <p:sp>
        <p:nvSpPr>
          <p:cNvPr id="419" name="Google Shape;419;p29"/>
          <p:cNvSpPr/>
          <p:nvPr/>
        </p:nvSpPr>
        <p:spPr>
          <a:xfrm>
            <a:off x="2850713" y="1779746"/>
            <a:ext cx="27597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50"/>
              <a:buFont typeface="Syne"/>
              <a:buNone/>
            </a:pPr>
            <a:r>
              <a:rPr b="1" i="0" lang="en-US" sz="14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Сильные стороны (Strengths)</a:t>
            </a:r>
            <a:endParaRPr b="0" i="0" sz="1450" u="none" cap="none" strike="noStrike"/>
          </a:p>
        </p:txBody>
      </p:sp>
      <p:sp>
        <p:nvSpPr>
          <p:cNvPr id="420" name="Google Shape;420;p29"/>
          <p:cNvSpPr/>
          <p:nvPr/>
        </p:nvSpPr>
        <p:spPr>
          <a:xfrm>
            <a:off x="793790" y="2098477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Интеграция с экосистемой Яндекса (Яндекс Go, Карты).</a:t>
            </a:r>
            <a:endParaRPr b="0" i="0" sz="1150" u="none" cap="none" strike="noStrike"/>
          </a:p>
        </p:txBody>
      </p:sp>
      <p:sp>
        <p:nvSpPr>
          <p:cNvPr id="421" name="Google Shape;421;p29"/>
          <p:cNvSpPr/>
          <p:nvPr/>
        </p:nvSpPr>
        <p:spPr>
          <a:xfrm>
            <a:off x="793790" y="2422565"/>
            <a:ext cx="481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Высокая доступность: широкий парк самокатов в крупных городах России и за рубежом.</a:t>
            </a:r>
            <a:endParaRPr b="0" i="0" sz="1150" u="none" cap="none" strike="noStrike"/>
          </a:p>
        </p:txBody>
      </p:sp>
      <p:sp>
        <p:nvSpPr>
          <p:cNvPr id="422" name="Google Shape;422;p29"/>
          <p:cNvSpPr/>
          <p:nvPr/>
        </p:nvSpPr>
        <p:spPr>
          <a:xfrm>
            <a:off x="793790" y="2982397"/>
            <a:ext cx="481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Использование ИИ для прогнозирования спроса и оптимизации логистики.</a:t>
            </a:r>
            <a:endParaRPr b="0" i="0" sz="1150" u="none" cap="none" strike="noStrike"/>
          </a:p>
        </p:txBody>
      </p:sp>
      <p:sp>
        <p:nvSpPr>
          <p:cNvPr id="423" name="Google Shape;423;p29"/>
          <p:cNvSpPr/>
          <p:nvPr/>
        </p:nvSpPr>
        <p:spPr>
          <a:xfrm>
            <a:off x="793790" y="3542228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Гибкие тарифы (разовые поездки, абонементы, акции).</a:t>
            </a:r>
            <a:endParaRPr b="0" i="0" sz="1150" u="none" cap="none" strike="noStrike"/>
          </a:p>
        </p:txBody>
      </p:sp>
      <p:sp>
        <p:nvSpPr>
          <p:cNvPr id="424" name="Google Shape;424;p29"/>
          <p:cNvSpPr/>
          <p:nvPr/>
        </p:nvSpPr>
        <p:spPr>
          <a:xfrm>
            <a:off x="793790" y="3866317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Сильный бренд Яндекса и доверие пользователей.</a:t>
            </a:r>
            <a:endParaRPr b="0" i="0" sz="1150" u="none" cap="none" strike="noStrike"/>
          </a:p>
        </p:txBody>
      </p:sp>
      <p:sp>
        <p:nvSpPr>
          <p:cNvPr id="425" name="Google Shape;425;p29"/>
          <p:cNvSpPr/>
          <p:nvPr/>
        </p:nvSpPr>
        <p:spPr>
          <a:xfrm>
            <a:off x="793790" y="4190405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Автоматизированная система оплаты через приложение.</a:t>
            </a:r>
            <a:endParaRPr b="0" i="0" sz="1150" u="none" cap="none" strike="noStrike"/>
          </a:p>
        </p:txBody>
      </p:sp>
      <p:pic>
        <p:nvPicPr>
          <p:cNvPr descr="preencoded.png" id="426" name="Google Shape;4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562" y="3008948"/>
            <a:ext cx="2967157" cy="2967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7" name="Google Shape;4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7671" y="3504902"/>
            <a:ext cx="220504" cy="2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/>
          <p:nvPr/>
        </p:nvSpPr>
        <p:spPr>
          <a:xfrm>
            <a:off x="9019818" y="1779746"/>
            <a:ext cx="2965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50"/>
              <a:buFont typeface="Syne"/>
              <a:buNone/>
            </a:pPr>
            <a:r>
              <a:rPr b="1" i="0" lang="en-US" sz="14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Слабые стороны (Weaknesses)</a:t>
            </a:r>
            <a:endParaRPr b="0" i="0" sz="1450" u="none" cap="none" strike="noStrike"/>
          </a:p>
        </p:txBody>
      </p:sp>
      <p:sp>
        <p:nvSpPr>
          <p:cNvPr id="429" name="Google Shape;429;p29"/>
          <p:cNvSpPr/>
          <p:nvPr/>
        </p:nvSpPr>
        <p:spPr>
          <a:xfrm>
            <a:off x="9019818" y="2098477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Сезонность: спрос резко падает зимой и в дождливые периоды.</a:t>
            </a:r>
            <a:endParaRPr b="0" i="0" sz="1150" u="none" cap="none" strike="noStrike"/>
          </a:p>
        </p:txBody>
      </p:sp>
      <p:sp>
        <p:nvSpPr>
          <p:cNvPr id="430" name="Google Shape;430;p29"/>
          <p:cNvSpPr/>
          <p:nvPr/>
        </p:nvSpPr>
        <p:spPr>
          <a:xfrm>
            <a:off x="9019818" y="2422565"/>
            <a:ext cx="481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Нехватка парковочных мест в некоторых городах, хаотичная парковка.</a:t>
            </a:r>
            <a:endParaRPr b="0" i="0" sz="1150" u="none" cap="none" strike="noStrike"/>
          </a:p>
        </p:txBody>
      </p:sp>
      <p:sp>
        <p:nvSpPr>
          <p:cNvPr id="431" name="Google Shape;431;p29"/>
          <p:cNvSpPr/>
          <p:nvPr/>
        </p:nvSpPr>
        <p:spPr>
          <a:xfrm>
            <a:off x="9019818" y="2982397"/>
            <a:ext cx="481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Конфликты с пешеходами и ДПС из-за нарушений ПДД пользователями.</a:t>
            </a:r>
            <a:endParaRPr b="0" i="0" sz="1150" u="none" cap="none" strike="noStrike"/>
          </a:p>
        </p:txBody>
      </p:sp>
      <p:sp>
        <p:nvSpPr>
          <p:cNvPr id="432" name="Google Shape;432;p29"/>
          <p:cNvSpPr/>
          <p:nvPr/>
        </p:nvSpPr>
        <p:spPr>
          <a:xfrm>
            <a:off x="9019818" y="3542228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Высокая конкуренция (Urent, Whoosh, МТС).</a:t>
            </a:r>
            <a:endParaRPr b="0" i="0" sz="1150" u="none" cap="none" strike="noStrike"/>
          </a:p>
        </p:txBody>
      </p:sp>
      <p:sp>
        <p:nvSpPr>
          <p:cNvPr id="433" name="Google Shape;433;p29"/>
          <p:cNvSpPr/>
          <p:nvPr/>
        </p:nvSpPr>
        <p:spPr>
          <a:xfrm>
            <a:off x="9019818" y="3866317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Зависимость от погодных условий.</a:t>
            </a:r>
            <a:endParaRPr b="0" i="0" sz="1150" u="none" cap="none" strike="noStrike"/>
          </a:p>
        </p:txBody>
      </p:sp>
      <p:sp>
        <p:nvSpPr>
          <p:cNvPr id="434" name="Google Shape;434;p29"/>
          <p:cNvSpPr/>
          <p:nvPr/>
        </p:nvSpPr>
        <p:spPr>
          <a:xfrm>
            <a:off x="9019818" y="4190405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Высокие затраты на ремонт и логистику.</a:t>
            </a:r>
            <a:endParaRPr b="0" i="0" sz="1150" u="none" cap="none" strike="noStrike"/>
          </a:p>
        </p:txBody>
      </p:sp>
      <p:pic>
        <p:nvPicPr>
          <p:cNvPr descr="preencoded.png" id="435" name="Google Shape;43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1562" y="3008948"/>
            <a:ext cx="2967157" cy="2967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6" name="Google Shape;43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4400" y="3757434"/>
            <a:ext cx="220504" cy="2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9"/>
          <p:cNvSpPr/>
          <p:nvPr/>
        </p:nvSpPr>
        <p:spPr>
          <a:xfrm>
            <a:off x="9019818" y="4882991"/>
            <a:ext cx="18429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50"/>
              <a:buFont typeface="Syne"/>
              <a:buNone/>
            </a:pPr>
            <a:r>
              <a:rPr b="1" i="0" lang="en-US" sz="14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Угрозы (Threats)</a:t>
            </a:r>
            <a:endParaRPr b="0" i="0" sz="1450" u="none" cap="none" strike="noStrike"/>
          </a:p>
        </p:txBody>
      </p:sp>
      <p:sp>
        <p:nvSpPr>
          <p:cNvPr id="438" name="Google Shape;438;p29"/>
          <p:cNvSpPr/>
          <p:nvPr/>
        </p:nvSpPr>
        <p:spPr>
          <a:xfrm>
            <a:off x="9019818" y="5201722"/>
            <a:ext cx="481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Ужесточение законодательства (ограничение скорости, обязательные шлемы).</a:t>
            </a:r>
            <a:endParaRPr b="0" i="0" sz="1150" u="none" cap="none" strike="noStrike"/>
          </a:p>
        </p:txBody>
      </p:sp>
      <p:sp>
        <p:nvSpPr>
          <p:cNvPr id="439" name="Google Shape;439;p29"/>
          <p:cNvSpPr/>
          <p:nvPr/>
        </p:nvSpPr>
        <p:spPr>
          <a:xfrm>
            <a:off x="9019818" y="5761553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Экономическая нестабильность: рост стоимости обслуживания.</a:t>
            </a:r>
            <a:endParaRPr b="0" i="0" sz="1150" u="none" cap="none" strike="noStrike"/>
          </a:p>
        </p:txBody>
      </p:sp>
      <p:sp>
        <p:nvSpPr>
          <p:cNvPr id="440" name="Google Shape;440;p29"/>
          <p:cNvSpPr/>
          <p:nvPr/>
        </p:nvSpPr>
        <p:spPr>
          <a:xfrm>
            <a:off x="9019818" y="6085642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Вандализм и кражи самокатов.</a:t>
            </a:r>
            <a:endParaRPr b="0" i="0" sz="1150" u="none" cap="none" strike="noStrike"/>
          </a:p>
        </p:txBody>
      </p:sp>
      <p:sp>
        <p:nvSpPr>
          <p:cNvPr id="441" name="Google Shape;441;p29"/>
          <p:cNvSpPr/>
          <p:nvPr/>
        </p:nvSpPr>
        <p:spPr>
          <a:xfrm>
            <a:off x="9019818" y="6409730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Конкуренция с велосипедами и электроскутерами других брендов.</a:t>
            </a:r>
            <a:endParaRPr b="0" i="0" sz="1150" u="none" cap="none" strike="noStrike"/>
          </a:p>
        </p:txBody>
      </p:sp>
      <p:sp>
        <p:nvSpPr>
          <p:cNvPr id="442" name="Google Shape;442;p29"/>
          <p:cNvSpPr/>
          <p:nvPr/>
        </p:nvSpPr>
        <p:spPr>
          <a:xfrm>
            <a:off x="9019818" y="6733818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Негативное восприятие жителями из-за захламления улиц.</a:t>
            </a:r>
            <a:endParaRPr b="0" i="0" sz="1150" u="none" cap="none" strike="noStrike"/>
          </a:p>
        </p:txBody>
      </p:sp>
      <p:pic>
        <p:nvPicPr>
          <p:cNvPr descr="preencoded.png" id="443" name="Google Shape;44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1562" y="3008948"/>
            <a:ext cx="2967157" cy="2967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4" name="Google Shape;44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01868" y="5204162"/>
            <a:ext cx="220504" cy="2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9"/>
          <p:cNvSpPr/>
          <p:nvPr/>
        </p:nvSpPr>
        <p:spPr>
          <a:xfrm>
            <a:off x="2823448" y="4647248"/>
            <a:ext cx="27870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50"/>
              <a:buFont typeface="Syne"/>
              <a:buNone/>
            </a:pPr>
            <a:r>
              <a:rPr b="1" i="0" lang="en-US" sz="14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Возможности (Opportunities)</a:t>
            </a:r>
            <a:endParaRPr b="0" i="0" sz="1450" u="none" cap="none" strike="noStrike"/>
          </a:p>
        </p:txBody>
      </p:sp>
      <p:sp>
        <p:nvSpPr>
          <p:cNvPr id="446" name="Google Shape;446;p29"/>
          <p:cNvSpPr/>
          <p:nvPr/>
        </p:nvSpPr>
        <p:spPr>
          <a:xfrm>
            <a:off x="793790" y="4965978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Рост цен на такси — переключение пользователей на самокаты.</a:t>
            </a:r>
            <a:endParaRPr b="0" i="0" sz="1150" u="none" cap="none" strike="noStrike"/>
          </a:p>
        </p:txBody>
      </p:sp>
      <p:sp>
        <p:nvSpPr>
          <p:cNvPr id="447" name="Google Shape;447;p29"/>
          <p:cNvSpPr/>
          <p:nvPr/>
        </p:nvSpPr>
        <p:spPr>
          <a:xfrm>
            <a:off x="793790" y="5290066"/>
            <a:ext cx="481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Продвижение как экологичного транспорта (партнерства с эко-проектами, гранты).</a:t>
            </a:r>
            <a:endParaRPr b="0" i="0" sz="1150" u="none" cap="none" strike="noStrike"/>
          </a:p>
        </p:txBody>
      </p:sp>
      <p:sp>
        <p:nvSpPr>
          <p:cNvPr id="448" name="Google Shape;448;p29"/>
          <p:cNvSpPr/>
          <p:nvPr/>
        </p:nvSpPr>
        <p:spPr>
          <a:xfrm>
            <a:off x="793790" y="5849898"/>
            <a:ext cx="48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Расширение в малые города и студенческие кампусы.</a:t>
            </a:r>
            <a:endParaRPr b="0" i="0" sz="1150" u="none" cap="none" strike="noStrike"/>
          </a:p>
        </p:txBody>
      </p:sp>
      <p:sp>
        <p:nvSpPr>
          <p:cNvPr id="449" name="Google Shape;449;p29"/>
          <p:cNvSpPr/>
          <p:nvPr/>
        </p:nvSpPr>
        <p:spPr>
          <a:xfrm>
            <a:off x="793790" y="6173986"/>
            <a:ext cx="481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Внедрение премиум-зон с повышенным комфортом (заряженные самокаты, крытые парковки).</a:t>
            </a:r>
            <a:endParaRPr b="0" i="0" sz="1150" u="none" cap="none" strike="noStrike"/>
          </a:p>
        </p:txBody>
      </p:sp>
      <p:sp>
        <p:nvSpPr>
          <p:cNvPr id="450" name="Google Shape;450;p29"/>
          <p:cNvSpPr/>
          <p:nvPr/>
        </p:nvSpPr>
        <p:spPr>
          <a:xfrm>
            <a:off x="793790" y="6733818"/>
            <a:ext cx="4816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Интеграция с городскими транспортными системами (например, единые билеты).</a:t>
            </a:r>
            <a:endParaRPr b="0" i="0" sz="1150" u="none" cap="none" strike="noStrike"/>
          </a:p>
        </p:txBody>
      </p:sp>
      <p:pic>
        <p:nvPicPr>
          <p:cNvPr descr="preencoded.png" id="451" name="Google Shape;451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31562" y="3008948"/>
            <a:ext cx="2967157" cy="2967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2" name="Google Shape;452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55140" y="4951631"/>
            <a:ext cx="220504" cy="27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760095" y="597218"/>
            <a:ext cx="8069580" cy="644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050"/>
              <a:buFont typeface="Syne"/>
              <a:buNone/>
            </a:pPr>
            <a:r>
              <a:rPr b="1" i="0" lang="en-US" sz="40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Продукт и модель монетизации</a:t>
            </a:r>
            <a:endParaRPr b="0" i="0" sz="4050" u="none" cap="none" strike="noStrike"/>
          </a:p>
        </p:txBody>
      </p:sp>
      <p:sp>
        <p:nvSpPr>
          <p:cNvPr id="48" name="Google Shape;48;p12"/>
          <p:cNvSpPr/>
          <p:nvPr/>
        </p:nvSpPr>
        <p:spPr>
          <a:xfrm>
            <a:off x="760095" y="1757601"/>
            <a:ext cx="2578894" cy="322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000"/>
              <a:buFont typeface="Syne"/>
              <a:buNone/>
            </a:pPr>
            <a:r>
              <a:rPr b="1" i="0" lang="en-US" sz="20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Продукт</a:t>
            </a:r>
            <a:endParaRPr b="0" i="0" sz="2000" u="none" cap="none" strike="noStrike"/>
          </a:p>
        </p:txBody>
      </p:sp>
      <p:sp>
        <p:nvSpPr>
          <p:cNvPr id="49" name="Google Shape;49;p12"/>
          <p:cNvSpPr/>
          <p:nvPr/>
        </p:nvSpPr>
        <p:spPr>
          <a:xfrm>
            <a:off x="760095" y="2286119"/>
            <a:ext cx="6303407" cy="990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Overpass"/>
              <a:buNone/>
            </a:pPr>
            <a:r>
              <a:rPr b="0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Яндекс Самокаты — сервис микромобильности на основе кикшеринга. Предоставляет электрические самокаты для совместного использования.</a:t>
            </a:r>
            <a:endParaRPr b="0" i="0" sz="1600" u="none" cap="none" strike="noStrike"/>
          </a:p>
        </p:txBody>
      </p:sp>
      <p:sp>
        <p:nvSpPr>
          <p:cNvPr id="50" name="Google Shape;50;p12"/>
          <p:cNvSpPr/>
          <p:nvPr/>
        </p:nvSpPr>
        <p:spPr>
          <a:xfrm>
            <a:off x="7574518" y="1757601"/>
            <a:ext cx="2714863" cy="322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000"/>
              <a:buFont typeface="Syne"/>
              <a:buNone/>
            </a:pPr>
            <a:r>
              <a:rPr b="1" i="0" lang="en-US" sz="20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Модель монетизации</a:t>
            </a:r>
            <a:endParaRPr b="0" i="0" sz="2000" u="none" cap="none" strike="noStrike"/>
          </a:p>
        </p:txBody>
      </p:sp>
      <p:sp>
        <p:nvSpPr>
          <p:cNvPr id="51" name="Google Shape;51;p12"/>
          <p:cNvSpPr/>
          <p:nvPr/>
        </p:nvSpPr>
        <p:spPr>
          <a:xfrm>
            <a:off x="7574518" y="2544008"/>
            <a:ext cx="464106" cy="464106"/>
          </a:xfrm>
          <a:prstGeom prst="roundRect">
            <a:avLst>
              <a:gd fmla="val 18671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2" name="Google Shape;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1849" y="2582644"/>
            <a:ext cx="309443" cy="38683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8244840" y="2544008"/>
            <a:ext cx="2578894" cy="322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000"/>
              <a:buFont typeface="Syne"/>
              <a:buNone/>
            </a:pPr>
            <a:r>
              <a:rPr b="1" i="0" lang="en-US" sz="20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Поминутная оплата</a:t>
            </a:r>
            <a:endParaRPr b="0" i="0" sz="2000" u="none" cap="none" strike="noStrike"/>
          </a:p>
        </p:txBody>
      </p:sp>
      <p:sp>
        <p:nvSpPr>
          <p:cNvPr id="54" name="Google Shape;54;p12"/>
          <p:cNvSpPr/>
          <p:nvPr/>
        </p:nvSpPr>
        <p:spPr>
          <a:xfrm>
            <a:off x="8244840" y="3072527"/>
            <a:ext cx="5633085" cy="660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Overpass"/>
              <a:buNone/>
            </a:pPr>
            <a:r>
              <a:rPr b="0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Оплата аренды самоката за каждую минуту использования.</a:t>
            </a:r>
            <a:endParaRPr b="0" i="0" sz="1600" u="none" cap="none" strike="noStrike"/>
          </a:p>
        </p:txBody>
      </p:sp>
      <p:sp>
        <p:nvSpPr>
          <p:cNvPr id="55" name="Google Shape;55;p12"/>
          <p:cNvSpPr/>
          <p:nvPr/>
        </p:nvSpPr>
        <p:spPr>
          <a:xfrm>
            <a:off x="7574518" y="4170878"/>
            <a:ext cx="464106" cy="464106"/>
          </a:xfrm>
          <a:prstGeom prst="roundRect">
            <a:avLst>
              <a:gd fmla="val 18671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6" name="Google Shape;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1849" y="4209514"/>
            <a:ext cx="309443" cy="38683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8244840" y="4170878"/>
            <a:ext cx="2578894" cy="322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000"/>
              <a:buFont typeface="Syne"/>
              <a:buNone/>
            </a:pPr>
            <a:r>
              <a:rPr b="1" i="0" lang="en-US" sz="20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Подписка</a:t>
            </a:r>
            <a:endParaRPr b="0" i="0" sz="2000" u="none" cap="none" strike="noStrike"/>
          </a:p>
        </p:txBody>
      </p:sp>
      <p:sp>
        <p:nvSpPr>
          <p:cNvPr id="58" name="Google Shape;58;p12"/>
          <p:cNvSpPr/>
          <p:nvPr/>
        </p:nvSpPr>
        <p:spPr>
          <a:xfrm>
            <a:off x="8244840" y="4699397"/>
            <a:ext cx="5633085" cy="660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Overpass"/>
              <a:buNone/>
            </a:pPr>
            <a:r>
              <a:rPr b="0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Ежемесячная или годовая подписка, дающая бесплатные старты.</a:t>
            </a:r>
            <a:endParaRPr b="0" i="0" sz="1600" u="none" cap="none" strike="noStrike"/>
          </a:p>
        </p:txBody>
      </p:sp>
      <p:sp>
        <p:nvSpPr>
          <p:cNvPr id="59" name="Google Shape;59;p12"/>
          <p:cNvSpPr/>
          <p:nvPr/>
        </p:nvSpPr>
        <p:spPr>
          <a:xfrm>
            <a:off x="7574518" y="5797748"/>
            <a:ext cx="464106" cy="464106"/>
          </a:xfrm>
          <a:prstGeom prst="roundRect">
            <a:avLst>
              <a:gd fmla="val 18671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0" name="Google Shape;6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1849" y="5836384"/>
            <a:ext cx="309443" cy="38683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/>
        </p:nvSpPr>
        <p:spPr>
          <a:xfrm>
            <a:off x="8244840" y="5797748"/>
            <a:ext cx="2963585" cy="322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000"/>
              <a:buFont typeface="Syne"/>
              <a:buNone/>
            </a:pPr>
            <a:r>
              <a:rPr b="1" i="0" lang="en-US" sz="20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Реклама и партнёрства</a:t>
            </a:r>
            <a:endParaRPr b="0" i="0" sz="2000" u="none" cap="none" strike="noStrike"/>
          </a:p>
        </p:txBody>
      </p:sp>
      <p:sp>
        <p:nvSpPr>
          <p:cNvPr id="62" name="Google Shape;62;p12"/>
          <p:cNvSpPr/>
          <p:nvPr/>
        </p:nvSpPr>
        <p:spPr>
          <a:xfrm>
            <a:off x="8244840" y="6326267"/>
            <a:ext cx="5633085" cy="660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00"/>
              <a:buFont typeface="Overpass"/>
              <a:buNone/>
            </a:pPr>
            <a:r>
              <a:rPr b="0" i="0" lang="en-US" sz="16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Размещение рекламы на самокатах и сотрудничество с другими сервисами.</a:t>
            </a:r>
            <a:endParaRPr b="0" i="0" sz="1600" u="none" cap="none" strike="noStrike"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100" y="3482469"/>
            <a:ext cx="6512799" cy="3864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Google Shape;458;p30"/>
          <p:cNvGraphicFramePr/>
          <p:nvPr/>
        </p:nvGraphicFramePr>
        <p:xfrm>
          <a:off x="2026175" y="185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{7CE1F434-848A-41D0-A3D1-AFD9F22D19AC}</a:tableStyleId>
              </a:tblPr>
              <a:tblGrid>
                <a:gridCol w="5629225"/>
                <a:gridCol w="4819250"/>
              </a:tblGrid>
              <a:tr h="300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S+O:</a:t>
                      </a:r>
                      <a:br>
                        <a:rPr b="1"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</a:br>
                      <a: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Использовать экосистему Яндекса для продвижения экологичности (S1+O2)</a:t>
                      </a:r>
                      <a:b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</a:br>
                      <a: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Внедрить гибридные тарифы (например, «Такси + самокат» через Яндекс Go) (S1+O1)</a:t>
                      </a:r>
                      <a:b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</a:br>
                      <a: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Расширить парк в малых городах, используя ИИ для прогноза спроса (S3+O3)</a:t>
                      </a:r>
                      <a:endParaRPr sz="15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S+T:</a:t>
                      </a:r>
                      <a:br>
                        <a:rPr b="1"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</a:br>
                      <a: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Оптимизировать логистику через ИИ для снижения затрат (S3+T2)</a:t>
                      </a:r>
                      <a:b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</a:br>
                      <a: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Лоббирование мягких регуляторных норм через партнерство с городскими властями (S1+S5+T1)</a:t>
                      </a:r>
                      <a:endParaRPr sz="15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38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W+O:</a:t>
                      </a:r>
                      <a:br>
                        <a:rPr b="1"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</a:br>
                      <a: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Создать крытые парковки в партнерстве с ТЦ (W2+O4)</a:t>
                      </a:r>
                      <a:endParaRPr sz="15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W+T:</a:t>
                      </a:r>
                      <a:br>
                        <a:rPr b="1"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</a:br>
                      <a: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Усилить антивандальные технологии (GPS-трекеры, блокировка) (W5+T3)</a:t>
                      </a:r>
                      <a:b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</a:br>
                      <a:r>
                        <a:rPr lang="en-US" sz="15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Провести кампанию по обучению ПДД для снижения конфликтов (W3+T1)</a:t>
                      </a:r>
                      <a:endParaRPr sz="15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9" name="Google Shape;459;p30"/>
          <p:cNvSpPr/>
          <p:nvPr/>
        </p:nvSpPr>
        <p:spPr>
          <a:xfrm>
            <a:off x="793790" y="1024176"/>
            <a:ext cx="6181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900"/>
              <a:buFont typeface="Syne"/>
              <a:buNone/>
            </a:pPr>
            <a:r>
              <a:rPr b="1" i="0" lang="en-US" sz="29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SWOT-</a:t>
            </a:r>
            <a:r>
              <a:rPr b="1" lang="en-US" sz="29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матрица</a:t>
            </a:r>
            <a:endParaRPr b="0" i="0" sz="2900" u="none" cap="none" strike="noStrik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/>
          <p:nvPr/>
        </p:nvSpPr>
        <p:spPr>
          <a:xfrm>
            <a:off x="793790" y="679133"/>
            <a:ext cx="9364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57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3300"/>
              <a:buFont typeface="Syne"/>
              <a:buNone/>
            </a:pPr>
            <a:r>
              <a:rPr b="1" i="0" lang="en-US" sz="33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Выводы и рекомендации по SWOT-анализу</a:t>
            </a:r>
            <a:endParaRPr b="0" i="0" sz="3300" u="none" cap="none" strike="noStrike"/>
          </a:p>
        </p:txBody>
      </p:sp>
      <p:sp>
        <p:nvSpPr>
          <p:cNvPr id="466" name="Google Shape;466;p31"/>
          <p:cNvSpPr/>
          <p:nvPr/>
        </p:nvSpPr>
        <p:spPr>
          <a:xfrm>
            <a:off x="793790" y="1550908"/>
            <a:ext cx="1630200" cy="1252200"/>
          </a:xfrm>
          <a:prstGeom prst="roundRect">
            <a:avLst>
              <a:gd fmla="val 5706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67" name="Google Shape;4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353" y="2027515"/>
            <a:ext cx="239197" cy="29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1"/>
          <p:cNvSpPr/>
          <p:nvPr/>
        </p:nvSpPr>
        <p:spPr>
          <a:xfrm>
            <a:off x="2594134" y="1720929"/>
            <a:ext cx="2545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50"/>
              <a:buFont typeface="Syne"/>
              <a:buNone/>
            </a:pPr>
            <a:r>
              <a:rPr b="1" i="0" lang="en-US" sz="16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Фокус на экологичность</a:t>
            </a:r>
            <a:endParaRPr b="0" i="0" sz="1650" u="none" cap="none" strike="noStrike"/>
          </a:p>
        </p:txBody>
      </p:sp>
      <p:sp>
        <p:nvSpPr>
          <p:cNvPr id="469" name="Google Shape;469;p31"/>
          <p:cNvSpPr/>
          <p:nvPr/>
        </p:nvSpPr>
        <p:spPr>
          <a:xfrm>
            <a:off x="2594134" y="2088713"/>
            <a:ext cx="110724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Использовать бренд Яндекса для продвижения самокатов как «зеленого» транспорта, интегрировать эту тему в рекламу через Яндекс.Карты.</a:t>
            </a:r>
            <a:endParaRPr b="0" i="0" sz="1300" u="none" cap="none" strike="noStrike"/>
          </a:p>
        </p:txBody>
      </p:sp>
      <p:sp>
        <p:nvSpPr>
          <p:cNvPr id="470" name="Google Shape;470;p31"/>
          <p:cNvSpPr/>
          <p:nvPr/>
        </p:nvSpPr>
        <p:spPr>
          <a:xfrm>
            <a:off x="2509123" y="2793563"/>
            <a:ext cx="11242500" cy="11400"/>
          </a:xfrm>
          <a:prstGeom prst="roundRect">
            <a:avLst>
              <a:gd fmla="val 625116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1"/>
          <p:cNvSpPr/>
          <p:nvPr/>
        </p:nvSpPr>
        <p:spPr>
          <a:xfrm>
            <a:off x="793790" y="2888099"/>
            <a:ext cx="3260700" cy="1252200"/>
          </a:xfrm>
          <a:prstGeom prst="roundRect">
            <a:avLst>
              <a:gd fmla="val 5706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72" name="Google Shape;4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4455" y="3364706"/>
            <a:ext cx="239197" cy="29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1"/>
          <p:cNvSpPr/>
          <p:nvPr/>
        </p:nvSpPr>
        <p:spPr>
          <a:xfrm>
            <a:off x="4224457" y="3058120"/>
            <a:ext cx="2333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50"/>
              <a:buFont typeface="Syne"/>
              <a:buNone/>
            </a:pPr>
            <a:r>
              <a:rPr b="1" i="0" lang="en-US" sz="16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Борьба с сезонностью</a:t>
            </a:r>
            <a:endParaRPr b="0" i="0" sz="1650" u="none" cap="none" strike="noStrike"/>
          </a:p>
        </p:txBody>
      </p:sp>
      <p:sp>
        <p:nvSpPr>
          <p:cNvPr id="474" name="Google Shape;474;p31"/>
          <p:cNvSpPr/>
          <p:nvPr/>
        </p:nvSpPr>
        <p:spPr>
          <a:xfrm>
            <a:off x="4224457" y="3425904"/>
            <a:ext cx="9442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Предложить зимние тарифы (скидки) или временно перепрофилировать сервис в регионах с холодным климатом (например, аренда электроскутеров с подогревом).</a:t>
            </a:r>
            <a:endParaRPr b="0" i="0" sz="1300" u="none" cap="none" strike="noStrike"/>
          </a:p>
        </p:txBody>
      </p:sp>
      <p:sp>
        <p:nvSpPr>
          <p:cNvPr id="475" name="Google Shape;475;p31"/>
          <p:cNvSpPr/>
          <p:nvPr/>
        </p:nvSpPr>
        <p:spPr>
          <a:xfrm>
            <a:off x="4139446" y="4130754"/>
            <a:ext cx="9612300" cy="11400"/>
          </a:xfrm>
          <a:prstGeom prst="roundRect">
            <a:avLst>
              <a:gd fmla="val 625116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>
            <a:off x="793790" y="4225290"/>
            <a:ext cx="4890900" cy="1252200"/>
          </a:xfrm>
          <a:prstGeom prst="roundRect">
            <a:avLst>
              <a:gd fmla="val 5706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77" name="Google Shape;47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9676" y="4701897"/>
            <a:ext cx="239197" cy="29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1"/>
          <p:cNvSpPr/>
          <p:nvPr/>
        </p:nvSpPr>
        <p:spPr>
          <a:xfrm>
            <a:off x="5854779" y="4395311"/>
            <a:ext cx="25671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50"/>
              <a:buFont typeface="Syne"/>
              <a:buNone/>
            </a:pPr>
            <a:r>
              <a:rPr b="1" i="0" lang="en-US" sz="16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Партнерства с городами</a:t>
            </a:r>
            <a:endParaRPr b="0" i="0" sz="1650" u="none" cap="none" strike="noStrike"/>
          </a:p>
        </p:txBody>
      </p:sp>
      <p:sp>
        <p:nvSpPr>
          <p:cNvPr id="479" name="Google Shape;479;p31"/>
          <p:cNvSpPr/>
          <p:nvPr/>
        </p:nvSpPr>
        <p:spPr>
          <a:xfrm>
            <a:off x="5854779" y="4763095"/>
            <a:ext cx="7811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Создать зоны упорядоченной парковки и получить господдержку как часть городской транспортной системы.</a:t>
            </a:r>
            <a:endParaRPr b="0" i="0" sz="1300" u="none" cap="none" strike="noStrike"/>
          </a:p>
        </p:txBody>
      </p:sp>
      <p:sp>
        <p:nvSpPr>
          <p:cNvPr id="480" name="Google Shape;480;p31"/>
          <p:cNvSpPr/>
          <p:nvPr/>
        </p:nvSpPr>
        <p:spPr>
          <a:xfrm>
            <a:off x="5769769" y="5467945"/>
            <a:ext cx="7981800" cy="11400"/>
          </a:xfrm>
          <a:prstGeom prst="roundRect">
            <a:avLst>
              <a:gd fmla="val 625116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793790" y="5562481"/>
            <a:ext cx="6521400" cy="1252200"/>
          </a:xfrm>
          <a:prstGeom prst="roundRect">
            <a:avLst>
              <a:gd fmla="val 5706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82" name="Google Shape;48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4897" y="6039088"/>
            <a:ext cx="239197" cy="29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1"/>
          <p:cNvSpPr/>
          <p:nvPr/>
        </p:nvSpPr>
        <p:spPr>
          <a:xfrm>
            <a:off x="7485221" y="5732502"/>
            <a:ext cx="2814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650"/>
              <a:buFont typeface="Syne"/>
              <a:buNone/>
            </a:pPr>
            <a:r>
              <a:rPr b="1" i="0" lang="en-US" sz="16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Технологическое развитие</a:t>
            </a:r>
            <a:endParaRPr b="0" i="0" sz="1650" u="none" cap="none" strike="noStrike"/>
          </a:p>
        </p:txBody>
      </p:sp>
      <p:sp>
        <p:nvSpPr>
          <p:cNvPr id="484" name="Google Shape;484;p31"/>
          <p:cNvSpPr/>
          <p:nvPr/>
        </p:nvSpPr>
        <p:spPr>
          <a:xfrm>
            <a:off x="7485221" y="6100286"/>
            <a:ext cx="61815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Внедрить систему штрафов за неправильную парковку через приложение, улучшить ИИ-алгоритмы для снижения логистических издержек.</a:t>
            </a:r>
            <a:endParaRPr b="0" i="0" sz="1300" u="none" cap="none" strike="noStrike"/>
          </a:p>
        </p:txBody>
      </p:sp>
      <p:sp>
        <p:nvSpPr>
          <p:cNvPr id="485" name="Google Shape;485;p31"/>
          <p:cNvSpPr/>
          <p:nvPr/>
        </p:nvSpPr>
        <p:spPr>
          <a:xfrm>
            <a:off x="793790" y="7005995"/>
            <a:ext cx="13042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300"/>
              <a:buFont typeface="Overpass"/>
              <a:buNone/>
            </a:pPr>
            <a:r>
              <a:rPr b="1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Итог</a:t>
            </a:r>
            <a:r>
              <a:rPr b="0" i="0" lang="en-US" sz="13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: Яндекс Самокаты могут укрепить позиции на рынке, сочетая технологические преимущества, экологический имидж и стратегические партнерства, минимизируя риски через адаптацию к регуляторным изменениям и улучшение пользовательского опыта.</a:t>
            </a:r>
            <a:endParaRPr b="0" i="0" sz="1300" u="none" cap="none" strike="noStrik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/>
          <p:nvPr/>
        </p:nvSpPr>
        <p:spPr>
          <a:xfrm>
            <a:off x="793790" y="747713"/>
            <a:ext cx="9430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3750"/>
              <a:buFont typeface="Syne"/>
              <a:buNone/>
            </a:pPr>
            <a:r>
              <a:rPr b="1" i="0" lang="en-US" sz="37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Анализ рынка по модели 5 сил Портера</a:t>
            </a:r>
            <a:endParaRPr b="0" i="0" sz="3750" u="none" cap="none" strike="noStrike"/>
          </a:p>
        </p:txBody>
      </p:sp>
      <p:pic>
        <p:nvPicPr>
          <p:cNvPr descr="preencoded.png" id="492" name="Google Shape;4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8759" y="1735693"/>
            <a:ext cx="1291233" cy="1110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3" name="Google Shape;4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8704" y="2259211"/>
            <a:ext cx="271105" cy="33885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2"/>
          <p:cNvSpPr/>
          <p:nvPr/>
        </p:nvSpPr>
        <p:spPr>
          <a:xfrm>
            <a:off x="4892754" y="1759705"/>
            <a:ext cx="4525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850"/>
              <a:buFont typeface="Syne"/>
              <a:buNone/>
            </a:pPr>
            <a:r>
              <a:rPr b="1" i="0" lang="en-US" sz="18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Интенсивность конкурентной борьбы</a:t>
            </a:r>
            <a:endParaRPr b="0" i="0" sz="1850" u="none" cap="none" strike="noStrike"/>
          </a:p>
        </p:txBody>
      </p:sp>
      <p:sp>
        <p:nvSpPr>
          <p:cNvPr id="495" name="Google Shape;495;p32"/>
          <p:cNvSpPr/>
          <p:nvPr/>
        </p:nvSpPr>
        <p:spPr>
          <a:xfrm>
            <a:off x="4892754" y="2176543"/>
            <a:ext cx="5844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00"/>
              <a:buFont typeface="Overpass"/>
              <a:buNone/>
            </a:pPr>
            <a:r>
              <a:rPr b="0" i="0" lang="en-US" sz="15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Высокая конкуренция между Яндекс.Самокаты, Whoosh, Юрент</a:t>
            </a:r>
            <a:endParaRPr b="0" i="0" sz="1500" u="none" cap="none" strike="noStrike"/>
          </a:p>
        </p:txBody>
      </p:sp>
      <p:sp>
        <p:nvSpPr>
          <p:cNvPr id="496" name="Google Shape;496;p32"/>
          <p:cNvSpPr/>
          <p:nvPr/>
        </p:nvSpPr>
        <p:spPr>
          <a:xfrm>
            <a:off x="4748093" y="2860953"/>
            <a:ext cx="9040500" cy="11400"/>
          </a:xfrm>
          <a:prstGeom prst="roundRect">
            <a:avLst>
              <a:gd fmla="val 708465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7" name="Google Shape;49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3203" y="2894528"/>
            <a:ext cx="2582466" cy="1110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8" name="Google Shape;49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8823" y="3280410"/>
            <a:ext cx="271105" cy="338852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2"/>
          <p:cNvSpPr/>
          <p:nvPr/>
        </p:nvSpPr>
        <p:spPr>
          <a:xfrm>
            <a:off x="5570630" y="2906541"/>
            <a:ext cx="37380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850"/>
              <a:buFont typeface="Syne"/>
              <a:buNone/>
            </a:pPr>
            <a:r>
              <a:rPr b="1" i="0" lang="en-US" sz="18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Сила переговоров покупателей</a:t>
            </a:r>
            <a:endParaRPr b="0" i="0" sz="1850" u="none" cap="none" strike="noStrike"/>
          </a:p>
        </p:txBody>
      </p:sp>
      <p:sp>
        <p:nvSpPr>
          <p:cNvPr id="500" name="Google Shape;500;p32"/>
          <p:cNvSpPr/>
          <p:nvPr/>
        </p:nvSpPr>
        <p:spPr>
          <a:xfrm>
            <a:off x="5570630" y="3323378"/>
            <a:ext cx="50241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00"/>
              <a:buFont typeface="Overpass"/>
              <a:buNone/>
            </a:pPr>
            <a:r>
              <a:rPr b="0" i="0" lang="en-US" sz="15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Высокая: широкий выбор сервисов, слабая лояльность</a:t>
            </a:r>
            <a:endParaRPr b="0" i="0" sz="1500" u="none" cap="none" strike="noStrike"/>
          </a:p>
        </p:txBody>
      </p:sp>
      <p:sp>
        <p:nvSpPr>
          <p:cNvPr id="501" name="Google Shape;501;p32"/>
          <p:cNvSpPr/>
          <p:nvPr/>
        </p:nvSpPr>
        <p:spPr>
          <a:xfrm>
            <a:off x="5393769" y="4019788"/>
            <a:ext cx="8394600" cy="11400"/>
          </a:xfrm>
          <a:prstGeom prst="roundRect">
            <a:avLst>
              <a:gd fmla="val 708465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02" name="Google Shape;502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17527" y="4053364"/>
            <a:ext cx="3873698" cy="1110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3" name="Google Shape;503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18704" y="4439245"/>
            <a:ext cx="271105" cy="33885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2"/>
          <p:cNvSpPr/>
          <p:nvPr/>
        </p:nvSpPr>
        <p:spPr>
          <a:xfrm>
            <a:off x="6183987" y="4155739"/>
            <a:ext cx="37974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850"/>
              <a:buFont typeface="Syne"/>
              <a:buNone/>
            </a:pPr>
            <a:r>
              <a:rPr b="1" i="0" lang="en-US" sz="18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Сила переговоров поставщиков</a:t>
            </a:r>
            <a:endParaRPr b="0" i="0" sz="1850" u="none" cap="none" strike="noStrike"/>
          </a:p>
        </p:txBody>
      </p:sp>
      <p:sp>
        <p:nvSpPr>
          <p:cNvPr id="505" name="Google Shape;505;p32"/>
          <p:cNvSpPr/>
          <p:nvPr/>
        </p:nvSpPr>
        <p:spPr>
          <a:xfrm>
            <a:off x="6183987" y="4572577"/>
            <a:ext cx="6002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00"/>
              <a:buFont typeface="Overpass"/>
              <a:buNone/>
            </a:pPr>
            <a:r>
              <a:rPr b="0" i="0" lang="en-US" sz="15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Средняя: зависимость от поставщиков самокатов и оборудования</a:t>
            </a:r>
            <a:endParaRPr b="0" i="0" sz="1500" u="none" cap="none" strike="noStrike"/>
          </a:p>
        </p:txBody>
      </p:sp>
      <p:sp>
        <p:nvSpPr>
          <p:cNvPr id="506" name="Google Shape;506;p32"/>
          <p:cNvSpPr/>
          <p:nvPr/>
        </p:nvSpPr>
        <p:spPr>
          <a:xfrm>
            <a:off x="6039326" y="5178623"/>
            <a:ext cx="7749300" cy="11400"/>
          </a:xfrm>
          <a:prstGeom prst="roundRect">
            <a:avLst>
              <a:gd fmla="val 708465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07" name="Google Shape;507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1970" y="5212199"/>
            <a:ext cx="5164931" cy="1110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8" name="Google Shape;508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8823" y="5598081"/>
            <a:ext cx="271105" cy="33885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2"/>
          <p:cNvSpPr/>
          <p:nvPr/>
        </p:nvSpPr>
        <p:spPr>
          <a:xfrm>
            <a:off x="6829663" y="5263386"/>
            <a:ext cx="45060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850"/>
              <a:buFont typeface="Syne"/>
              <a:buNone/>
            </a:pPr>
            <a:r>
              <a:rPr b="1" i="0" lang="en-US" sz="18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Угроза появления новых конкурентов</a:t>
            </a:r>
            <a:endParaRPr b="0" i="0" sz="1850" u="none" cap="none" strike="noStrike"/>
          </a:p>
        </p:txBody>
      </p:sp>
      <p:sp>
        <p:nvSpPr>
          <p:cNvPr id="510" name="Google Shape;510;p32"/>
          <p:cNvSpPr/>
          <p:nvPr/>
        </p:nvSpPr>
        <p:spPr>
          <a:xfrm>
            <a:off x="6829663" y="5680224"/>
            <a:ext cx="59628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00"/>
              <a:buFont typeface="Overpass"/>
              <a:buNone/>
            </a:pPr>
            <a:r>
              <a:rPr b="0" i="0" lang="en-US" sz="15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Средний барьер для входа: требуются значительные инвестиции</a:t>
            </a:r>
            <a:endParaRPr b="0" i="0" sz="1500" u="none" cap="none" strike="noStrike"/>
          </a:p>
        </p:txBody>
      </p:sp>
      <p:sp>
        <p:nvSpPr>
          <p:cNvPr id="511" name="Google Shape;511;p32"/>
          <p:cNvSpPr/>
          <p:nvPr/>
        </p:nvSpPr>
        <p:spPr>
          <a:xfrm>
            <a:off x="6685002" y="6337459"/>
            <a:ext cx="7103400" cy="11400"/>
          </a:xfrm>
          <a:prstGeom prst="roundRect">
            <a:avLst>
              <a:gd fmla="val 708465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12" name="Google Shape;512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26294" y="6371034"/>
            <a:ext cx="6456164" cy="1110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3" name="Google Shape;513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18823" y="6756916"/>
            <a:ext cx="271105" cy="338852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2"/>
          <p:cNvSpPr/>
          <p:nvPr/>
        </p:nvSpPr>
        <p:spPr>
          <a:xfrm>
            <a:off x="7475220" y="6478822"/>
            <a:ext cx="24099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850"/>
              <a:buFont typeface="Syne"/>
              <a:buNone/>
            </a:pPr>
            <a:r>
              <a:rPr b="1" i="0" lang="en-US" sz="18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Угроза замены</a:t>
            </a:r>
            <a:endParaRPr b="0" i="0" sz="1850" u="none" cap="none" strike="noStrike"/>
          </a:p>
        </p:txBody>
      </p:sp>
      <p:sp>
        <p:nvSpPr>
          <p:cNvPr id="515" name="Google Shape;515;p32"/>
          <p:cNvSpPr/>
          <p:nvPr/>
        </p:nvSpPr>
        <p:spPr>
          <a:xfrm>
            <a:off x="7475220" y="6895659"/>
            <a:ext cx="61152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500"/>
              <a:buFont typeface="Overpass"/>
              <a:buNone/>
            </a:pPr>
            <a:r>
              <a:rPr b="0" i="0" lang="en-US" sz="15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Низкая: самокаты остаются уникальным средством передвижения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793790" y="1739384"/>
            <a:ext cx="690753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i="0" lang="en-US" sz="44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Маркетинговые метрики</a:t>
            </a:r>
            <a:endParaRPr b="0" i="0" sz="4450" u="none" cap="none" strike="noStrike"/>
          </a:p>
        </p:txBody>
      </p:sp>
      <p:sp>
        <p:nvSpPr>
          <p:cNvPr id="70" name="Google Shape;70;p13"/>
          <p:cNvSpPr/>
          <p:nvPr/>
        </p:nvSpPr>
        <p:spPr>
          <a:xfrm>
            <a:off x="793790" y="2901791"/>
            <a:ext cx="4196358" cy="2039422"/>
          </a:xfrm>
          <a:prstGeom prst="roundRect">
            <a:avLst>
              <a:gd fmla="val 4671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028224" y="3136225"/>
            <a:ext cx="3727490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ARPU (Average Revenue Per User)</a:t>
            </a:r>
            <a:endParaRPr b="0" i="0" sz="2200" u="none" cap="none" strike="noStrike"/>
          </a:p>
        </p:txBody>
      </p:sp>
      <p:sp>
        <p:nvSpPr>
          <p:cNvPr id="72" name="Google Shape;72;p13"/>
          <p:cNvSpPr/>
          <p:nvPr/>
        </p:nvSpPr>
        <p:spPr>
          <a:xfrm>
            <a:off x="1028224" y="3980974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Средний доход на пользователя за сезон.</a:t>
            </a:r>
            <a:endParaRPr b="0" i="0" sz="1750" u="none" cap="none" strike="noStrike"/>
          </a:p>
        </p:txBody>
      </p:sp>
      <p:sp>
        <p:nvSpPr>
          <p:cNvPr id="73" name="Google Shape;73;p13"/>
          <p:cNvSpPr/>
          <p:nvPr/>
        </p:nvSpPr>
        <p:spPr>
          <a:xfrm>
            <a:off x="5216962" y="2901791"/>
            <a:ext cx="4196358" cy="2039422"/>
          </a:xfrm>
          <a:prstGeom prst="roundRect">
            <a:avLst>
              <a:gd fmla="val 4671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451396" y="3136225"/>
            <a:ext cx="3727490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CAC (Customer Acquisition Cost)</a:t>
            </a:r>
            <a:endParaRPr b="0" i="0" sz="2200" u="none" cap="none" strike="noStrike"/>
          </a:p>
        </p:txBody>
      </p:sp>
      <p:sp>
        <p:nvSpPr>
          <p:cNvPr id="75" name="Google Shape;75;p13"/>
          <p:cNvSpPr/>
          <p:nvPr/>
        </p:nvSpPr>
        <p:spPr>
          <a:xfrm>
            <a:off x="5451396" y="3980974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Стоимость привлечения одного пользователя за сезон.</a:t>
            </a:r>
            <a:endParaRPr b="0" i="0" sz="1750" u="none" cap="none" strike="noStrike"/>
          </a:p>
        </p:txBody>
      </p:sp>
      <p:sp>
        <p:nvSpPr>
          <p:cNvPr id="76" name="Google Shape;76;p13"/>
          <p:cNvSpPr/>
          <p:nvPr/>
        </p:nvSpPr>
        <p:spPr>
          <a:xfrm>
            <a:off x="9640133" y="2901791"/>
            <a:ext cx="4196358" cy="2039422"/>
          </a:xfrm>
          <a:prstGeom prst="roundRect">
            <a:avLst>
              <a:gd fmla="val 4671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9874568" y="3136225"/>
            <a:ext cx="309157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LTV (Lifetime Value)</a:t>
            </a:r>
            <a:endParaRPr b="0" i="0" sz="2200" u="none" cap="none" strike="noStrike"/>
          </a:p>
        </p:txBody>
      </p:sp>
      <p:sp>
        <p:nvSpPr>
          <p:cNvPr id="78" name="Google Shape;78;p13"/>
          <p:cNvSpPr/>
          <p:nvPr/>
        </p:nvSpPr>
        <p:spPr>
          <a:xfrm>
            <a:off x="9874568" y="3626644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Ожидаемый доход от одного пользователя за сезон.</a:t>
            </a:r>
            <a:endParaRPr b="0" i="0" sz="1750" u="none" cap="none" strike="noStrike"/>
          </a:p>
        </p:txBody>
      </p:sp>
      <p:sp>
        <p:nvSpPr>
          <p:cNvPr id="79" name="Google Shape;79;p13"/>
          <p:cNvSpPr/>
          <p:nvPr/>
        </p:nvSpPr>
        <p:spPr>
          <a:xfrm>
            <a:off x="793790" y="5168027"/>
            <a:ext cx="6408063" cy="1322189"/>
          </a:xfrm>
          <a:prstGeom prst="roundRect">
            <a:avLst>
              <a:gd fmla="val 7205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028224" y="5402461"/>
            <a:ext cx="431601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MAU (Monthly Active Users)</a:t>
            </a:r>
            <a:endParaRPr b="0" i="0" sz="2200" u="none" cap="none" strike="noStrike"/>
          </a:p>
        </p:txBody>
      </p:sp>
      <p:sp>
        <p:nvSpPr>
          <p:cNvPr id="81" name="Google Shape;81;p13"/>
          <p:cNvSpPr/>
          <p:nvPr/>
        </p:nvSpPr>
        <p:spPr>
          <a:xfrm>
            <a:off x="1028224" y="5892879"/>
            <a:ext cx="593919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Количество активных пользователей в месяц.</a:t>
            </a:r>
            <a:endParaRPr b="0" i="0" sz="1750" u="none" cap="none" strike="noStrike"/>
          </a:p>
        </p:txBody>
      </p:sp>
      <p:sp>
        <p:nvSpPr>
          <p:cNvPr id="82" name="Google Shape;82;p13"/>
          <p:cNvSpPr/>
          <p:nvPr/>
        </p:nvSpPr>
        <p:spPr>
          <a:xfrm>
            <a:off x="7428667" y="5168027"/>
            <a:ext cx="6408063" cy="1322189"/>
          </a:xfrm>
          <a:prstGeom prst="roundRect">
            <a:avLst>
              <a:gd fmla="val 7205" name="adj"/>
            </a:avLst>
          </a:prstGeom>
          <a:solidFill>
            <a:srgbClr val="DDEEE6"/>
          </a:solidFill>
          <a:ln cap="flat" cmpd="sng" w="9525">
            <a:solidFill>
              <a:srgbClr val="C3D4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663101" y="5402461"/>
            <a:ext cx="494061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Количество активных подписчиков</a:t>
            </a:r>
            <a:endParaRPr b="0" i="0" sz="2200" u="none" cap="none" strike="noStrike"/>
          </a:p>
        </p:txBody>
      </p:sp>
      <p:sp>
        <p:nvSpPr>
          <p:cNvPr id="84" name="Google Shape;84;p13"/>
          <p:cNvSpPr/>
          <p:nvPr/>
        </p:nvSpPr>
        <p:spPr>
          <a:xfrm>
            <a:off x="7663101" y="5892879"/>
            <a:ext cx="593919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Число пользователей с подпиской за сезон.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93790" y="834628"/>
            <a:ext cx="624637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i="0" lang="en-US" sz="44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Продуктовые метрики</a:t>
            </a:r>
            <a:endParaRPr b="0" i="0" sz="4450" u="none" cap="none" strike="noStrike"/>
          </a:p>
        </p:txBody>
      </p:sp>
      <p:pic>
        <p:nvPicPr>
          <p:cNvPr descr="preencoded.pn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7430" y="1997035"/>
            <a:ext cx="1614011" cy="130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4892" y="2613065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5088255" y="2223849"/>
            <a:ext cx="483977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Конверсии на всех этапах воронки</a:t>
            </a:r>
            <a:endParaRPr b="0" i="0" sz="2200" u="none" cap="none" strike="noStrike"/>
          </a:p>
        </p:txBody>
      </p:sp>
      <p:sp>
        <p:nvSpPr>
          <p:cNvPr id="94" name="Google Shape;94;p14"/>
          <p:cNvSpPr/>
          <p:nvPr/>
        </p:nvSpPr>
        <p:spPr>
          <a:xfrm>
            <a:off x="5088255" y="2714268"/>
            <a:ext cx="490501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Отслеживание эффективности каждого шага</a:t>
            </a:r>
            <a:endParaRPr b="0" i="0" sz="1750" u="none" cap="none" strike="noStrike"/>
          </a:p>
        </p:txBody>
      </p:sp>
      <p:sp>
        <p:nvSpPr>
          <p:cNvPr id="95" name="Google Shape;95;p14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fmla="val 625116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0424" y="3360658"/>
            <a:ext cx="3228022" cy="130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4892" y="3814762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5895261" y="3587472"/>
            <a:ext cx="441924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Retention Rate внутри сезона</a:t>
            </a:r>
            <a:endParaRPr b="0" i="0" sz="2200" u="none" cap="none" strike="noStrike"/>
          </a:p>
        </p:txBody>
      </p:sp>
      <p:sp>
        <p:nvSpPr>
          <p:cNvPr id="99" name="Google Shape;99;p14"/>
          <p:cNvSpPr/>
          <p:nvPr/>
        </p:nvSpPr>
        <p:spPr>
          <a:xfrm>
            <a:off x="5895261" y="4077891"/>
            <a:ext cx="536614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Удержание пользователей на протяжении сезона</a:t>
            </a:r>
            <a:endParaRPr b="0" i="0" sz="1750" u="none" cap="none" strike="noStrike"/>
          </a:p>
        </p:txBody>
      </p:sp>
      <p:sp>
        <p:nvSpPr>
          <p:cNvPr id="100" name="Google Shape;100;p14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fmla="val 625116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1" name="Google Shape;10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3418" y="4724281"/>
            <a:ext cx="4842034" cy="130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2" name="Google Shape;10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94892" y="5178385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6702266" y="4951095"/>
            <a:ext cx="330815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Частота использования</a:t>
            </a:r>
            <a:endParaRPr b="0" i="0" sz="2200" u="none" cap="none" strike="noStrike"/>
          </a:p>
        </p:txBody>
      </p:sp>
      <p:sp>
        <p:nvSpPr>
          <p:cNvPr id="104" name="Google Shape;104;p14"/>
          <p:cNvSpPr/>
          <p:nvPr/>
        </p:nvSpPr>
        <p:spPr>
          <a:xfrm>
            <a:off x="6702266" y="5441513"/>
            <a:ext cx="475773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Среднее количество аренд на пользователя</a:t>
            </a:r>
            <a:endParaRPr b="0" i="0" sz="1750" u="none" cap="none" strike="noStrike"/>
          </a:p>
        </p:txBody>
      </p:sp>
      <p:sp>
        <p:nvSpPr>
          <p:cNvPr id="105" name="Google Shape;105;p14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fmla="val 625116" name="adj"/>
            </a:avLst>
          </a:prstGeom>
          <a:solidFill>
            <a:srgbClr val="C3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6" name="Google Shape;106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6294" y="6087904"/>
            <a:ext cx="6456164" cy="130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94773" y="6542008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7509272" y="6314718"/>
            <a:ext cx="428148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Конверсия в успешную аренду</a:t>
            </a:r>
            <a:endParaRPr b="0" i="0" sz="2200" u="none" cap="none" strike="noStrike"/>
          </a:p>
        </p:txBody>
      </p:sp>
      <p:sp>
        <p:nvSpPr>
          <p:cNvPr id="109" name="Google Shape;109;p14"/>
          <p:cNvSpPr/>
          <p:nvPr/>
        </p:nvSpPr>
        <p:spPr>
          <a:xfrm>
            <a:off x="7509272" y="6805136"/>
            <a:ext cx="4284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% пользователей, завершивших аренду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i="0" lang="en-US" sz="44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Бизнес метрики</a:t>
            </a:r>
            <a:endParaRPr b="0" i="0" sz="4450" u="none" cap="none" strike="noStrike"/>
          </a:p>
        </p:txBody>
      </p:sp>
      <p:sp>
        <p:nvSpPr>
          <p:cNvPr id="116" name="Google Shape;116;p15"/>
          <p:cNvSpPr/>
          <p:nvPr/>
        </p:nvSpPr>
        <p:spPr>
          <a:xfrm>
            <a:off x="793790" y="2682240"/>
            <a:ext cx="3898702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GMV (Gross Merchandise Value)</a:t>
            </a:r>
            <a:endParaRPr b="0" i="0" sz="2200" u="none" cap="none" strike="noStrike"/>
          </a:p>
        </p:txBody>
      </p:sp>
      <p:sp>
        <p:nvSpPr>
          <p:cNvPr id="117" name="Google Shape;117;p15"/>
          <p:cNvSpPr/>
          <p:nvPr/>
        </p:nvSpPr>
        <p:spPr>
          <a:xfrm>
            <a:off x="793790" y="3526988"/>
            <a:ext cx="389870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Общий объем транзакций. (NSM финансового и маркетингового отделов)</a:t>
            </a:r>
            <a:endParaRPr b="0" i="0" sz="1750" u="none" cap="none" strike="noStrike"/>
          </a:p>
        </p:txBody>
      </p:sp>
      <p:pic>
        <p:nvPicPr>
          <p:cNvPr descr="preencoded.png"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5633" y="3353991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9937790" y="2859405"/>
            <a:ext cx="317575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Утилизация самокатов</a:t>
            </a:r>
            <a:endParaRPr b="0" i="0" sz="2200" u="none" cap="none" strike="noStrike"/>
          </a:p>
        </p:txBody>
      </p:sp>
      <p:sp>
        <p:nvSpPr>
          <p:cNvPr id="121" name="Google Shape;121;p15"/>
          <p:cNvSpPr/>
          <p:nvPr/>
        </p:nvSpPr>
        <p:spPr>
          <a:xfrm>
            <a:off x="9937790" y="3349823"/>
            <a:ext cx="38988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% времени использования самокатов. (NSM операционного блока)</a:t>
            </a:r>
            <a:endParaRPr b="0" i="0" sz="1750" u="none" cap="none" strike="noStrike"/>
          </a:p>
        </p:txBody>
      </p:sp>
      <p:pic>
        <p:nvPicPr>
          <p:cNvPr descr="preencoded.png" id="122" name="Google Shape;12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75201" y="3353991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9937790" y="549342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Market Share</a:t>
            </a:r>
            <a:endParaRPr b="0" i="0" sz="2200" u="none" cap="none" strike="noStrike"/>
          </a:p>
        </p:txBody>
      </p:sp>
      <p:sp>
        <p:nvSpPr>
          <p:cNvPr id="125" name="Google Shape;125;p15"/>
          <p:cNvSpPr/>
          <p:nvPr/>
        </p:nvSpPr>
        <p:spPr>
          <a:xfrm>
            <a:off x="9937790" y="5983843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Доля рынка Яндекс Самокатов. (NSM топ менеджмента)</a:t>
            </a:r>
            <a:endParaRPr b="0" i="0" sz="1750" u="none" cap="none" strike="noStrike"/>
          </a:p>
        </p:txBody>
      </p:sp>
      <p:pic>
        <p:nvPicPr>
          <p:cNvPr descr="preencoded.png" id="126" name="Google Shape;12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7" name="Google Shape;12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75201" y="5613559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1367433" y="5493425"/>
            <a:ext cx="332505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Операционные затраты</a:t>
            </a:r>
            <a:endParaRPr b="0" i="0" sz="2200" u="none" cap="none" strike="noStrike"/>
          </a:p>
        </p:txBody>
      </p:sp>
      <p:sp>
        <p:nvSpPr>
          <p:cNvPr id="129" name="Google Shape;129;p15"/>
          <p:cNvSpPr/>
          <p:nvPr/>
        </p:nvSpPr>
        <p:spPr>
          <a:xfrm>
            <a:off x="793790" y="5983843"/>
            <a:ext cx="389870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Затраты на обслуживание самокатов.</a:t>
            </a:r>
            <a:endParaRPr b="0" i="0" sz="1750" u="none" cap="none" strike="noStrike"/>
          </a:p>
        </p:txBody>
      </p:sp>
      <p:pic>
        <p:nvPicPr>
          <p:cNvPr descr="preencoded.png" id="130" name="Google Shape;130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1" name="Google Shape;131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15633" y="5613559"/>
            <a:ext cx="339328" cy="42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793790" y="716399"/>
            <a:ext cx="7372231" cy="460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900"/>
              <a:buFont typeface="Syne"/>
              <a:buNone/>
            </a:pPr>
            <a:r>
              <a:rPr b="1" i="0" lang="en-US" sz="29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Воронка и потенциальные слабые места</a:t>
            </a:r>
            <a:endParaRPr b="0" i="0" sz="2900" u="none" cap="none" strike="noStrike"/>
          </a:p>
        </p:txBody>
      </p:sp>
      <p:sp>
        <p:nvSpPr>
          <p:cNvPr id="138" name="Google Shape;138;p16"/>
          <p:cNvSpPr/>
          <p:nvPr/>
        </p:nvSpPr>
        <p:spPr>
          <a:xfrm>
            <a:off x="7502604" y="1545669"/>
            <a:ext cx="2775585" cy="230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1450"/>
              <a:buFont typeface="Syne"/>
              <a:buNone/>
            </a:pPr>
            <a:r>
              <a:rPr b="1" i="0" lang="en-US" sz="14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Потенциальные слабые места:</a:t>
            </a:r>
            <a:endParaRPr b="0" i="0" sz="1450" u="none" cap="none" strike="noStrike"/>
          </a:p>
        </p:txBody>
      </p:sp>
      <p:pic>
        <p:nvPicPr>
          <p:cNvPr descr="preencoded.png"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2604" y="1941909"/>
            <a:ext cx="737116" cy="114407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/>
          <p:nvPr/>
        </p:nvSpPr>
        <p:spPr>
          <a:xfrm>
            <a:off x="8460819" y="2089309"/>
            <a:ext cx="2927033" cy="230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50"/>
              <a:buFont typeface="Syne"/>
              <a:buNone/>
            </a:pPr>
            <a:r>
              <a:rPr b="1" i="0" lang="en-US" sz="14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1. Низкая конверсия из рекламы</a:t>
            </a:r>
            <a:endParaRPr b="0" i="0" sz="1450" u="none" cap="none" strike="noStrike"/>
          </a:p>
        </p:txBody>
      </p:sp>
      <p:sp>
        <p:nvSpPr>
          <p:cNvPr id="141" name="Google Shape;141;p16"/>
          <p:cNvSpPr/>
          <p:nvPr/>
        </p:nvSpPr>
        <p:spPr>
          <a:xfrm>
            <a:off x="8460819" y="2467094"/>
            <a:ext cx="5383411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Решение: Оптимизация маркетинговых кампаний и персонализация офферов (в Go);</a:t>
            </a:r>
            <a:endParaRPr b="0" i="0" sz="1150" u="none" cap="none" strike="noStrike"/>
          </a:p>
        </p:txBody>
      </p:sp>
      <p:pic>
        <p:nvPicPr>
          <p:cNvPr descr="preencoded.png" id="142" name="Google Shape;14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2604" y="3085981"/>
            <a:ext cx="737116" cy="1374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/>
          <p:nvPr/>
        </p:nvSpPr>
        <p:spPr>
          <a:xfrm>
            <a:off x="8460819" y="3233380"/>
            <a:ext cx="5383411" cy="460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50"/>
              <a:buFont typeface="Syne"/>
              <a:buNone/>
            </a:pPr>
            <a:r>
              <a:rPr b="1" i="0" lang="en-US" sz="14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2. Недоверие пользователей / Страх совершить первую поездку</a:t>
            </a:r>
            <a:endParaRPr b="0" i="0" sz="1450" u="none" cap="none" strike="noStrike"/>
          </a:p>
        </p:txBody>
      </p:sp>
      <p:sp>
        <p:nvSpPr>
          <p:cNvPr id="144" name="Google Shape;144;p16"/>
          <p:cNvSpPr/>
          <p:nvPr/>
        </p:nvSpPr>
        <p:spPr>
          <a:xfrm>
            <a:off x="8460819" y="3841552"/>
            <a:ext cx="5383411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Решение: Привлечение пользователей через развлекательные сценарии (пробник на выходные);</a:t>
            </a:r>
            <a:endParaRPr b="0" i="0" sz="1150" u="none" cap="none" strike="noStrike"/>
          </a:p>
        </p:txBody>
      </p:sp>
      <p:pic>
        <p:nvPicPr>
          <p:cNvPr descr="preencoded.png" id="145" name="Google Shape;14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2604" y="4460438"/>
            <a:ext cx="737116" cy="1374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/>
          <p:nvPr/>
        </p:nvSpPr>
        <p:spPr>
          <a:xfrm>
            <a:off x="8460819" y="4607838"/>
            <a:ext cx="5383411" cy="460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50"/>
              <a:buFont typeface="Syne"/>
              <a:buNone/>
            </a:pPr>
            <a:r>
              <a:rPr b="1" i="0" lang="en-US" sz="14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3. Высокая конкуренция с другими сервисами супераппа Go</a:t>
            </a:r>
            <a:endParaRPr b="0" i="0" sz="1450" u="none" cap="none" strike="noStrike"/>
          </a:p>
        </p:txBody>
      </p:sp>
      <p:sp>
        <p:nvSpPr>
          <p:cNvPr id="147" name="Google Shape;147;p16"/>
          <p:cNvSpPr/>
          <p:nvPr/>
        </p:nvSpPr>
        <p:spPr>
          <a:xfrm>
            <a:off x="8460819" y="5216009"/>
            <a:ext cx="5383411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Решение: Нахождение look-alike аудитории внутри Go и таргетирование коммуникации на нее;</a:t>
            </a:r>
            <a:endParaRPr b="0" i="0" sz="1150" u="none" cap="none" strike="noStrike"/>
          </a:p>
        </p:txBody>
      </p:sp>
      <p:pic>
        <p:nvPicPr>
          <p:cNvPr descr="preencoded.png" id="148" name="Google Shape;14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2604" y="5834896"/>
            <a:ext cx="737116" cy="114407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8460819" y="5982295"/>
            <a:ext cx="3626048" cy="230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50"/>
              <a:buFont typeface="Syne"/>
              <a:buNone/>
            </a:pPr>
            <a:r>
              <a:rPr b="1" i="0" lang="en-US" sz="145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4. Снятие депозита при начале поездки</a:t>
            </a:r>
            <a:endParaRPr b="0" i="0" sz="1450" u="none" cap="none" strike="noStrike"/>
          </a:p>
        </p:txBody>
      </p:sp>
      <p:sp>
        <p:nvSpPr>
          <p:cNvPr id="150" name="Google Shape;150;p16"/>
          <p:cNvSpPr/>
          <p:nvPr/>
        </p:nvSpPr>
        <p:spPr>
          <a:xfrm>
            <a:off x="8460819" y="6360081"/>
            <a:ext cx="5383411" cy="47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"/>
              <a:buNone/>
            </a:pPr>
            <a:r>
              <a:rPr b="0" i="0" lang="en-US" sz="11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Решение: Оптимизация скоринга пользователей и введение альтернативных защитных мер;</a:t>
            </a:r>
            <a:endParaRPr b="0" i="0" sz="1150" u="none" cap="none" strike="noStrike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00" y="1941896"/>
            <a:ext cx="7197804" cy="5045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6259473" y="607457"/>
            <a:ext cx="4791908" cy="448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800"/>
              <a:buFont typeface="Syne"/>
              <a:buNone/>
            </a:pPr>
            <a:r>
              <a:rPr b="1" i="0" lang="en-US" sz="28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Основные KPI на 2025 год</a:t>
            </a:r>
            <a:endParaRPr b="0" i="0" sz="2800" u="none" cap="none" strike="noStrike"/>
          </a:p>
        </p:txBody>
      </p:sp>
      <p:sp>
        <p:nvSpPr>
          <p:cNvPr id="159" name="Google Shape;159;p17"/>
          <p:cNvSpPr/>
          <p:nvPr/>
        </p:nvSpPr>
        <p:spPr>
          <a:xfrm>
            <a:off x="6259473" y="1343025"/>
            <a:ext cx="7597854" cy="47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3700"/>
              <a:buFont typeface="Syne"/>
              <a:buNone/>
            </a:pPr>
            <a:r>
              <a:rPr b="1" i="0" lang="en-US" sz="37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3 млрд ₽</a:t>
            </a:r>
            <a:endParaRPr b="0" i="0" sz="3700" u="none" cap="none" strike="noStrike"/>
          </a:p>
        </p:txBody>
      </p:sp>
      <p:sp>
        <p:nvSpPr>
          <p:cNvPr id="160" name="Google Shape;160;p17"/>
          <p:cNvSpPr/>
          <p:nvPr/>
        </p:nvSpPr>
        <p:spPr>
          <a:xfrm>
            <a:off x="9161026" y="1996083"/>
            <a:ext cx="1794748" cy="224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00"/>
              <a:buFont typeface="Syne"/>
              <a:buNone/>
            </a:pPr>
            <a:r>
              <a:rPr b="1" i="0" lang="en-US" sz="14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GMV</a:t>
            </a:r>
            <a:endParaRPr b="0" i="0" sz="1400" u="none" cap="none" strike="noStrike"/>
          </a:p>
        </p:txBody>
      </p:sp>
      <p:sp>
        <p:nvSpPr>
          <p:cNvPr id="161" name="Google Shape;161;p17"/>
          <p:cNvSpPr/>
          <p:nvPr/>
        </p:nvSpPr>
        <p:spPr>
          <a:xfrm>
            <a:off x="6259473" y="2306360"/>
            <a:ext cx="7597854" cy="229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За текущий финансовый год</a:t>
            </a:r>
            <a:endParaRPr b="0" i="0" sz="1100" u="none" cap="none" strike="noStrike"/>
          </a:p>
        </p:txBody>
      </p:sp>
      <p:sp>
        <p:nvSpPr>
          <p:cNvPr id="162" name="Google Shape;162;p17"/>
          <p:cNvSpPr/>
          <p:nvPr/>
        </p:nvSpPr>
        <p:spPr>
          <a:xfrm>
            <a:off x="6259473" y="3038356"/>
            <a:ext cx="7597854" cy="47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3700"/>
              <a:buFont typeface="Syne"/>
              <a:buNone/>
            </a:pPr>
            <a:r>
              <a:rPr b="1" i="0" lang="en-US" sz="37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400 тыс.</a:t>
            </a:r>
            <a:endParaRPr b="0" i="0" sz="3700" u="none" cap="none" strike="noStrike"/>
          </a:p>
        </p:txBody>
      </p:sp>
      <p:sp>
        <p:nvSpPr>
          <p:cNvPr id="163" name="Google Shape;163;p17"/>
          <p:cNvSpPr/>
          <p:nvPr/>
        </p:nvSpPr>
        <p:spPr>
          <a:xfrm>
            <a:off x="9134237" y="3691414"/>
            <a:ext cx="1848207" cy="224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00"/>
              <a:buFont typeface="Syne"/>
              <a:buNone/>
            </a:pPr>
            <a:r>
              <a:rPr b="1" i="0" lang="en-US" sz="14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Новые пользователи</a:t>
            </a:r>
            <a:endParaRPr b="0" i="0" sz="1400" u="none" cap="none" strike="noStrike"/>
          </a:p>
        </p:txBody>
      </p:sp>
      <p:sp>
        <p:nvSpPr>
          <p:cNvPr id="164" name="Google Shape;164;p17"/>
          <p:cNvSpPr/>
          <p:nvPr/>
        </p:nvSpPr>
        <p:spPr>
          <a:xfrm>
            <a:off x="6259473" y="4001691"/>
            <a:ext cx="7597854" cy="229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Привлечение новых пользователей</a:t>
            </a:r>
            <a:endParaRPr b="0" i="0" sz="1100" u="none" cap="none" strike="noStrike"/>
          </a:p>
        </p:txBody>
      </p:sp>
      <p:sp>
        <p:nvSpPr>
          <p:cNvPr id="165" name="Google Shape;165;p17"/>
          <p:cNvSpPr/>
          <p:nvPr/>
        </p:nvSpPr>
        <p:spPr>
          <a:xfrm>
            <a:off x="6259473" y="4733687"/>
            <a:ext cx="7597854" cy="47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3700"/>
              <a:buFont typeface="Syne"/>
              <a:buNone/>
            </a:pPr>
            <a:r>
              <a:rPr b="1" i="0" lang="en-US" sz="37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60%</a:t>
            </a:r>
            <a:endParaRPr b="0" i="0" sz="3700" u="none" cap="none" strike="noStrike"/>
          </a:p>
        </p:txBody>
      </p:sp>
      <p:sp>
        <p:nvSpPr>
          <p:cNvPr id="166" name="Google Shape;166;p17"/>
          <p:cNvSpPr/>
          <p:nvPr/>
        </p:nvSpPr>
        <p:spPr>
          <a:xfrm>
            <a:off x="9052917" y="5386745"/>
            <a:ext cx="2010847" cy="224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00"/>
              <a:buFont typeface="Syne"/>
              <a:buNone/>
            </a:pPr>
            <a:r>
              <a:rPr b="1" i="0" lang="en-US" sz="14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Утилизация самокатов</a:t>
            </a:r>
            <a:endParaRPr b="0" i="0" sz="1400" u="none" cap="none" strike="noStrike"/>
          </a:p>
        </p:txBody>
      </p:sp>
      <p:sp>
        <p:nvSpPr>
          <p:cNvPr id="167" name="Google Shape;167;p17"/>
          <p:cNvSpPr/>
          <p:nvPr/>
        </p:nvSpPr>
        <p:spPr>
          <a:xfrm>
            <a:off x="6259473" y="5697022"/>
            <a:ext cx="7597854" cy="229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Средняя утилизация в высокий сезон</a:t>
            </a:r>
            <a:endParaRPr b="0" i="0" sz="1100" u="none" cap="none" strike="noStrike"/>
          </a:p>
        </p:txBody>
      </p:sp>
      <p:sp>
        <p:nvSpPr>
          <p:cNvPr id="168" name="Google Shape;168;p17"/>
          <p:cNvSpPr/>
          <p:nvPr/>
        </p:nvSpPr>
        <p:spPr>
          <a:xfrm>
            <a:off x="6259473" y="6429018"/>
            <a:ext cx="7597854" cy="47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3700"/>
              <a:buFont typeface="Syne"/>
              <a:buNone/>
            </a:pPr>
            <a:r>
              <a:rPr b="1" i="0" lang="en-US" sz="37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200 ₽</a:t>
            </a:r>
            <a:endParaRPr b="0" i="0" sz="3700" u="none" cap="none" strike="noStrike"/>
          </a:p>
        </p:txBody>
      </p:sp>
      <p:sp>
        <p:nvSpPr>
          <p:cNvPr id="169" name="Google Shape;169;p17"/>
          <p:cNvSpPr/>
          <p:nvPr/>
        </p:nvSpPr>
        <p:spPr>
          <a:xfrm>
            <a:off x="9161026" y="7082076"/>
            <a:ext cx="1794748" cy="224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400"/>
              <a:buFont typeface="Syne"/>
              <a:buNone/>
            </a:pPr>
            <a:r>
              <a:rPr b="1" i="0" lang="en-US" sz="1400" u="none" cap="none" strike="noStrike">
                <a:solidFill>
                  <a:srgbClr val="3B4E4E"/>
                </a:solidFill>
                <a:latin typeface="Syne"/>
                <a:ea typeface="Syne"/>
                <a:cs typeface="Syne"/>
                <a:sym typeface="Syne"/>
              </a:rPr>
              <a:t>ARPU</a:t>
            </a:r>
            <a:endParaRPr b="0" i="0" sz="1400" u="none" cap="none" strike="noStrike"/>
          </a:p>
        </p:txBody>
      </p:sp>
      <p:sp>
        <p:nvSpPr>
          <p:cNvPr id="170" name="Google Shape;170;p17"/>
          <p:cNvSpPr/>
          <p:nvPr/>
        </p:nvSpPr>
        <p:spPr>
          <a:xfrm>
            <a:off x="6259473" y="7392353"/>
            <a:ext cx="7597854" cy="229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"/>
              <a:buNone/>
            </a:pPr>
            <a:r>
              <a:rPr b="0" i="0" lang="en-US" sz="110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Средний доход на пользователя в месяц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793790" y="641271"/>
            <a:ext cx="5103614" cy="637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000"/>
              <a:buFont typeface="Syne"/>
              <a:buNone/>
            </a:pPr>
            <a:r>
              <a:rPr b="1" i="0" lang="en-US" sz="40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Иерархия метрик</a:t>
            </a:r>
            <a:endParaRPr b="0" i="0" sz="4000" u="none" cap="none" strike="noStrike"/>
          </a:p>
        </p:txBody>
      </p:sp>
      <p:pic>
        <p:nvPicPr>
          <p:cNvPr descr="preencoded.png"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1789395"/>
            <a:ext cx="5499140" cy="5543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7571780" y="1789390"/>
            <a:ext cx="3645456" cy="318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000"/>
              <a:buFont typeface="Syne"/>
              <a:buNone/>
            </a:pPr>
            <a:r>
              <a:rPr b="1" i="0" lang="en-US" sz="20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Ссылка на иерархию метрик:</a:t>
            </a:r>
            <a:endParaRPr b="0" i="0" sz="2000" u="none" cap="none" strike="noStrike"/>
          </a:p>
        </p:txBody>
      </p:sp>
      <p:sp>
        <p:nvSpPr>
          <p:cNvPr id="179" name="Google Shape;179;p18"/>
          <p:cNvSpPr/>
          <p:nvPr/>
        </p:nvSpPr>
        <p:spPr>
          <a:xfrm>
            <a:off x="7571780" y="2312313"/>
            <a:ext cx="6272451" cy="653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24435"/>
              </a:buClr>
              <a:buSzPts val="1600"/>
              <a:buFont typeface="Overpass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4"/>
              </a:rPr>
              <a:t>https://miro.com/app/board/uXjVI_8aMWE=/?share_link_id=374078228657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793790" y="2115979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i="0" lang="en-US" sz="445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North Star Metric</a:t>
            </a:r>
            <a:endParaRPr b="0" i="0" sz="4450" u="none" cap="none" strike="noStrike"/>
          </a:p>
        </p:txBody>
      </p:sp>
      <p:sp>
        <p:nvSpPr>
          <p:cNvPr id="186" name="Google Shape;186;p19"/>
          <p:cNvSpPr/>
          <p:nvPr/>
        </p:nvSpPr>
        <p:spPr>
          <a:xfrm>
            <a:off x="793790" y="3278386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1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NSM: Количество активных пользователей с подпиской</a:t>
            </a:r>
            <a:endParaRPr b="0" i="0" sz="1750" u="none" cap="none" strike="noStrike"/>
          </a:p>
        </p:txBody>
      </p:sp>
      <p:sp>
        <p:nvSpPr>
          <p:cNvPr id="187" name="Google Shape;187;p19"/>
          <p:cNvSpPr/>
          <p:nvPr/>
        </p:nvSpPr>
        <p:spPr>
          <a:xfrm>
            <a:off x="793790" y="3896439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Количество пользователей продукта - Ширина</a:t>
            </a:r>
            <a:endParaRPr b="0" i="0" sz="1750" u="none" cap="none" strike="noStrike"/>
          </a:p>
        </p:txBody>
      </p:sp>
      <p:sp>
        <p:nvSpPr>
          <p:cNvPr id="188" name="Google Shape;188;p19"/>
          <p:cNvSpPr/>
          <p:nvPr/>
        </p:nvSpPr>
        <p:spPr>
          <a:xfrm>
            <a:off x="793790" y="4514493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Преодоленная дистанция пользователем - Глубина</a:t>
            </a:r>
            <a:endParaRPr b="0" i="0" sz="1750" u="none" cap="none" strike="noStrike"/>
          </a:p>
        </p:txBody>
      </p:sp>
      <p:sp>
        <p:nvSpPr>
          <p:cNvPr id="189" name="Google Shape;189;p19"/>
          <p:cNvSpPr/>
          <p:nvPr/>
        </p:nvSpPr>
        <p:spPr>
          <a:xfrm>
            <a:off x="793790" y="5132546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Количество совершенных поездок с подпиской - Частота</a:t>
            </a:r>
            <a:endParaRPr b="0" i="0" sz="1750" u="none" cap="none" strike="noStrike"/>
          </a:p>
        </p:txBody>
      </p:sp>
      <p:sp>
        <p:nvSpPr>
          <p:cNvPr id="190" name="Google Shape;190;p19"/>
          <p:cNvSpPr/>
          <p:nvPr/>
        </p:nvSpPr>
        <p:spPr>
          <a:xfrm>
            <a:off x="793790" y="5750600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"/>
              <a:buNone/>
            </a:pPr>
            <a:r>
              <a:rPr b="0" i="0" lang="en-US" sz="1750" u="none" cap="none" strike="noStrike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Количество продлений подписки - Эффективность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