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6" r:id="rId4"/>
    <p:sldId id="267" r:id="rId5"/>
    <p:sldId id="268" r:id="rId6"/>
    <p:sldId id="269" r:id="rId7"/>
    <p:sldId id="258" r:id="rId8"/>
    <p:sldId id="274" r:id="rId9"/>
    <p:sldId id="277" r:id="rId10"/>
    <p:sldId id="259" r:id="rId11"/>
    <p:sldId id="260" r:id="rId12"/>
    <p:sldId id="261" r:id="rId13"/>
    <p:sldId id="262" r:id="rId14"/>
    <p:sldId id="271" r:id="rId15"/>
    <p:sldId id="263" r:id="rId16"/>
    <p:sldId id="264" r:id="rId17"/>
    <p:sldId id="276"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60"/>
  </p:normalViewPr>
  <p:slideViewPr>
    <p:cSldViewPr>
      <p:cViewPr varScale="1">
        <p:scale>
          <a:sx n="86" d="100"/>
          <a:sy n="86" d="100"/>
        </p:scale>
        <p:origin x="-6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94E11-EB06-484D-90C5-3E95EFA5F154}" type="datetimeFigureOut">
              <a:rPr lang="en-US" smtClean="0"/>
              <a:pPr/>
              <a:t>5/1/2010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DE32DB-5EA3-43F1-BCD8-1E118214CE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DE32DB-5EA3-43F1-BCD8-1E118214CE4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DE32DB-5EA3-43F1-BCD8-1E118214CE4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8837D-5D6B-46F2-AC16-0981F50F1405}"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8837D-5D6B-46F2-AC16-0981F50F1405}" type="datetimeFigureOut">
              <a:rPr lang="en-US" smtClean="0"/>
              <a:pPr/>
              <a:t>5/1/2010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8837D-5D6B-46F2-AC16-0981F50F1405}" type="datetimeFigureOut">
              <a:rPr lang="en-US" smtClean="0"/>
              <a:pPr/>
              <a:t>5/1/2010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8837D-5D6B-46F2-AC16-0981F50F1405}" type="datetimeFigureOut">
              <a:rPr lang="en-US" smtClean="0"/>
              <a:pPr/>
              <a:t>5/1/2010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8837D-5D6B-46F2-AC16-0981F50F1405}" type="datetimeFigureOut">
              <a:rPr lang="en-US" smtClean="0"/>
              <a:pPr/>
              <a:t>5/1/2010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837D-5D6B-46F2-AC16-0981F50F1405}" type="datetimeFigureOut">
              <a:rPr lang="en-US" smtClean="0"/>
              <a:pPr/>
              <a:t>5/1/2010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837D-5D6B-46F2-AC16-0981F50F1405}" type="datetimeFigureOut">
              <a:rPr lang="en-US" smtClean="0"/>
              <a:pPr/>
              <a:t>5/1/2010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8837D-5D6B-46F2-AC16-0981F50F1405}" type="datetimeFigureOut">
              <a:rPr lang="en-US" smtClean="0"/>
              <a:pPr/>
              <a:t>5/1/2010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BFE70-5556-4356-AB7A-FAC71D3406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diamon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8.gif"/><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0.gif"/></Relationships>
</file>

<file path=ppt/slides/_rels/slide1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gif"/></Relationships>
</file>

<file path=ppt/slides/_rels/slide1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5.gif"/></Relationships>
</file>

<file path=ppt/slides/_rels/slide15.xml.rels><?xml version="1.0" encoding="UTF-8" standalone="yes"?>
<Relationships xmlns="http://schemas.openxmlformats.org/package/2006/relationships"><Relationship Id="rId3" Type="http://schemas.openxmlformats.org/officeDocument/2006/relationships/hyperlink" Target="http://www.school.eb.com/eb/topic?idxStructId=103397&amp;typeId=13"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6.jpeg"/><Relationship Id="rId4" Type="http://schemas.openxmlformats.org/officeDocument/2006/relationships/hyperlink" Target="http://www.school.eb.com/eb/article-9005816"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1.gif"/><Relationship Id="rId3" Type="http://schemas.openxmlformats.org/officeDocument/2006/relationships/hyperlink" Target="http://www.britannica.com/" TargetMode="External"/><Relationship Id="rId7" Type="http://schemas.openxmlformats.org/officeDocument/2006/relationships/image" Target="../media/image40.gi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9.jpeg"/><Relationship Id="rId11" Type="http://schemas.openxmlformats.org/officeDocument/2006/relationships/image" Target="../media/image44.jpeg"/><Relationship Id="rId5" Type="http://schemas.openxmlformats.org/officeDocument/2006/relationships/hyperlink" Target="http://www.school.eb.com/eb/art-97551/Audio-clip-of-a-rattlesnake" TargetMode="External"/><Relationship Id="rId10" Type="http://schemas.openxmlformats.org/officeDocument/2006/relationships/image" Target="../media/image43.jpeg"/><Relationship Id="rId4" Type="http://schemas.openxmlformats.org/officeDocument/2006/relationships/hyperlink" Target="http://www.school.eb.com/eb/art-16546/Marine-iguanas-of-the-Galapagos-Islands" TargetMode="External"/><Relationship Id="rId9" Type="http://schemas.openxmlformats.org/officeDocument/2006/relationships/image" Target="../media/image42.gi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hyperlink" Target="http://wallpaper-s.org/15_~_Hawaiian_Green_Sea_Turtle.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4659846"/>
            <a:ext cx="8763000" cy="2308324"/>
          </a:xfrm>
          <a:prstGeom prst="rect">
            <a:avLst/>
          </a:prstGeom>
          <a:noFill/>
        </p:spPr>
        <p:txBody>
          <a:bodyPr wrap="square" lIns="91440" tIns="45720" rIns="91440" bIns="45720">
            <a:spAutoFit/>
          </a:bodyPr>
          <a:lstStyle/>
          <a:p>
            <a:pPr algn="ct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By Beatriz Thames, </a:t>
            </a: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Danielle Andersen</a:t>
            </a: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Luis </a:t>
            </a: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Flores, </a:t>
            </a: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and </a:t>
            </a:r>
            <a:r>
              <a:rPr lang="en-US" sz="4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Evan Barber</a:t>
            </a:r>
            <a:endParaRPr lang="en-US" sz="48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Rectangle 6"/>
          <p:cNvSpPr/>
          <p:nvPr/>
        </p:nvSpPr>
        <p:spPr>
          <a:xfrm>
            <a:off x="837281" y="-198306"/>
            <a:ext cx="7315200" cy="1446550"/>
          </a:xfrm>
          <a:prstGeom prst="rect">
            <a:avLst/>
          </a:prstGeom>
          <a:noFill/>
        </p:spPr>
        <p:txBody>
          <a:bodyPr wrap="square" lIns="91440" tIns="45720" rIns="91440" bIns="45720">
            <a:spAutoFit/>
          </a:bodyPr>
          <a:lstStyle/>
          <a:p>
            <a:pPr algn="ctr"/>
            <a:r>
              <a:rPr lang="en-US" sz="8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CLASS REPTILIA</a:t>
            </a:r>
            <a:endParaRPr lang="en-US" sz="8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descr="Photograph:Jackson's chameleon (Chamaeleo jacksonii)."/>
          <p:cNvPicPr/>
          <p:nvPr/>
        </p:nvPicPr>
        <p:blipFill>
          <a:blip r:embed="rId3" cstate="print"/>
          <a:srcRect b="18048"/>
          <a:stretch>
            <a:fillRect/>
          </a:stretch>
        </p:blipFill>
        <p:spPr bwMode="auto">
          <a:xfrm>
            <a:off x="1066800" y="1045685"/>
            <a:ext cx="6934200" cy="3657600"/>
          </a:xfrm>
          <a:prstGeom prst="rect">
            <a:avLst/>
          </a:prstGeom>
          <a:noFill/>
          <a:ln w="57150">
            <a:solidFill>
              <a:schemeClr val="tx1"/>
            </a:solidFill>
            <a:miter lim="800000"/>
            <a:headEnd/>
            <a:tailEnd/>
          </a:ln>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0"/>
            <a:ext cx="2667000"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000" b="1" cap="all" spc="0" dirty="0" smtClean="0">
                <a:ln w="0"/>
                <a:solidFill>
                  <a:srgbClr val="7030A0"/>
                </a:solidFill>
                <a:effectLst>
                  <a:reflection blurRad="12700" stA="50000" endPos="50000" dist="5000" dir="5400000" sy="-100000" rotWithShape="0"/>
                </a:effectLst>
              </a:rPr>
              <a:t>Diet</a:t>
            </a:r>
            <a:endParaRPr lang="en-US" sz="8000" b="1" cap="all" spc="0" dirty="0">
              <a:ln w="0"/>
              <a:solidFill>
                <a:srgbClr val="7030A0"/>
              </a:solidFill>
              <a:effectLst>
                <a:reflection blurRad="12700" stA="50000" endPos="50000" dist="5000" dir="5400000" sy="-100000" rotWithShape="0"/>
              </a:effectLst>
            </a:endParaRPr>
          </a:p>
        </p:txBody>
      </p:sp>
      <p:sp>
        <p:nvSpPr>
          <p:cNvPr id="4" name="TextBox 3"/>
          <p:cNvSpPr txBox="1"/>
          <p:nvPr/>
        </p:nvSpPr>
        <p:spPr>
          <a:xfrm>
            <a:off x="238698" y="737793"/>
            <a:ext cx="4953000" cy="6186309"/>
          </a:xfrm>
          <a:prstGeom prst="rect">
            <a:avLst/>
          </a:prstGeom>
          <a:noFill/>
        </p:spPr>
        <p:txBody>
          <a:bodyPr wrap="square" rtlCol="0">
            <a:spAutoFit/>
          </a:bodyPr>
          <a:lstStyle/>
          <a:p>
            <a:endParaRPr lang="en-US" dirty="0" smtClean="0"/>
          </a:p>
          <a:p>
            <a:r>
              <a:rPr lang="en-US" b="1" dirty="0" smtClean="0"/>
              <a:t>Most</a:t>
            </a:r>
            <a:r>
              <a:rPr lang="en-US" dirty="0" smtClean="0"/>
              <a:t>:</a:t>
            </a:r>
          </a:p>
          <a:p>
            <a:pPr lvl="1">
              <a:buFont typeface="Arial" pitchFamily="34" charset="0"/>
              <a:buChar char="•"/>
            </a:pPr>
            <a:r>
              <a:rPr lang="en-US" dirty="0" smtClean="0"/>
              <a:t>feed on insects</a:t>
            </a:r>
          </a:p>
          <a:p>
            <a:pPr lvl="1">
              <a:buFont typeface="Arial" pitchFamily="34" charset="0"/>
              <a:buChar char="•"/>
            </a:pPr>
            <a:r>
              <a:rPr lang="en-US" dirty="0" smtClean="0"/>
              <a:t>also eat mollusks, birds, </a:t>
            </a:r>
            <a:r>
              <a:rPr lang="en-US" dirty="0" err="1" smtClean="0"/>
              <a:t>frogs,mammals</a:t>
            </a:r>
            <a:r>
              <a:rPr lang="en-US" dirty="0" smtClean="0"/>
              <a:t>, fishes, other reptiles</a:t>
            </a:r>
          </a:p>
          <a:p>
            <a:pPr lvl="1">
              <a:buFont typeface="Arial" pitchFamily="34" charset="0"/>
              <a:buChar char="•"/>
            </a:pPr>
            <a:r>
              <a:rPr lang="en-US" dirty="0" smtClean="0"/>
              <a:t>have no specialized diets and feed on a variety of animals</a:t>
            </a:r>
          </a:p>
          <a:p>
            <a:pPr lvl="1">
              <a:buFont typeface="Arial" pitchFamily="34" charset="0"/>
              <a:buChar char="•"/>
            </a:pPr>
            <a:r>
              <a:rPr lang="en-US" dirty="0" smtClean="0"/>
              <a:t>the smaller the reptile, the smaller is its prey.</a:t>
            </a:r>
          </a:p>
          <a:p>
            <a:pPr lvl="1"/>
            <a:r>
              <a:rPr lang="en-US" dirty="0" smtClean="0"/>
              <a:t>	</a:t>
            </a:r>
          </a:p>
          <a:p>
            <a:r>
              <a:rPr lang="en-US" b="1" dirty="0" smtClean="0"/>
              <a:t>Examples</a:t>
            </a:r>
            <a:r>
              <a:rPr lang="en-US" dirty="0" smtClean="0"/>
              <a:t>:  </a:t>
            </a:r>
          </a:p>
          <a:p>
            <a:r>
              <a:rPr lang="en-US" dirty="0" smtClean="0"/>
              <a:t>	Marine iguana: seaweed</a:t>
            </a:r>
          </a:p>
          <a:p>
            <a:r>
              <a:rPr lang="en-US" dirty="0" smtClean="0"/>
              <a:t>	Chameleon: insects</a:t>
            </a:r>
          </a:p>
          <a:p>
            <a:r>
              <a:rPr lang="en-US" dirty="0" smtClean="0"/>
              <a:t>	Snake: small mammals, bird eggs, other </a:t>
            </a:r>
            <a:r>
              <a:rPr lang="en-US" dirty="0" smtClean="0"/>
              <a:t>	snakes</a:t>
            </a:r>
            <a:endParaRPr lang="en-US" dirty="0" smtClean="0"/>
          </a:p>
          <a:p>
            <a:r>
              <a:rPr lang="en-US" dirty="0" smtClean="0"/>
              <a:t>	Crocodile: fish, land mammals</a:t>
            </a:r>
          </a:p>
          <a:p>
            <a:r>
              <a:rPr lang="en-US" dirty="0" smtClean="0"/>
              <a:t>	Tortoise: herbivores</a:t>
            </a:r>
          </a:p>
          <a:p>
            <a:r>
              <a:rPr lang="en-US" dirty="0" smtClean="0"/>
              <a:t>	Tuatara: insects, invertebrates, lizards, </a:t>
            </a:r>
            <a:r>
              <a:rPr lang="en-US" dirty="0" smtClean="0"/>
              <a:t>	eggs</a:t>
            </a:r>
            <a:r>
              <a:rPr lang="en-US" dirty="0" smtClean="0"/>
              <a:t>, baby birds, smaller tuataras.</a:t>
            </a:r>
          </a:p>
          <a:p>
            <a:endParaRPr lang="en-US" dirty="0" smtClean="0"/>
          </a:p>
          <a:p>
            <a:endParaRPr lang="en-US" dirty="0" smtClean="0"/>
          </a:p>
          <a:p>
            <a:endParaRPr lang="en-US" dirty="0"/>
          </a:p>
        </p:txBody>
      </p:sp>
      <p:pic>
        <p:nvPicPr>
          <p:cNvPr id="16386" name="Picture 2" descr="http://www.phatz.com/images/snake-eating-fish.jpg"/>
          <p:cNvPicPr>
            <a:picLocks noChangeAspect="1" noChangeArrowheads="1"/>
          </p:cNvPicPr>
          <p:nvPr/>
        </p:nvPicPr>
        <p:blipFill>
          <a:blip r:embed="rId3" cstate="print"/>
          <a:srcRect/>
          <a:stretch>
            <a:fillRect/>
          </a:stretch>
        </p:blipFill>
        <p:spPr bwMode="auto">
          <a:xfrm>
            <a:off x="5257800" y="3810000"/>
            <a:ext cx="3352800" cy="2640330"/>
          </a:xfrm>
          <a:prstGeom prst="rect">
            <a:avLst/>
          </a:prstGeom>
          <a:noFill/>
        </p:spPr>
      </p:pic>
      <p:pic>
        <p:nvPicPr>
          <p:cNvPr id="16388" name="Picture 4" descr="http://farm4.static.flickr.com/3530/4040391707_c6eee77bd5.jpg"/>
          <p:cNvPicPr>
            <a:picLocks noChangeAspect="1" noChangeArrowheads="1"/>
          </p:cNvPicPr>
          <p:nvPr/>
        </p:nvPicPr>
        <p:blipFill>
          <a:blip r:embed="rId4" cstate="print"/>
          <a:srcRect/>
          <a:stretch>
            <a:fillRect/>
          </a:stretch>
        </p:blipFill>
        <p:spPr bwMode="auto">
          <a:xfrm>
            <a:off x="5638800" y="457200"/>
            <a:ext cx="2743200" cy="3021145"/>
          </a:xfrm>
          <a:prstGeom prst="rect">
            <a:avLst/>
          </a:prstGeom>
          <a:noFill/>
        </p:spPr>
      </p:pic>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99153"/>
            <a:ext cx="5931240"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EXCRETORY SYSTEM</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6" name="Rectangle 5"/>
          <p:cNvSpPr/>
          <p:nvPr/>
        </p:nvSpPr>
        <p:spPr>
          <a:xfrm>
            <a:off x="426906" y="762000"/>
            <a:ext cx="6278694" cy="2308324"/>
          </a:xfrm>
          <a:prstGeom prst="rect">
            <a:avLst/>
          </a:prstGeom>
        </p:spPr>
        <p:txBody>
          <a:bodyPr wrap="square">
            <a:spAutoFit/>
          </a:bodyPr>
          <a:lstStyle/>
          <a:p>
            <a:r>
              <a:rPr lang="en-US" dirty="0" smtClean="0"/>
              <a:t>Urine </a:t>
            </a:r>
            <a:r>
              <a:rPr lang="en-US" dirty="0" smtClean="0"/>
              <a:t>produced in the kidneys &amp; flows</a:t>
            </a:r>
          </a:p>
          <a:p>
            <a:r>
              <a:rPr lang="en-US" dirty="0" smtClean="0"/>
              <a:t>	</a:t>
            </a:r>
            <a:r>
              <a:rPr lang="en-US" dirty="0" smtClean="0"/>
              <a:t>-to urinary bladder to store urine and then to  </a:t>
            </a:r>
            <a:r>
              <a:rPr lang="en-US" b="1" dirty="0" err="1" smtClean="0"/>
              <a:t>cloaca</a:t>
            </a:r>
            <a:r>
              <a:rPr lang="en-US" dirty="0" smtClean="0"/>
              <a:t> </a:t>
            </a:r>
            <a:r>
              <a:rPr lang="en-US" dirty="0" smtClean="0"/>
              <a:t>similar to </a:t>
            </a:r>
            <a:r>
              <a:rPr lang="en-US" dirty="0" smtClean="0"/>
              <a:t>amphibians</a:t>
            </a:r>
            <a:endParaRPr lang="en-US" dirty="0" smtClean="0"/>
          </a:p>
          <a:p>
            <a:r>
              <a:rPr lang="en-US" dirty="0" smtClean="0"/>
              <a:t>		</a:t>
            </a:r>
          </a:p>
          <a:p>
            <a:r>
              <a:rPr lang="en-US" b="1" dirty="0" err="1" smtClean="0"/>
              <a:t>Cloaca</a:t>
            </a:r>
            <a:r>
              <a:rPr lang="en-US" b="1" dirty="0" smtClean="0"/>
              <a:t>: </a:t>
            </a:r>
            <a:r>
              <a:rPr lang="en-US" dirty="0" smtClean="0"/>
              <a:t> common chamber and outlet into which the intestinal, urinary, and genital tracts open (means “sewer” in Latin)</a:t>
            </a:r>
          </a:p>
          <a:p>
            <a:endParaRPr lang="en-US" b="1" dirty="0" smtClean="0"/>
          </a:p>
          <a:p>
            <a:endParaRPr lang="en-US" dirty="0"/>
          </a:p>
        </p:txBody>
      </p:sp>
      <p:pic>
        <p:nvPicPr>
          <p:cNvPr id="16388" name="Picture 4" descr="http://www.aic.cuhk.edu.hk/web8/Hi%20res/Kidney%20cross%20section.jpg"/>
          <p:cNvPicPr>
            <a:picLocks noChangeAspect="1" noChangeArrowheads="1"/>
          </p:cNvPicPr>
          <p:nvPr/>
        </p:nvPicPr>
        <p:blipFill>
          <a:blip r:embed="rId3" cstate="print"/>
          <a:srcRect/>
          <a:stretch>
            <a:fillRect/>
          </a:stretch>
        </p:blipFill>
        <p:spPr bwMode="auto">
          <a:xfrm>
            <a:off x="7239000" y="762000"/>
            <a:ext cx="1524000" cy="2032000"/>
          </a:xfrm>
          <a:prstGeom prst="rect">
            <a:avLst/>
          </a:prstGeom>
          <a:noFill/>
        </p:spPr>
      </p:pic>
      <p:pic>
        <p:nvPicPr>
          <p:cNvPr id="16390" name="Picture 6" descr="http://www.solarguys.com.au/graphics/toxic_symbol.png"/>
          <p:cNvPicPr>
            <a:picLocks noChangeAspect="1" noChangeArrowheads="1"/>
          </p:cNvPicPr>
          <p:nvPr/>
        </p:nvPicPr>
        <p:blipFill>
          <a:blip r:embed="rId4" cstate="print"/>
          <a:srcRect/>
          <a:stretch>
            <a:fillRect/>
          </a:stretch>
        </p:blipFill>
        <p:spPr bwMode="auto">
          <a:xfrm>
            <a:off x="457200" y="2819400"/>
            <a:ext cx="1552575" cy="1447801"/>
          </a:xfrm>
          <a:prstGeom prst="rect">
            <a:avLst/>
          </a:prstGeom>
          <a:noFill/>
        </p:spPr>
      </p:pic>
      <p:sp>
        <p:nvSpPr>
          <p:cNvPr id="7" name="Rectangle 6"/>
          <p:cNvSpPr/>
          <p:nvPr/>
        </p:nvSpPr>
        <p:spPr>
          <a:xfrm>
            <a:off x="2362200" y="2971800"/>
            <a:ext cx="6553200" cy="3139321"/>
          </a:xfrm>
          <a:prstGeom prst="rect">
            <a:avLst/>
          </a:prstGeom>
        </p:spPr>
        <p:txBody>
          <a:bodyPr wrap="square">
            <a:spAutoFit/>
          </a:bodyPr>
          <a:lstStyle/>
          <a:p>
            <a:r>
              <a:rPr lang="en-US" dirty="0" smtClean="0"/>
              <a:t>Urine contains </a:t>
            </a:r>
          </a:p>
          <a:p>
            <a:r>
              <a:rPr lang="en-US" dirty="0" smtClean="0"/>
              <a:t>	-</a:t>
            </a:r>
            <a:r>
              <a:rPr lang="en-US" b="1" dirty="0" smtClean="0"/>
              <a:t>ammonia</a:t>
            </a:r>
            <a:r>
              <a:rPr lang="en-US" dirty="0" smtClean="0"/>
              <a:t>: toxic compound excreted by animals that live mainly in water (crocodiles, alligators). They drink a large amount of water to dilute the ammonia in the urine and helps carry it away. </a:t>
            </a:r>
          </a:p>
          <a:p>
            <a:r>
              <a:rPr lang="en-US" dirty="0" smtClean="0"/>
              <a:t>		</a:t>
            </a:r>
            <a:endParaRPr lang="en-US" dirty="0" smtClean="0"/>
          </a:p>
          <a:p>
            <a:r>
              <a:rPr lang="en-US" dirty="0" smtClean="0"/>
              <a:t>	or </a:t>
            </a:r>
            <a:endParaRPr lang="en-US" dirty="0" smtClean="0"/>
          </a:p>
          <a:p>
            <a:r>
              <a:rPr lang="en-US" dirty="0" smtClean="0"/>
              <a:t>	</a:t>
            </a:r>
            <a:endParaRPr lang="en-US" dirty="0" smtClean="0"/>
          </a:p>
          <a:p>
            <a:r>
              <a:rPr lang="en-US" dirty="0" smtClean="0"/>
              <a:t>	</a:t>
            </a:r>
            <a:r>
              <a:rPr lang="en-US" dirty="0" smtClean="0"/>
              <a:t>-</a:t>
            </a:r>
            <a:r>
              <a:rPr lang="en-US" b="1" dirty="0" smtClean="0"/>
              <a:t>uric acid</a:t>
            </a:r>
            <a:r>
              <a:rPr lang="en-US" dirty="0" smtClean="0"/>
              <a:t>: convert ammonia to uric acid (much less toxic than ammonia, no diluting necessary) excess water is absorbed and conserved in the </a:t>
            </a:r>
            <a:r>
              <a:rPr lang="en-US" dirty="0" err="1" smtClean="0"/>
              <a:t>cloaca</a:t>
            </a:r>
            <a:r>
              <a:rPr lang="en-US" dirty="0" smtClean="0"/>
              <a:t>, reducing urine to crystals of uric acid that form a pasty white solid. </a:t>
            </a:r>
          </a:p>
        </p:txBody>
      </p:sp>
      <p:pic>
        <p:nvPicPr>
          <p:cNvPr id="16398" name="Picture 14" descr="C:\Users\Beatriz\AppData\Local\Microsoft\Windows\Temporary Internet Files\Content.IE5\0X40XO2W\MM900041151[1].gif"/>
          <p:cNvPicPr>
            <a:picLocks noChangeAspect="1" noChangeArrowheads="1" noCrop="1"/>
          </p:cNvPicPr>
          <p:nvPr/>
        </p:nvPicPr>
        <p:blipFill>
          <a:blip r:embed="rId5" cstate="print"/>
          <a:srcRect/>
          <a:stretch>
            <a:fillRect/>
          </a:stretch>
        </p:blipFill>
        <p:spPr bwMode="auto">
          <a:xfrm>
            <a:off x="381000" y="4800600"/>
            <a:ext cx="1676400" cy="1322784"/>
          </a:xfrm>
          <a:prstGeom prst="rect">
            <a:avLst/>
          </a:prstGeom>
          <a:noFill/>
        </p:spPr>
      </p:pic>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627" y="0"/>
            <a:ext cx="4312373" cy="1754326"/>
          </a:xfrm>
          <a:prstGeom prst="rect">
            <a:avLst/>
          </a:prstGeom>
          <a:noFill/>
        </p:spPr>
        <p:txBody>
          <a:bodyPr wrap="square" lIns="91440" tIns="45720" rIns="91440" bIns="45720">
            <a:spAutoFit/>
          </a:bodyPr>
          <a:lstStyle/>
          <a:p>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CIRCULATORYSYSTEM</a:t>
            </a:r>
            <a:endPar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4" name="TextBox 3"/>
          <p:cNvSpPr txBox="1"/>
          <p:nvPr/>
        </p:nvSpPr>
        <p:spPr>
          <a:xfrm>
            <a:off x="228600" y="0"/>
            <a:ext cx="5029200" cy="2308324"/>
          </a:xfrm>
          <a:prstGeom prst="rect">
            <a:avLst/>
          </a:prstGeom>
          <a:noFill/>
        </p:spPr>
        <p:txBody>
          <a:bodyPr wrap="square" rtlCol="0">
            <a:spAutoFit/>
          </a:bodyPr>
          <a:lstStyle/>
          <a:p>
            <a:pPr>
              <a:buFont typeface="Arial" pitchFamily="34" charset="0"/>
              <a:buChar char="•"/>
            </a:pPr>
            <a:r>
              <a:rPr lang="en-US" dirty="0" smtClean="0"/>
              <a:t>Don’t have </a:t>
            </a:r>
            <a:r>
              <a:rPr lang="en-US" dirty="0"/>
              <a:t>the capacity for the rapid sustained activity found in birds and </a:t>
            </a:r>
            <a:r>
              <a:rPr lang="en-US" dirty="0" smtClean="0"/>
              <a:t>mammals</a:t>
            </a:r>
            <a:endParaRPr lang="en-US" dirty="0"/>
          </a:p>
          <a:p>
            <a:pPr>
              <a:buFont typeface="Arial" pitchFamily="34" charset="0"/>
              <a:buChar char="•"/>
            </a:pPr>
            <a:endParaRPr lang="en-US" dirty="0" smtClean="0"/>
          </a:p>
          <a:p>
            <a:pPr>
              <a:buFont typeface="Arial" pitchFamily="34" charset="0"/>
              <a:buChar char="•"/>
            </a:pPr>
            <a:r>
              <a:rPr lang="en-US" dirty="0" smtClean="0"/>
              <a:t>completely </a:t>
            </a:r>
            <a:r>
              <a:rPr lang="en-US" dirty="0"/>
              <a:t>divided </a:t>
            </a:r>
            <a:r>
              <a:rPr lang="en-US" dirty="0" smtClean="0"/>
              <a:t>atrium</a:t>
            </a:r>
          </a:p>
          <a:p>
            <a:pPr>
              <a:buFont typeface="Arial" pitchFamily="34" charset="0"/>
              <a:buChar char="•"/>
            </a:pPr>
            <a:endParaRPr lang="en-US" dirty="0" smtClean="0"/>
          </a:p>
          <a:p>
            <a:pPr>
              <a:buFont typeface="Arial" pitchFamily="34" charset="0"/>
              <a:buChar char="•"/>
            </a:pPr>
            <a:r>
              <a:rPr lang="en-US" dirty="0" smtClean="0"/>
              <a:t>ventricle</a:t>
            </a:r>
            <a:r>
              <a:rPr lang="en-US" dirty="0"/>
              <a:t> is at least partially divided. </a:t>
            </a:r>
            <a:endParaRPr lang="en-US" dirty="0" smtClean="0"/>
          </a:p>
          <a:p>
            <a:endParaRPr lang="en-US" dirty="0" smtClean="0"/>
          </a:p>
          <a:p>
            <a:endParaRPr lang="en-US" dirty="0"/>
          </a:p>
        </p:txBody>
      </p:sp>
      <p:sp>
        <p:nvSpPr>
          <p:cNvPr id="6" name="Rectangle 5"/>
          <p:cNvSpPr/>
          <p:nvPr/>
        </p:nvSpPr>
        <p:spPr>
          <a:xfrm>
            <a:off x="4668396" y="1527676"/>
            <a:ext cx="4572000" cy="5355312"/>
          </a:xfrm>
          <a:prstGeom prst="rect">
            <a:avLst/>
          </a:prstGeom>
        </p:spPr>
        <p:txBody>
          <a:bodyPr wrap="square">
            <a:spAutoFit/>
          </a:bodyPr>
          <a:lstStyle/>
          <a:p>
            <a:pPr>
              <a:buFont typeface="Arial" pitchFamily="34" charset="0"/>
              <a:buChar char="•"/>
            </a:pPr>
            <a:r>
              <a:rPr lang="en-US" dirty="0" smtClean="0"/>
              <a:t>efficient double-loop circulatory system</a:t>
            </a:r>
          </a:p>
          <a:p>
            <a:pPr>
              <a:buFont typeface="Arial" pitchFamily="34" charset="0"/>
              <a:buChar char="•"/>
            </a:pPr>
            <a:endParaRPr lang="en-US" dirty="0" smtClean="0"/>
          </a:p>
          <a:p>
            <a:pPr>
              <a:buFont typeface="Arial" pitchFamily="34" charset="0"/>
              <a:buChar char="•"/>
            </a:pPr>
            <a:r>
              <a:rPr lang="en-US" dirty="0" smtClean="0"/>
              <a:t>One of the loops brings blood to and from the lungs</a:t>
            </a:r>
          </a:p>
          <a:p>
            <a:pPr>
              <a:buFont typeface="Arial" pitchFamily="34" charset="0"/>
              <a:buChar char="•"/>
            </a:pPr>
            <a:endParaRPr lang="en-US" dirty="0" smtClean="0"/>
          </a:p>
          <a:p>
            <a:pPr>
              <a:buFont typeface="Arial" pitchFamily="34" charset="0"/>
              <a:buChar char="•"/>
            </a:pPr>
            <a:r>
              <a:rPr lang="en-US" dirty="0" smtClean="0"/>
              <a:t>other loop brings blood to and from the rest of the body</a:t>
            </a:r>
          </a:p>
          <a:p>
            <a:pPr>
              <a:buFont typeface="Arial" pitchFamily="34" charset="0"/>
              <a:buChar char="•"/>
            </a:pPr>
            <a:endParaRPr lang="en-US" dirty="0" smtClean="0"/>
          </a:p>
          <a:p>
            <a:pPr>
              <a:buFont typeface="Arial" pitchFamily="34" charset="0"/>
              <a:buChar char="•"/>
            </a:pPr>
            <a:r>
              <a:rPr lang="en-US" dirty="0" smtClean="0"/>
              <a:t>2 atria and 1 ventricles</a:t>
            </a:r>
          </a:p>
          <a:p>
            <a:pPr>
              <a:buFont typeface="Arial" pitchFamily="34" charset="0"/>
              <a:buChar char="•"/>
            </a:pPr>
            <a:endParaRPr lang="en-US" dirty="0" smtClean="0"/>
          </a:p>
          <a:p>
            <a:pPr>
              <a:buFont typeface="Arial" pitchFamily="34" charset="0"/>
              <a:buChar char="•"/>
            </a:pPr>
            <a:r>
              <a:rPr lang="en-US" dirty="0" smtClean="0"/>
              <a:t>ventricle with a partial septum, or wall, helps separate oxygen-rich and oxygen-poor blood during the pumping cycle.</a:t>
            </a:r>
          </a:p>
          <a:p>
            <a:endParaRPr lang="en-US" dirty="0" smtClean="0"/>
          </a:p>
          <a:p>
            <a:r>
              <a:rPr lang="en-US" b="1" dirty="0" smtClean="0"/>
              <a:t>Crocodiles and Alligators</a:t>
            </a:r>
          </a:p>
          <a:p>
            <a:pPr>
              <a:buFont typeface="Arial" pitchFamily="34" charset="0"/>
              <a:buChar char="•"/>
            </a:pPr>
            <a:r>
              <a:rPr lang="en-US" dirty="0" smtClean="0"/>
              <a:t>most developed hearts of living reptiles. The heart consists of  2  atria and  2  ventricles—an arrangement that is also found in birds and mammals.</a:t>
            </a:r>
            <a:endParaRPr lang="en-US" dirty="0"/>
          </a:p>
        </p:txBody>
      </p:sp>
      <p:pic>
        <p:nvPicPr>
          <p:cNvPr id="5" name="Picture 4" descr="Art:Types of reptilian hearts: lizard, snake, crocodile, and turtle."/>
          <p:cNvPicPr/>
          <p:nvPr/>
        </p:nvPicPr>
        <p:blipFill>
          <a:blip r:embed="rId3" cstate="print"/>
          <a:srcRect r="755" b="4476"/>
          <a:stretch>
            <a:fillRect/>
          </a:stretch>
        </p:blipFill>
        <p:spPr bwMode="auto">
          <a:xfrm>
            <a:off x="97315" y="1872868"/>
            <a:ext cx="4572000" cy="4724400"/>
          </a:xfrm>
          <a:prstGeom prst="rect">
            <a:avLst/>
          </a:prstGeom>
          <a:noFill/>
        </p:spPr>
      </p:pic>
      <p:pic>
        <p:nvPicPr>
          <p:cNvPr id="7" name="Picture 1" descr="C:\Users\Beatriz\AppData\Local\Microsoft\Windows\Temporary Internet Files\Content.IE5\0X40XO2W\MM900173980[1].gif"/>
          <p:cNvPicPr>
            <a:picLocks noChangeAspect="1" noChangeArrowheads="1" noCrop="1"/>
          </p:cNvPicPr>
          <p:nvPr/>
        </p:nvPicPr>
        <p:blipFill>
          <a:blip r:embed="rId4" cstate="print"/>
          <a:srcRect/>
          <a:stretch>
            <a:fillRect/>
          </a:stretch>
        </p:blipFill>
        <p:spPr bwMode="auto">
          <a:xfrm>
            <a:off x="3048000" y="685800"/>
            <a:ext cx="1524000" cy="662609"/>
          </a:xfrm>
          <a:prstGeom prst="rect">
            <a:avLst/>
          </a:prstGeom>
          <a:noFill/>
        </p:spPr>
      </p:pic>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0"/>
            <a:ext cx="7189277" cy="923330"/>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RESPIRATORY SYSTEM</a:t>
            </a:r>
            <a:endPar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TextBox 2"/>
          <p:cNvSpPr txBox="1"/>
          <p:nvPr/>
        </p:nvSpPr>
        <p:spPr>
          <a:xfrm>
            <a:off x="319493" y="709672"/>
            <a:ext cx="8610600" cy="2031325"/>
          </a:xfrm>
          <a:prstGeom prst="rect">
            <a:avLst/>
          </a:prstGeom>
          <a:noFill/>
        </p:spPr>
        <p:txBody>
          <a:bodyPr wrap="square" rtlCol="0">
            <a:spAutoFit/>
          </a:bodyPr>
          <a:lstStyle/>
          <a:p>
            <a:r>
              <a:rPr lang="en-US" dirty="0" smtClean="0"/>
              <a:t>All: spongy lungs provide more gas exchange than amphibians</a:t>
            </a:r>
          </a:p>
          <a:p>
            <a:r>
              <a:rPr lang="en-US" dirty="0" smtClean="0"/>
              <a:t>Most:</a:t>
            </a:r>
          </a:p>
          <a:p>
            <a:pPr>
              <a:buFont typeface="Arial" pitchFamily="34" charset="0"/>
              <a:buChar char="•"/>
            </a:pPr>
            <a:r>
              <a:rPr lang="en-US" dirty="0" smtClean="0"/>
              <a:t>	Rate of Respiration: Irregular breathing patterns of active of inhaling &amp; exhaling 	w/ relatively long pauses depending on the temperature of the environment &amp; 	on the animals emotional state</a:t>
            </a:r>
          </a:p>
          <a:p>
            <a:endParaRPr lang="en-US" b="1" dirty="0" smtClean="0"/>
          </a:p>
          <a:p>
            <a:pPr lvl="2">
              <a:buFont typeface="Arial" pitchFamily="34" charset="0"/>
              <a:buChar char="•"/>
            </a:pPr>
            <a:r>
              <a:rPr lang="en-US" dirty="0" smtClean="0"/>
              <a:t> can hold breath </a:t>
            </a:r>
            <a:r>
              <a:rPr lang="en-US" dirty="0" smtClean="0"/>
              <a:t>an hour or more in some turtles &amp; aquatic snakes </a:t>
            </a:r>
            <a:r>
              <a:rPr lang="en-US" dirty="0" smtClean="0"/>
              <a:t>during diving</a:t>
            </a:r>
            <a:endParaRPr lang="en-US" dirty="0" smtClean="0"/>
          </a:p>
        </p:txBody>
      </p:sp>
      <p:pic>
        <p:nvPicPr>
          <p:cNvPr id="12291" name="Picture 3" descr="C:\Users\Beatriz\AppData\Local\Microsoft\Windows\Temporary Internet Files\Content.IE5\0X40XO2W\MM900046464[1].gif"/>
          <p:cNvPicPr>
            <a:picLocks noChangeAspect="1" noChangeArrowheads="1" noCrop="1"/>
          </p:cNvPicPr>
          <p:nvPr/>
        </p:nvPicPr>
        <p:blipFill>
          <a:blip r:embed="rId3" cstate="print"/>
          <a:srcRect/>
          <a:stretch>
            <a:fillRect/>
          </a:stretch>
        </p:blipFill>
        <p:spPr bwMode="auto">
          <a:xfrm>
            <a:off x="0" y="1295400"/>
            <a:ext cx="1219200" cy="613584"/>
          </a:xfrm>
          <a:prstGeom prst="rect">
            <a:avLst/>
          </a:prstGeom>
          <a:noFill/>
        </p:spPr>
      </p:pic>
      <p:pic>
        <p:nvPicPr>
          <p:cNvPr id="12292" name="Picture 4" descr="C:\Users\Beatriz\AppData\Local\Microsoft\Windows\Temporary Internet Files\Content.IE5\WONW0KZQ\MM900356644[1].gif"/>
          <p:cNvPicPr>
            <a:picLocks noChangeAspect="1" noChangeArrowheads="1" noCrop="1"/>
          </p:cNvPicPr>
          <p:nvPr/>
        </p:nvPicPr>
        <p:blipFill>
          <a:blip r:embed="rId4" cstate="print"/>
          <a:srcRect/>
          <a:stretch>
            <a:fillRect/>
          </a:stretch>
        </p:blipFill>
        <p:spPr bwMode="auto">
          <a:xfrm>
            <a:off x="39092" y="2209800"/>
            <a:ext cx="1359673" cy="914400"/>
          </a:xfrm>
          <a:prstGeom prst="rect">
            <a:avLst/>
          </a:prstGeom>
          <a:noFill/>
        </p:spPr>
      </p:pic>
      <p:pic>
        <p:nvPicPr>
          <p:cNvPr id="11" name="Picture 10" descr="Photograph:An Australian frilled lizard (Chlamydosaurus kingii) spreading out the skin around its neck to scare enemies."/>
          <p:cNvPicPr/>
          <p:nvPr/>
        </p:nvPicPr>
        <p:blipFill>
          <a:blip r:embed="rId5" cstate="print"/>
          <a:srcRect l="10417"/>
          <a:stretch>
            <a:fillRect/>
          </a:stretch>
        </p:blipFill>
        <p:spPr bwMode="auto">
          <a:xfrm>
            <a:off x="5638800" y="2971800"/>
            <a:ext cx="3276600" cy="3276600"/>
          </a:xfrm>
          <a:prstGeom prst="rect">
            <a:avLst/>
          </a:prstGeom>
          <a:noFill/>
          <a:ln w="9525">
            <a:noFill/>
            <a:miter lim="800000"/>
            <a:headEnd/>
            <a:tailEnd/>
          </a:ln>
        </p:spPr>
      </p:pic>
      <p:sp>
        <p:nvSpPr>
          <p:cNvPr id="12" name="Rectangle 11"/>
          <p:cNvSpPr/>
          <p:nvPr/>
        </p:nvSpPr>
        <p:spPr>
          <a:xfrm>
            <a:off x="152400" y="3124200"/>
            <a:ext cx="5486400" cy="3139321"/>
          </a:xfrm>
          <a:prstGeom prst="rect">
            <a:avLst/>
          </a:prstGeom>
        </p:spPr>
        <p:txBody>
          <a:bodyPr wrap="square">
            <a:spAutoFit/>
          </a:bodyPr>
          <a:lstStyle/>
          <a:p>
            <a:r>
              <a:rPr lang="en-US" dirty="0" smtClean="0"/>
              <a:t>All except for turtles breathe by changing the volume of the body cavity </a:t>
            </a:r>
          </a:p>
          <a:p>
            <a:pPr marL="342900" indent="-342900">
              <a:buAutoNum type="arabicPeriod"/>
            </a:pPr>
            <a:r>
              <a:rPr lang="en-US" dirty="0" smtClean="0"/>
              <a:t>contractions of the muscles moving the ribs, the volume of the body cavity is increased</a:t>
            </a:r>
          </a:p>
          <a:p>
            <a:pPr marL="342900" indent="-342900">
              <a:buAutoNum type="arabicPeriod"/>
            </a:pPr>
            <a:r>
              <a:rPr lang="en-US" dirty="0" smtClean="0"/>
              <a:t> this creates a negative pressure</a:t>
            </a:r>
          </a:p>
          <a:p>
            <a:pPr marL="342900" indent="-342900">
              <a:buAutoNum type="arabicPeriod"/>
            </a:pPr>
            <a:r>
              <a:rPr lang="en-US" dirty="0" smtClean="0"/>
              <a:t>Negative pressures restored to atmospheric level by air rushing into the lungs. </a:t>
            </a:r>
          </a:p>
          <a:p>
            <a:pPr marL="342900" indent="-342900">
              <a:buAutoNum type="arabicPeriod"/>
            </a:pPr>
            <a:r>
              <a:rPr lang="en-US" dirty="0" smtClean="0"/>
              <a:t>contraction of body muscles, the volume of the body cavity is reduced, forcing air out of the lungs. </a:t>
            </a:r>
          </a:p>
          <a:p>
            <a:endParaRPr lang="en-US" dirty="0" smtClean="0"/>
          </a:p>
          <a:p>
            <a:pPr>
              <a:buFont typeface="Arial" pitchFamily="34" charset="0"/>
              <a:buChar char="•"/>
            </a:pPr>
            <a:r>
              <a:rPr lang="en-US" dirty="0" smtClean="0"/>
              <a:t>2 lungs</a:t>
            </a:r>
          </a:p>
        </p:txBody>
      </p:sp>
    </p:spTree>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95400"/>
            <a:ext cx="8153400" cy="4524315"/>
          </a:xfrm>
          <a:prstGeom prst="rect">
            <a:avLst/>
          </a:prstGeom>
          <a:noFill/>
        </p:spPr>
        <p:txBody>
          <a:bodyPr wrap="square" rtlCol="0">
            <a:spAutoFit/>
          </a:bodyPr>
          <a:lstStyle/>
          <a:p>
            <a:r>
              <a:rPr lang="en-US" dirty="0" smtClean="0"/>
              <a:t>Crocodiles </a:t>
            </a:r>
            <a:r>
              <a:rPr lang="en-US" dirty="0" smtClean="0"/>
              <a:t>(many lizards and turtles): surface area is increased by the development of partitions that have alveoli. </a:t>
            </a:r>
          </a:p>
          <a:p>
            <a:r>
              <a:rPr lang="en-US" dirty="0" smtClean="0"/>
              <a:t>Exchange of respiratory gases takes place across surfaces</a:t>
            </a:r>
          </a:p>
          <a:p>
            <a:r>
              <a:rPr lang="en-US" dirty="0" smtClean="0"/>
              <a:t>increase of the ratio of surface area to volume =  increase in respiratory efficiency</a:t>
            </a:r>
          </a:p>
          <a:p>
            <a:endParaRPr lang="en-US" dirty="0" smtClean="0"/>
          </a:p>
          <a:p>
            <a:r>
              <a:rPr lang="en-US" dirty="0" smtClean="0"/>
              <a:t>Some crocodiles: flaps of skin that can separate the mouth from the nasal passages, allowing to breathe through nostrils while their mouth remains open. </a:t>
            </a:r>
          </a:p>
          <a:p>
            <a:endParaRPr lang="en-US" dirty="0" smtClean="0"/>
          </a:p>
          <a:p>
            <a:r>
              <a:rPr lang="en-US" dirty="0" smtClean="0"/>
              <a:t>Turtles: fusion of the ribs with a rigid shell = no volume change of body cavity</a:t>
            </a:r>
          </a:p>
          <a:p>
            <a:endParaRPr lang="en-US" dirty="0" smtClean="0"/>
          </a:p>
          <a:p>
            <a:r>
              <a:rPr lang="en-US" dirty="0" smtClean="0"/>
              <a:t>use the same mechanical principle of changing pressure in the body cavity</a:t>
            </a:r>
          </a:p>
          <a:p>
            <a:pPr marL="342900" indent="-342900">
              <a:buAutoNum type="arabicPeriod"/>
            </a:pPr>
            <a:r>
              <a:rPr lang="en-US" dirty="0" smtClean="0"/>
              <a:t>Contraction of  2  flank muscles enlarges the body cavity = inhale</a:t>
            </a:r>
          </a:p>
          <a:p>
            <a:pPr marL="342900" indent="-342900">
              <a:buAutoNum type="arabicPeriod"/>
            </a:pPr>
            <a:r>
              <a:rPr lang="en-US" dirty="0" smtClean="0"/>
              <a:t>Contraction of  2  other muscles 	        relaxation of the first  2             forces the viscera upward against the lungs = exhale</a:t>
            </a:r>
          </a:p>
          <a:p>
            <a:endParaRPr lang="en-US" dirty="0" smtClean="0"/>
          </a:p>
          <a:p>
            <a:endParaRPr lang="en-US" dirty="0"/>
          </a:p>
        </p:txBody>
      </p:sp>
      <p:sp>
        <p:nvSpPr>
          <p:cNvPr id="3" name="Right Arrow 2"/>
          <p:cNvSpPr/>
          <p:nvPr/>
        </p:nvSpPr>
        <p:spPr>
          <a:xfrm>
            <a:off x="4038600" y="4648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6934200" y="4648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descr="C:\Users\Beatriz\AppData\Local\Microsoft\Windows\Temporary Internet Files\Content.IE5\WONW0KZQ\MM900040931[1].gif"/>
          <p:cNvPicPr>
            <a:picLocks noChangeAspect="1" noChangeArrowheads="1" noCrop="1"/>
          </p:cNvPicPr>
          <p:nvPr/>
        </p:nvPicPr>
        <p:blipFill>
          <a:blip r:embed="rId3" cstate="print"/>
          <a:srcRect/>
          <a:stretch>
            <a:fillRect/>
          </a:stretch>
        </p:blipFill>
        <p:spPr bwMode="auto">
          <a:xfrm>
            <a:off x="533400" y="0"/>
            <a:ext cx="1447800" cy="1233777"/>
          </a:xfrm>
          <a:prstGeom prst="rect">
            <a:avLst/>
          </a:prstGeom>
          <a:noFill/>
        </p:spPr>
      </p:pic>
      <p:sp>
        <p:nvSpPr>
          <p:cNvPr id="13" name="Rectangle 12"/>
          <p:cNvSpPr/>
          <p:nvPr/>
        </p:nvSpPr>
        <p:spPr>
          <a:xfrm>
            <a:off x="2209800" y="381000"/>
            <a:ext cx="6477000" cy="646331"/>
          </a:xfrm>
          <a:prstGeom prst="rect">
            <a:avLst/>
          </a:prstGeom>
        </p:spPr>
        <p:txBody>
          <a:bodyPr wrap="square">
            <a:spAutoFit/>
          </a:bodyPr>
          <a:lstStyle/>
          <a:p>
            <a:r>
              <a:rPr lang="en-US" dirty="0" smtClean="0"/>
              <a:t>Snakes: lungs are simple saclike structures with alveoli in the walls.</a:t>
            </a:r>
          </a:p>
          <a:p>
            <a:r>
              <a:rPr lang="en-US" dirty="0" smtClean="0"/>
              <a:t>Some species have one lung</a:t>
            </a:r>
          </a:p>
        </p:txBody>
      </p:sp>
      <p:pic>
        <p:nvPicPr>
          <p:cNvPr id="22" name="Picture 7" descr="http://clccharter.org/donna/medschool/systems/system%20research/respiratory/in-out.gif"/>
          <p:cNvPicPr>
            <a:picLocks noChangeAspect="1" noChangeArrowheads="1" noCrop="1"/>
          </p:cNvPicPr>
          <p:nvPr/>
        </p:nvPicPr>
        <p:blipFill>
          <a:blip r:embed="rId4" cstate="print"/>
          <a:srcRect/>
          <a:stretch>
            <a:fillRect/>
          </a:stretch>
        </p:blipFill>
        <p:spPr bwMode="auto">
          <a:xfrm>
            <a:off x="4953000" y="4876800"/>
            <a:ext cx="1905000" cy="1828800"/>
          </a:xfrm>
          <a:prstGeom prst="rect">
            <a:avLst/>
          </a:prstGeom>
          <a:noFill/>
        </p:spPr>
      </p:pic>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43052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Nervous System</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TextBox 2"/>
          <p:cNvSpPr txBox="1"/>
          <p:nvPr/>
        </p:nvSpPr>
        <p:spPr>
          <a:xfrm>
            <a:off x="228600" y="762000"/>
            <a:ext cx="3733800" cy="5909310"/>
          </a:xfrm>
          <a:prstGeom prst="rect">
            <a:avLst/>
          </a:prstGeom>
          <a:noFill/>
        </p:spPr>
        <p:txBody>
          <a:bodyPr wrap="square" rtlCol="0">
            <a:spAutoFit/>
          </a:bodyPr>
          <a:lstStyle/>
          <a:p>
            <a:r>
              <a:rPr lang="en-US" dirty="0" smtClean="0"/>
              <a:t>all vertebrates:</a:t>
            </a:r>
            <a:r>
              <a:rPr lang="en-US" dirty="0"/>
              <a:t> </a:t>
            </a:r>
            <a:endParaRPr lang="en-US" dirty="0" smtClean="0"/>
          </a:p>
          <a:p>
            <a:pPr>
              <a:buFont typeface="Arial" pitchFamily="34" charset="0"/>
              <a:buChar char="•"/>
            </a:pPr>
            <a:r>
              <a:rPr lang="en-US" dirty="0" smtClean="0"/>
              <a:t>brain</a:t>
            </a:r>
            <a:r>
              <a:rPr lang="en-US" dirty="0"/>
              <a:t>, </a:t>
            </a:r>
            <a:endParaRPr lang="en-US" dirty="0" smtClean="0"/>
          </a:p>
          <a:p>
            <a:pPr>
              <a:buFont typeface="Arial" pitchFamily="34" charset="0"/>
              <a:buChar char="•"/>
            </a:pPr>
            <a:r>
              <a:rPr lang="en-US" dirty="0" smtClean="0"/>
              <a:t>spinal </a:t>
            </a:r>
            <a:r>
              <a:rPr lang="en-US" dirty="0"/>
              <a:t>nerve </a:t>
            </a:r>
            <a:r>
              <a:rPr lang="en-US" dirty="0" smtClean="0"/>
              <a:t>cord</a:t>
            </a:r>
            <a:r>
              <a:rPr lang="en-US" dirty="0"/>
              <a:t> </a:t>
            </a:r>
            <a:endParaRPr lang="en-US" dirty="0" smtClean="0"/>
          </a:p>
          <a:p>
            <a:pPr>
              <a:buFont typeface="Arial" pitchFamily="34" charset="0"/>
              <a:buChar char="•"/>
            </a:pPr>
            <a:r>
              <a:rPr lang="en-US" dirty="0" smtClean="0"/>
              <a:t>nerves</a:t>
            </a:r>
            <a:r>
              <a:rPr lang="en-US" dirty="0"/>
              <a:t> running from the brain or spinal </a:t>
            </a:r>
            <a:r>
              <a:rPr lang="en-US" dirty="0" smtClean="0"/>
              <a:t>cord </a:t>
            </a:r>
          </a:p>
          <a:p>
            <a:pPr>
              <a:buFont typeface="Arial" pitchFamily="34" charset="0"/>
              <a:buChar char="•"/>
            </a:pPr>
            <a:r>
              <a:rPr lang="en-US" dirty="0" smtClean="0"/>
              <a:t>sense </a:t>
            </a:r>
            <a:r>
              <a:rPr lang="en-US" dirty="0" smtClean="0"/>
              <a:t>organs</a:t>
            </a:r>
          </a:p>
          <a:p>
            <a:pPr>
              <a:buFont typeface="Arial" pitchFamily="34" charset="0"/>
              <a:buChar char="•"/>
            </a:pPr>
            <a:endParaRPr lang="en-US" dirty="0"/>
          </a:p>
          <a:p>
            <a:pPr>
              <a:buFont typeface="Arial" pitchFamily="34" charset="0"/>
              <a:buChar char="•"/>
            </a:pPr>
            <a:r>
              <a:rPr lang="en-US" b="1" u="sng" dirty="0" smtClean="0">
                <a:hlinkClick r:id="rId3"/>
              </a:rPr>
              <a:t>cerebral hemispheres</a:t>
            </a:r>
            <a:r>
              <a:rPr lang="en-US" b="1" u="sng" dirty="0" smtClean="0"/>
              <a:t> -</a:t>
            </a:r>
            <a:r>
              <a:rPr lang="en-US" dirty="0" smtClean="0"/>
              <a:t>principal </a:t>
            </a:r>
            <a:r>
              <a:rPr lang="en-US" dirty="0"/>
              <a:t>associative </a:t>
            </a:r>
            <a:r>
              <a:rPr lang="en-US" dirty="0" smtClean="0"/>
              <a:t>centers </a:t>
            </a:r>
            <a:r>
              <a:rPr lang="en-US" dirty="0"/>
              <a:t>of the </a:t>
            </a:r>
            <a:r>
              <a:rPr lang="en-US" dirty="0" smtClean="0"/>
              <a:t>brain: relative absolute </a:t>
            </a:r>
            <a:r>
              <a:rPr lang="en-US" dirty="0"/>
              <a:t>size of </a:t>
            </a:r>
            <a:r>
              <a:rPr lang="en-US" dirty="0" smtClean="0"/>
              <a:t>much smaller than mammals</a:t>
            </a:r>
          </a:p>
          <a:p>
            <a:pPr>
              <a:buFont typeface="Arial" pitchFamily="34" charset="0"/>
              <a:buChar char="•"/>
            </a:pPr>
            <a:endParaRPr lang="en-US" dirty="0" smtClean="0"/>
          </a:p>
          <a:p>
            <a:pPr>
              <a:buFont typeface="Arial" pitchFamily="34" charset="0"/>
              <a:buChar char="•"/>
            </a:pPr>
            <a:r>
              <a:rPr lang="en-US" dirty="0" smtClean="0"/>
              <a:t>external eardrum and a single bone that conducts sound to the inner ear</a:t>
            </a:r>
          </a:p>
          <a:p>
            <a:pPr>
              <a:buFont typeface="Arial" pitchFamily="34" charset="0"/>
              <a:buChar char="•"/>
            </a:pPr>
            <a:endParaRPr lang="en-US" dirty="0" smtClean="0"/>
          </a:p>
          <a:p>
            <a:pPr>
              <a:buFont typeface="Arial" pitchFamily="34" charset="0"/>
              <a:buChar char="•"/>
            </a:pPr>
            <a:r>
              <a:rPr lang="en-US" dirty="0" smtClean="0"/>
              <a:t>Snake’s &amp;</a:t>
            </a:r>
            <a:r>
              <a:rPr lang="en-US" dirty="0"/>
              <a:t> </a:t>
            </a:r>
            <a:r>
              <a:rPr lang="en-US" b="1" u="sng" dirty="0" smtClean="0">
                <a:hlinkClick r:id="rId4"/>
              </a:rPr>
              <a:t>alligator’s</a:t>
            </a:r>
            <a:r>
              <a:rPr lang="en-US" b="1" u="sng" dirty="0" smtClean="0"/>
              <a:t> </a:t>
            </a:r>
            <a:r>
              <a:rPr lang="en-US" dirty="0" smtClean="0"/>
              <a:t> brain</a:t>
            </a:r>
            <a:r>
              <a:rPr lang="en-US" dirty="0"/>
              <a:t> forms less </a:t>
            </a:r>
            <a:r>
              <a:rPr lang="en-US" dirty="0" smtClean="0"/>
              <a:t>than</a:t>
            </a:r>
            <a:r>
              <a:rPr lang="en-US" baseline="30000" dirty="0" smtClean="0"/>
              <a:t>1</a:t>
            </a:r>
            <a:r>
              <a:rPr lang="en-US" dirty="0"/>
              <a:t>/</a:t>
            </a:r>
            <a:r>
              <a:rPr lang="en-US" baseline="-25000" dirty="0" smtClean="0"/>
              <a:t>1,500</a:t>
            </a:r>
            <a:r>
              <a:rPr lang="en-US" dirty="0"/>
              <a:t> of total body weight, whereas in mammals </a:t>
            </a:r>
            <a:r>
              <a:rPr lang="en-US" dirty="0" smtClean="0"/>
              <a:t>about</a:t>
            </a:r>
            <a:r>
              <a:rPr lang="en-US" dirty="0"/>
              <a:t> </a:t>
            </a:r>
            <a:r>
              <a:rPr lang="en-US" baseline="30000" dirty="0"/>
              <a:t>1</a:t>
            </a:r>
            <a:r>
              <a:rPr lang="en-US" dirty="0"/>
              <a:t>/</a:t>
            </a:r>
            <a:r>
              <a:rPr lang="en-US" baseline="-25000" dirty="0"/>
              <a:t>100</a:t>
            </a:r>
            <a:r>
              <a:rPr lang="en-US" dirty="0"/>
              <a:t> of body weight</a:t>
            </a:r>
            <a:r>
              <a:rPr lang="en-US" dirty="0" smtClean="0"/>
              <a:t>.</a:t>
            </a:r>
          </a:p>
          <a:p>
            <a:endParaRPr lang="en-US" dirty="0"/>
          </a:p>
          <a:p>
            <a:endParaRPr lang="en-US" dirty="0" smtClean="0"/>
          </a:p>
        </p:txBody>
      </p:sp>
      <p:sp>
        <p:nvSpPr>
          <p:cNvPr id="5" name="Rectangle 4"/>
          <p:cNvSpPr/>
          <p:nvPr/>
        </p:nvSpPr>
        <p:spPr>
          <a:xfrm>
            <a:off x="4114800" y="3962400"/>
            <a:ext cx="4572000" cy="2308324"/>
          </a:xfrm>
          <a:prstGeom prst="rect">
            <a:avLst/>
          </a:prstGeom>
        </p:spPr>
        <p:txBody>
          <a:bodyPr wrap="square">
            <a:spAutoFit/>
          </a:bodyPr>
          <a:lstStyle/>
          <a:p>
            <a:pPr>
              <a:buFont typeface="Arial" pitchFamily="34" charset="0"/>
              <a:buChar char="•"/>
            </a:pPr>
            <a:r>
              <a:rPr lang="en-US" dirty="0" smtClean="0"/>
              <a:t>Many </a:t>
            </a:r>
            <a:r>
              <a:rPr lang="en-US" dirty="0" smtClean="0"/>
              <a:t>snakes: Jacobson’s organ- extremely good sense of smell the roof of the mouth that can detect chemicals when the reptiles flick their tongues</a:t>
            </a:r>
          </a:p>
          <a:p>
            <a:pPr>
              <a:buFont typeface="Arial" pitchFamily="34" charset="0"/>
              <a:buChar char="•"/>
            </a:pPr>
            <a:endParaRPr lang="en-US" dirty="0" smtClean="0"/>
          </a:p>
          <a:p>
            <a:pPr>
              <a:buFont typeface="Arial" pitchFamily="34" charset="0"/>
              <a:buChar char="•"/>
            </a:pPr>
            <a:r>
              <a:rPr lang="en-US" dirty="0" smtClean="0"/>
              <a:t>Pit organ-detect the body heat of their prey.</a:t>
            </a:r>
          </a:p>
          <a:p>
            <a:pPr>
              <a:buFont typeface="Arial" pitchFamily="34" charset="0"/>
              <a:buChar char="•"/>
            </a:pPr>
            <a:r>
              <a:rPr lang="en-US" dirty="0" smtClean="0"/>
              <a:t> pick up vibrations in the ground through bones in their skulls</a:t>
            </a:r>
          </a:p>
        </p:txBody>
      </p:sp>
      <p:pic>
        <p:nvPicPr>
          <p:cNvPr id="6" name="Picture 5" descr="Art:Specialized eyes of the chameleon (Chamaeleo) and the gecko (Gekko)."/>
          <p:cNvPicPr/>
          <p:nvPr/>
        </p:nvPicPr>
        <p:blipFill>
          <a:blip r:embed="rId5" cstate="print"/>
          <a:srcRect/>
          <a:stretch>
            <a:fillRect/>
          </a:stretch>
        </p:blipFill>
        <p:spPr bwMode="auto">
          <a:xfrm>
            <a:off x="3886200" y="838200"/>
            <a:ext cx="2514600" cy="2819400"/>
          </a:xfrm>
          <a:prstGeom prst="rect">
            <a:avLst/>
          </a:prstGeom>
          <a:noFill/>
          <a:ln w="9525">
            <a:noFill/>
            <a:miter lim="800000"/>
            <a:headEnd/>
            <a:tailEnd/>
          </a:ln>
        </p:spPr>
      </p:pic>
      <p:sp>
        <p:nvSpPr>
          <p:cNvPr id="7" name="Rectangle 6"/>
          <p:cNvSpPr/>
          <p:nvPr/>
        </p:nvSpPr>
        <p:spPr>
          <a:xfrm>
            <a:off x="6477000" y="228600"/>
            <a:ext cx="2667000" cy="3416320"/>
          </a:xfrm>
          <a:prstGeom prst="rect">
            <a:avLst/>
          </a:prstGeom>
        </p:spPr>
        <p:txBody>
          <a:bodyPr wrap="square">
            <a:spAutoFit/>
          </a:bodyPr>
          <a:lstStyle/>
          <a:p>
            <a:pPr>
              <a:buFont typeface="Arial" pitchFamily="34" charset="0"/>
              <a:buChar char="•"/>
            </a:pPr>
            <a:r>
              <a:rPr lang="en-US" dirty="0" smtClean="0"/>
              <a:t>olfactory bulb (regulating the sense of smell) in caiman and crocs </a:t>
            </a:r>
            <a:endParaRPr lang="en-US" dirty="0" smtClean="0">
              <a:sym typeface="Wingdings" pitchFamily="2" charset="2"/>
            </a:endParaRPr>
          </a:p>
          <a:p>
            <a:pPr>
              <a:buFont typeface="Arial" pitchFamily="34" charset="0"/>
              <a:buChar char="•"/>
            </a:pPr>
            <a:endParaRPr lang="en-US" dirty="0" smtClean="0">
              <a:sym typeface="Wingdings" pitchFamily="2" charset="2"/>
            </a:endParaRPr>
          </a:p>
          <a:p>
            <a:pPr>
              <a:buFont typeface="Arial" pitchFamily="34" charset="0"/>
              <a:buChar char="•"/>
            </a:pPr>
            <a:r>
              <a:rPr lang="en-US" dirty="0" smtClean="0"/>
              <a:t>cerebrum and cerebellum are considerably larger compared to the rest of the brain. </a:t>
            </a:r>
          </a:p>
          <a:p>
            <a:pPr>
              <a:buFont typeface="Arial" pitchFamily="34" charset="0"/>
              <a:buChar char="•"/>
            </a:pPr>
            <a:endParaRPr lang="en-US" dirty="0" smtClean="0"/>
          </a:p>
          <a:p>
            <a:pPr>
              <a:buFont typeface="Arial" pitchFamily="34" charset="0"/>
              <a:buChar char="•"/>
            </a:pPr>
            <a:r>
              <a:rPr lang="en-US" dirty="0" smtClean="0"/>
              <a:t>complex eyes and can see color well. </a:t>
            </a:r>
            <a:endParaRPr lang="en-US" dirty="0" smtClean="0"/>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52400"/>
            <a:ext cx="709226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REPRODUCTIVE SYSTEM</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457200" y="914400"/>
            <a:ext cx="8382000" cy="2862322"/>
          </a:xfrm>
          <a:prstGeom prst="rect">
            <a:avLst/>
          </a:prstGeom>
        </p:spPr>
        <p:txBody>
          <a:bodyPr wrap="square">
            <a:spAutoFit/>
          </a:bodyPr>
          <a:lstStyle/>
          <a:p>
            <a:pPr>
              <a:buFont typeface="Arial" pitchFamily="34" charset="0"/>
              <a:buChar char="•"/>
            </a:pPr>
            <a:r>
              <a:rPr lang="en-US" dirty="0" smtClean="0"/>
              <a:t>internal fertilization - male deposits sperm inside the body of the female through the </a:t>
            </a:r>
            <a:r>
              <a:rPr lang="en-US" dirty="0" err="1" smtClean="0"/>
              <a:t>cloaca</a:t>
            </a:r>
            <a:r>
              <a:rPr lang="en-US" dirty="0" smtClean="0"/>
              <a:t>.</a:t>
            </a:r>
          </a:p>
          <a:p>
            <a:pPr>
              <a:buFont typeface="Arial" pitchFamily="34" charset="0"/>
              <a:buChar char="•"/>
            </a:pPr>
            <a:endParaRPr lang="en-US" dirty="0" smtClean="0"/>
          </a:p>
          <a:p>
            <a:pPr>
              <a:buFont typeface="Arial" pitchFamily="34" charset="0"/>
              <a:buChar char="•"/>
            </a:pPr>
            <a:r>
              <a:rPr lang="en-US" dirty="0" smtClean="0"/>
              <a:t>Most </a:t>
            </a:r>
            <a:r>
              <a:rPr lang="en-US" dirty="0" smtClean="0"/>
              <a:t>oviparous - laying eggs that develop outside the mother's body. </a:t>
            </a:r>
          </a:p>
          <a:p>
            <a:pPr>
              <a:buFont typeface="Arial" pitchFamily="34" charset="0"/>
              <a:buChar char="•"/>
            </a:pPr>
            <a:endParaRPr lang="en-US" dirty="0" smtClean="0"/>
          </a:p>
          <a:p>
            <a:pPr>
              <a:buFont typeface="Arial" pitchFamily="34" charset="0"/>
              <a:buChar char="•"/>
            </a:pPr>
            <a:r>
              <a:rPr lang="en-US" dirty="0" smtClean="0"/>
              <a:t>Some snakes and lizards are ovoviviparous - carries her eggs within her body for egg protection &amp; warmth &amp; young are born alive </a:t>
            </a:r>
          </a:p>
          <a:p>
            <a:endParaRPr lang="en-US" dirty="0" smtClean="0"/>
          </a:p>
          <a:p>
            <a:endParaRPr lang="en-US" dirty="0" smtClean="0"/>
          </a:p>
          <a:p>
            <a:endParaRPr lang="en-US" dirty="0" smtClean="0"/>
          </a:p>
        </p:txBody>
      </p:sp>
      <p:pic>
        <p:nvPicPr>
          <p:cNvPr id="6146" name="Picture 2" descr="http://farm2.static.flickr.com/1239/553140408_fffa55f330.jpg"/>
          <p:cNvPicPr>
            <a:picLocks noChangeAspect="1" noChangeArrowheads="1"/>
          </p:cNvPicPr>
          <p:nvPr/>
        </p:nvPicPr>
        <p:blipFill>
          <a:blip r:embed="rId3" cstate="print"/>
          <a:srcRect/>
          <a:stretch>
            <a:fillRect/>
          </a:stretch>
        </p:blipFill>
        <p:spPr bwMode="auto">
          <a:xfrm>
            <a:off x="4038600" y="3048000"/>
            <a:ext cx="4959762" cy="3352800"/>
          </a:xfrm>
          <a:prstGeom prst="rect">
            <a:avLst/>
          </a:prstGeom>
          <a:noFill/>
        </p:spPr>
      </p:pic>
      <p:sp>
        <p:nvSpPr>
          <p:cNvPr id="6" name="TextBox 5"/>
          <p:cNvSpPr txBox="1"/>
          <p:nvPr/>
        </p:nvSpPr>
        <p:spPr>
          <a:xfrm>
            <a:off x="228600" y="2971800"/>
            <a:ext cx="3733800" cy="2585323"/>
          </a:xfrm>
          <a:prstGeom prst="rect">
            <a:avLst/>
          </a:prstGeom>
          <a:noFill/>
        </p:spPr>
        <p:txBody>
          <a:bodyPr wrap="square" rtlCol="0">
            <a:spAutoFit/>
          </a:bodyPr>
          <a:lstStyle/>
          <a:p>
            <a:r>
              <a:rPr lang="en-US" dirty="0" smtClean="0"/>
              <a:t>Egg:</a:t>
            </a:r>
          </a:p>
          <a:p>
            <a:r>
              <a:rPr lang="en-US" dirty="0" smtClean="0"/>
              <a:t>After fertilization covers the embryos with several membranes and a leathery shell to create a protected environment in which the embryo can develop without drying out called an </a:t>
            </a:r>
            <a:r>
              <a:rPr lang="en-US" b="1" dirty="0" smtClean="0"/>
              <a:t>amniotic egg</a:t>
            </a:r>
            <a:r>
              <a:rPr lang="en-US" dirty="0" smtClean="0"/>
              <a:t> </a:t>
            </a:r>
            <a:r>
              <a:rPr lang="en-US" dirty="0" smtClean="0"/>
              <a:t>&amp; </a:t>
            </a:r>
            <a:r>
              <a:rPr lang="en-US" dirty="0" smtClean="0"/>
              <a:t>it was important to the adaptations to life on land.</a:t>
            </a:r>
          </a:p>
          <a:p>
            <a:endParaRPr lang="en-US" dirty="0"/>
          </a:p>
        </p:txBody>
      </p:sp>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mniotic Egg.png"/>
          <p:cNvPicPr/>
          <p:nvPr/>
        </p:nvPicPr>
        <p:blipFill>
          <a:blip r:embed="rId2" cstate="print"/>
          <a:srcRect r="2749"/>
          <a:stretch>
            <a:fillRect/>
          </a:stretch>
        </p:blipFill>
        <p:spPr>
          <a:xfrm>
            <a:off x="0" y="0"/>
            <a:ext cx="9144000" cy="6857999"/>
          </a:xfrm>
          <a:prstGeom prst="rect">
            <a:avLst/>
          </a:prstGeom>
        </p:spPr>
      </p:pic>
    </p:spTree>
  </p:cSld>
  <p:clrMapOvr>
    <a:masterClrMapping/>
  </p:clrMapOvr>
  <p:transition>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214878"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GOOD LINKS AND SOURCES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TextBox 2"/>
          <p:cNvSpPr txBox="1"/>
          <p:nvPr/>
        </p:nvSpPr>
        <p:spPr>
          <a:xfrm>
            <a:off x="381000" y="990600"/>
            <a:ext cx="8001000" cy="3693319"/>
          </a:xfrm>
          <a:prstGeom prst="rect">
            <a:avLst/>
          </a:prstGeom>
          <a:noFill/>
        </p:spPr>
        <p:txBody>
          <a:bodyPr wrap="square" rtlCol="0">
            <a:spAutoFit/>
          </a:bodyPr>
          <a:lstStyle/>
          <a:p>
            <a:r>
              <a:rPr lang="en-US" dirty="0" smtClean="0"/>
              <a:t>Sources</a:t>
            </a:r>
            <a:r>
              <a:rPr lang="en-US" dirty="0" smtClean="0"/>
              <a:t>:</a:t>
            </a:r>
            <a:endParaRPr lang="en-US" dirty="0" smtClean="0">
              <a:hlinkClick r:id="rId3"/>
            </a:endParaRPr>
          </a:p>
          <a:p>
            <a:endParaRPr lang="en-US" dirty="0" smtClean="0">
              <a:hlinkClick r:id="rId3"/>
            </a:endParaRPr>
          </a:p>
          <a:p>
            <a:r>
              <a:rPr lang="en-US" dirty="0" smtClean="0">
                <a:hlinkClick r:id="rId3"/>
              </a:rPr>
              <a:t>www.britannica.com</a:t>
            </a:r>
            <a:endParaRPr lang="en-US" dirty="0" smtClean="0"/>
          </a:p>
          <a:p>
            <a:endParaRPr lang="en-US" dirty="0" smtClean="0"/>
          </a:p>
          <a:p>
            <a:r>
              <a:rPr lang="en-US" dirty="0" smtClean="0"/>
              <a:t>Biology </a:t>
            </a:r>
            <a:r>
              <a:rPr lang="en-US" dirty="0" smtClean="0"/>
              <a:t>Textbook</a:t>
            </a:r>
            <a:endParaRPr lang="en-US" dirty="0" smtClean="0"/>
          </a:p>
          <a:p>
            <a:endParaRPr lang="en-US" b="1" dirty="0" smtClean="0">
              <a:hlinkClick r:id="rId4"/>
            </a:endParaRPr>
          </a:p>
          <a:p>
            <a:r>
              <a:rPr lang="en-US" dirty="0" smtClean="0"/>
              <a:t>Links:</a:t>
            </a:r>
          </a:p>
          <a:p>
            <a:endParaRPr lang="en-US" dirty="0" smtClean="0">
              <a:hlinkClick r:id="rId4"/>
            </a:endParaRPr>
          </a:p>
          <a:p>
            <a:r>
              <a:rPr lang="en-US" dirty="0" smtClean="0">
                <a:hlinkClick r:id="rId4"/>
              </a:rPr>
              <a:t>http://www.school.eb.com/eb/art-16546/Marine-iguanas-of-the-Galapagos-Islands</a:t>
            </a:r>
            <a:endParaRPr lang="en-US" dirty="0" smtClean="0"/>
          </a:p>
          <a:p>
            <a:endParaRPr lang="en-US" dirty="0" smtClean="0"/>
          </a:p>
          <a:p>
            <a:r>
              <a:rPr lang="en-US" dirty="0" smtClean="0">
                <a:hlinkClick r:id="rId5"/>
              </a:rPr>
              <a:t>http://www.school.eb.com/eb/art-97551/Audio-clip-of-a-rattlesnake</a:t>
            </a:r>
            <a:endParaRPr lang="en-US" dirty="0" smtClean="0"/>
          </a:p>
          <a:p>
            <a:endParaRPr lang="en-US" dirty="0" smtClean="0"/>
          </a:p>
          <a:p>
            <a:endParaRPr lang="en-US" dirty="0"/>
          </a:p>
        </p:txBody>
      </p:sp>
      <p:pic>
        <p:nvPicPr>
          <p:cNvPr id="4100" name="Picture 4" descr="http://fullofsnark.com/wp-content/uploads/2009/08/gecko.jpg"/>
          <p:cNvPicPr>
            <a:picLocks noChangeAspect="1" noChangeArrowheads="1"/>
          </p:cNvPicPr>
          <p:nvPr/>
        </p:nvPicPr>
        <p:blipFill>
          <a:blip r:embed="rId6" cstate="print"/>
          <a:srcRect/>
          <a:stretch>
            <a:fillRect/>
          </a:stretch>
        </p:blipFill>
        <p:spPr bwMode="auto">
          <a:xfrm>
            <a:off x="5943600" y="990600"/>
            <a:ext cx="2066925" cy="2066925"/>
          </a:xfrm>
          <a:prstGeom prst="rect">
            <a:avLst/>
          </a:prstGeom>
          <a:noFill/>
        </p:spPr>
      </p:pic>
      <p:pic>
        <p:nvPicPr>
          <p:cNvPr id="8" name="Picture 11" descr="C:\Users\Beatriz\AppData\Local\Microsoft\Windows\Temporary Internet Files\Content.IE5\Y2K177FZ\MM900365155[1].gif"/>
          <p:cNvPicPr>
            <a:picLocks noChangeAspect="1" noChangeArrowheads="1" noCrop="1"/>
          </p:cNvPicPr>
          <p:nvPr/>
        </p:nvPicPr>
        <p:blipFill>
          <a:blip r:embed="rId7" cstate="print"/>
          <a:srcRect/>
          <a:stretch>
            <a:fillRect/>
          </a:stretch>
        </p:blipFill>
        <p:spPr bwMode="auto">
          <a:xfrm>
            <a:off x="6781800" y="5181600"/>
            <a:ext cx="2180636" cy="1447800"/>
          </a:xfrm>
          <a:prstGeom prst="rect">
            <a:avLst/>
          </a:prstGeom>
          <a:noFill/>
        </p:spPr>
      </p:pic>
      <p:pic>
        <p:nvPicPr>
          <p:cNvPr id="9" name="Picture 13" descr="C:\Users\Beatriz\AppData\Local\Microsoft\Windows\Temporary Internet Files\Content.IE5\0X40XO2W\MM900046520[1].gif"/>
          <p:cNvPicPr>
            <a:picLocks noChangeAspect="1" noChangeArrowheads="1" noCrop="1"/>
          </p:cNvPicPr>
          <p:nvPr/>
        </p:nvPicPr>
        <p:blipFill>
          <a:blip r:embed="rId8" cstate="print"/>
          <a:srcRect/>
          <a:stretch>
            <a:fillRect/>
          </a:stretch>
        </p:blipFill>
        <p:spPr bwMode="auto">
          <a:xfrm>
            <a:off x="5410200" y="5105400"/>
            <a:ext cx="1371600" cy="1559293"/>
          </a:xfrm>
          <a:prstGeom prst="rect">
            <a:avLst/>
          </a:prstGeom>
          <a:noFill/>
        </p:spPr>
      </p:pic>
      <p:pic>
        <p:nvPicPr>
          <p:cNvPr id="11" name="Picture 14" descr="C:\Users\Beatriz\AppData\Local\Microsoft\Windows\Temporary Internet Files\Content.IE5\WONW0KZQ\MM900046514[1].gif"/>
          <p:cNvPicPr>
            <a:picLocks noChangeAspect="1" noChangeArrowheads="1" noCrop="1"/>
          </p:cNvPicPr>
          <p:nvPr/>
        </p:nvPicPr>
        <p:blipFill>
          <a:blip r:embed="rId9" cstate="print"/>
          <a:srcRect/>
          <a:stretch>
            <a:fillRect/>
          </a:stretch>
        </p:blipFill>
        <p:spPr bwMode="auto">
          <a:xfrm>
            <a:off x="152400" y="5410200"/>
            <a:ext cx="2209800" cy="1209136"/>
          </a:xfrm>
          <a:prstGeom prst="rect">
            <a:avLst/>
          </a:prstGeom>
          <a:noFill/>
        </p:spPr>
      </p:pic>
      <p:pic>
        <p:nvPicPr>
          <p:cNvPr id="12" name="Picture 11" descr="Photograph:Potential predators of the blue-tailed skink (Plestiodon skiltonianus) are attracted to its tail, which can be shed at will."/>
          <p:cNvPicPr/>
          <p:nvPr/>
        </p:nvPicPr>
        <p:blipFill>
          <a:blip r:embed="rId10" cstate="print"/>
          <a:srcRect/>
          <a:stretch>
            <a:fillRect/>
          </a:stretch>
        </p:blipFill>
        <p:spPr bwMode="auto">
          <a:xfrm>
            <a:off x="2514600" y="4800600"/>
            <a:ext cx="2743200" cy="1828800"/>
          </a:xfrm>
          <a:prstGeom prst="rect">
            <a:avLst/>
          </a:prstGeom>
          <a:noFill/>
          <a:ln w="9525">
            <a:noFill/>
            <a:miter lim="800000"/>
            <a:headEnd/>
            <a:tailEnd/>
          </a:ln>
        </p:spPr>
      </p:pic>
      <p:pic>
        <p:nvPicPr>
          <p:cNvPr id="13" name="Picture 12" descr="Photograph:Spotted racerunner (Cnemidophorus sacki)."/>
          <p:cNvPicPr/>
          <p:nvPr/>
        </p:nvPicPr>
        <p:blipFill>
          <a:blip r:embed="rId11" cstate="print"/>
          <a:srcRect/>
          <a:stretch>
            <a:fillRect/>
          </a:stretch>
        </p:blipFill>
        <p:spPr bwMode="auto">
          <a:xfrm>
            <a:off x="2895600" y="1066800"/>
            <a:ext cx="2514600" cy="2057400"/>
          </a:xfrm>
          <a:prstGeom prst="rect">
            <a:avLst/>
          </a:prstGeom>
          <a:noFill/>
          <a:ln w="9525">
            <a:noFill/>
            <a:miter lim="800000"/>
            <a:headEnd/>
            <a:tailEnd/>
          </a:ln>
        </p:spPr>
      </p:pic>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7545" y="0"/>
            <a:ext cx="5375061" cy="1754326"/>
          </a:xfrm>
          <a:prstGeom prst="rect">
            <a:avLst/>
          </a:prstGeom>
          <a:noFill/>
        </p:spPr>
        <p:txBody>
          <a:bodyPr wrap="none" lIns="91440" tIns="45720" rIns="91440" bIns="45720">
            <a:spAutoFit/>
          </a:bodyPr>
          <a:lstStyle/>
          <a:p>
            <a:pPr algn="ctr"/>
            <a:r>
              <a:rPr lang="en-US" sz="5400" b="1" cap="none" spc="0" dirty="0" smtClean="0">
                <a:ln w="10541" cmpd="sng">
                  <a:solidFill>
                    <a:schemeClr val="bg1"/>
                  </a:solidFill>
                  <a:prstDash val="solid"/>
                </a:ln>
                <a:effectLst/>
              </a:rPr>
              <a:t>INTRODUCTION &amp;</a:t>
            </a:r>
          </a:p>
          <a:p>
            <a:pPr algn="ctr"/>
            <a:r>
              <a:rPr lang="en-US" sz="5400" b="1" dirty="0" smtClean="0">
                <a:ln w="10541" cmpd="sng">
                  <a:solidFill>
                    <a:schemeClr val="bg1"/>
                  </a:solidFill>
                  <a:prstDash val="solid"/>
                </a:ln>
              </a:rPr>
              <a:t>CLASSIFICATION</a:t>
            </a:r>
            <a:endParaRPr lang="en-US" sz="5400" b="1" cap="none" spc="0" dirty="0">
              <a:ln w="10541" cmpd="sng">
                <a:solidFill>
                  <a:schemeClr val="bg1"/>
                </a:solidFill>
                <a:prstDash val="solid"/>
              </a:ln>
              <a:effectLst/>
            </a:endParaRPr>
          </a:p>
        </p:txBody>
      </p:sp>
      <p:sp>
        <p:nvSpPr>
          <p:cNvPr id="3" name="TextBox 2"/>
          <p:cNvSpPr txBox="1"/>
          <p:nvPr/>
        </p:nvSpPr>
        <p:spPr>
          <a:xfrm>
            <a:off x="152400" y="304800"/>
            <a:ext cx="3429000" cy="6155531"/>
          </a:xfrm>
          <a:prstGeom prst="rect">
            <a:avLst/>
          </a:prstGeom>
          <a:noFill/>
        </p:spPr>
        <p:txBody>
          <a:bodyPr wrap="square" rtlCol="0">
            <a:spAutoFit/>
          </a:bodyPr>
          <a:lstStyle/>
          <a:p>
            <a:r>
              <a:rPr lang="en-US" sz="2000" b="1" dirty="0" smtClean="0"/>
              <a:t>Kingdom: </a:t>
            </a:r>
            <a:r>
              <a:rPr lang="en-US" sz="2000" dirty="0" err="1" smtClean="0"/>
              <a:t>Animalia</a:t>
            </a:r>
            <a:endParaRPr lang="en-US" sz="2000" dirty="0" smtClean="0"/>
          </a:p>
          <a:p>
            <a:r>
              <a:rPr lang="en-US" sz="2000" b="1" dirty="0" smtClean="0"/>
              <a:t>Phylum: </a:t>
            </a:r>
            <a:r>
              <a:rPr lang="en-US" sz="2000" dirty="0" err="1" smtClean="0"/>
              <a:t>Chordata</a:t>
            </a:r>
            <a:endParaRPr lang="en-US" sz="2000" b="1" dirty="0" smtClean="0"/>
          </a:p>
          <a:p>
            <a:r>
              <a:rPr lang="en-US" sz="2000" b="1" dirty="0" smtClean="0"/>
              <a:t>Subphylum: </a:t>
            </a:r>
            <a:r>
              <a:rPr lang="en-US" sz="2000" dirty="0" smtClean="0"/>
              <a:t>Vertebrata</a:t>
            </a:r>
            <a:endParaRPr lang="en-US" sz="2000" b="1" dirty="0" smtClean="0"/>
          </a:p>
          <a:p>
            <a:r>
              <a:rPr lang="en-US" sz="2000" b="1" dirty="0" smtClean="0"/>
              <a:t>Class : </a:t>
            </a:r>
            <a:r>
              <a:rPr lang="en-US" sz="2000" b="1" dirty="0" err="1" smtClean="0"/>
              <a:t>Reptilia</a:t>
            </a:r>
            <a:r>
              <a:rPr lang="en-US" sz="2000" dirty="0"/>
              <a:t> </a:t>
            </a:r>
            <a:br>
              <a:rPr lang="en-US" sz="2000" dirty="0"/>
            </a:br>
            <a:endParaRPr lang="en-US" sz="2000" dirty="0" smtClean="0"/>
          </a:p>
          <a:p>
            <a:r>
              <a:rPr lang="en-US" sz="2000" b="1" dirty="0" smtClean="0"/>
              <a:t>What is a Reptile?</a:t>
            </a:r>
          </a:p>
          <a:p>
            <a:pPr>
              <a:buFont typeface="Arial" pitchFamily="34" charset="0"/>
              <a:buChar char="•"/>
            </a:pPr>
            <a:r>
              <a:rPr lang="en-US" sz="2000" dirty="0" smtClean="0"/>
              <a:t>vertebrate </a:t>
            </a:r>
          </a:p>
          <a:p>
            <a:pPr>
              <a:buFont typeface="Arial" pitchFamily="34" charset="0"/>
              <a:buChar char="•"/>
            </a:pPr>
            <a:r>
              <a:rPr lang="en-US" sz="2000" dirty="0" smtClean="0"/>
              <a:t>dry, scaly skin (keratinous epidermal scales)</a:t>
            </a:r>
          </a:p>
          <a:p>
            <a:pPr>
              <a:buFont typeface="Arial" pitchFamily="34" charset="0"/>
              <a:buChar char="•"/>
            </a:pPr>
            <a:r>
              <a:rPr lang="en-US" sz="2000" dirty="0" smtClean="0"/>
              <a:t>lungs</a:t>
            </a:r>
          </a:p>
          <a:p>
            <a:pPr>
              <a:buFont typeface="Arial" pitchFamily="34" charset="0"/>
              <a:buChar char="•"/>
            </a:pPr>
            <a:r>
              <a:rPr lang="en-US" sz="2000" dirty="0" smtClean="0"/>
              <a:t>terrestrial eggs with several membranes </a:t>
            </a:r>
          </a:p>
          <a:p>
            <a:endParaRPr lang="en-US" sz="2000" dirty="0" smtClean="0"/>
          </a:p>
          <a:p>
            <a:r>
              <a:rPr lang="en-US" sz="2000" b="1" dirty="0" smtClean="0"/>
              <a:t>Other Characteristics</a:t>
            </a:r>
          </a:p>
          <a:p>
            <a:pPr>
              <a:buFont typeface="Arial" pitchFamily="34" charset="0"/>
              <a:buChar char="•"/>
            </a:pPr>
            <a:r>
              <a:rPr lang="en-US" sz="2000" dirty="0" smtClean="0"/>
              <a:t>Air-breathing</a:t>
            </a:r>
          </a:p>
          <a:p>
            <a:pPr>
              <a:buFont typeface="Arial" pitchFamily="34" charset="0"/>
              <a:buChar char="•"/>
            </a:pPr>
            <a:r>
              <a:rPr lang="en-US" sz="2000" dirty="0" smtClean="0"/>
              <a:t>well-developed skull</a:t>
            </a:r>
          </a:p>
          <a:p>
            <a:pPr>
              <a:buFont typeface="Arial" pitchFamily="34" charset="0"/>
              <a:buChar char="•"/>
            </a:pPr>
            <a:r>
              <a:rPr lang="en-US" sz="2000" dirty="0" smtClean="0"/>
              <a:t>a backbone and tail</a:t>
            </a:r>
          </a:p>
          <a:p>
            <a:pPr>
              <a:buFont typeface="Arial" pitchFamily="34" charset="0"/>
              <a:buChar char="•"/>
            </a:pPr>
            <a:endParaRPr lang="en-US" dirty="0" smtClean="0"/>
          </a:p>
          <a:p>
            <a:r>
              <a:rPr lang="en-US" dirty="0" smtClean="0"/>
              <a:t> </a:t>
            </a:r>
          </a:p>
          <a:p>
            <a:endParaRPr lang="en-US" dirty="0"/>
          </a:p>
        </p:txBody>
      </p:sp>
      <p:pic>
        <p:nvPicPr>
          <p:cNvPr id="4" name="Picture 3" descr="http://media-2.web.britannica.com/eb-media/63/117263-004-76286A3D.gif"/>
          <p:cNvPicPr/>
          <p:nvPr/>
        </p:nvPicPr>
        <p:blipFill>
          <a:blip r:embed="rId3" cstate="print"/>
          <a:srcRect/>
          <a:stretch>
            <a:fillRect/>
          </a:stretch>
        </p:blipFill>
        <p:spPr bwMode="auto">
          <a:xfrm>
            <a:off x="3200400" y="1752600"/>
            <a:ext cx="5638800" cy="4724400"/>
          </a:xfrm>
          <a:prstGeom prst="rect">
            <a:avLst/>
          </a:prstGeom>
          <a:noFill/>
          <a:ln w="19050">
            <a:solidFill>
              <a:schemeClr val="tx1"/>
            </a:solidFill>
          </a:ln>
        </p:spPr>
      </p:pic>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5181600" cy="5909310"/>
          </a:xfrm>
          <a:prstGeom prst="rect">
            <a:avLst/>
          </a:prstGeom>
          <a:noFill/>
        </p:spPr>
        <p:txBody>
          <a:bodyPr wrap="square" rtlCol="0">
            <a:spAutoFit/>
          </a:bodyPr>
          <a:lstStyle/>
          <a:p>
            <a:endParaRPr lang="en-US" dirty="0" smtClean="0"/>
          </a:p>
          <a:p>
            <a:r>
              <a:rPr lang="en-US" b="1" dirty="0" smtClean="0"/>
              <a:t>Includes</a:t>
            </a:r>
            <a:r>
              <a:rPr lang="en-US" dirty="0" smtClean="0"/>
              <a:t>: Turtles – live in water</a:t>
            </a:r>
          </a:p>
          <a:p>
            <a:r>
              <a:rPr lang="en-US" dirty="0" smtClean="0"/>
              <a:t>	Tortoises – live on land</a:t>
            </a:r>
          </a:p>
          <a:p>
            <a:r>
              <a:rPr lang="en-US" dirty="0" smtClean="0"/>
              <a:t>	Terrapins – turtle that lives in semi salty 	water</a:t>
            </a:r>
          </a:p>
          <a:p>
            <a:endParaRPr lang="en-US" dirty="0" smtClean="0"/>
          </a:p>
          <a:p>
            <a:r>
              <a:rPr lang="en-US" b="1" dirty="0" smtClean="0"/>
              <a:t>Time </a:t>
            </a:r>
            <a:r>
              <a:rPr lang="en-US" b="1" dirty="0" smtClean="0"/>
              <a:t>Period</a:t>
            </a:r>
            <a:r>
              <a:rPr lang="en-US" dirty="0" smtClean="0"/>
              <a:t> </a:t>
            </a:r>
            <a:r>
              <a:rPr lang="en-US" dirty="0" smtClean="0"/>
              <a:t>: </a:t>
            </a:r>
            <a:r>
              <a:rPr lang="en-US" dirty="0" smtClean="0"/>
              <a:t>Upper Triassic to present</a:t>
            </a:r>
          </a:p>
          <a:p>
            <a:endParaRPr lang="en-US" dirty="0" smtClean="0"/>
          </a:p>
          <a:p>
            <a:r>
              <a:rPr lang="en-US" b="1" dirty="0" smtClean="0"/>
              <a:t>Size</a:t>
            </a:r>
            <a:r>
              <a:rPr lang="en-US" dirty="0" smtClean="0"/>
              <a:t>: </a:t>
            </a:r>
            <a:r>
              <a:rPr lang="en-US" dirty="0" smtClean="0"/>
              <a:t>Small (16 cm [6 inches]) to large (3.6 meters [12 feet] in shell length)</a:t>
            </a:r>
          </a:p>
          <a:p>
            <a:endParaRPr lang="en-US" dirty="0" smtClean="0"/>
          </a:p>
          <a:p>
            <a:r>
              <a:rPr lang="en-US" b="1" dirty="0" smtClean="0"/>
              <a:t>Characteristics</a:t>
            </a:r>
            <a:r>
              <a:rPr lang="en-US" dirty="0" smtClean="0"/>
              <a:t>:</a:t>
            </a:r>
          </a:p>
          <a:p>
            <a:r>
              <a:rPr lang="en-US" dirty="0" smtClean="0"/>
              <a:t>shell built into the skeleton</a:t>
            </a:r>
          </a:p>
          <a:p>
            <a:r>
              <a:rPr lang="en-US" dirty="0" smtClean="0"/>
              <a:t>	- </a:t>
            </a:r>
            <a:r>
              <a:rPr lang="en-US" b="1" dirty="0" smtClean="0"/>
              <a:t>carapace:</a:t>
            </a:r>
            <a:r>
              <a:rPr lang="en-US" dirty="0" smtClean="0"/>
              <a:t> dorsal part with the animal’s 	backbone as the center</a:t>
            </a:r>
          </a:p>
          <a:p>
            <a:r>
              <a:rPr lang="en-US" dirty="0" smtClean="0"/>
              <a:t>	- </a:t>
            </a:r>
            <a:r>
              <a:rPr lang="en-US" b="1" dirty="0" smtClean="0"/>
              <a:t>plastron</a:t>
            </a:r>
            <a:r>
              <a:rPr lang="en-US" dirty="0" smtClean="0"/>
              <a:t>: ventral part</a:t>
            </a:r>
          </a:p>
          <a:p>
            <a:r>
              <a:rPr lang="en-US" dirty="0" smtClean="0"/>
              <a:t>	- head, legs, and tail stick out through holes 	where the carapace and plastron join.</a:t>
            </a:r>
          </a:p>
          <a:p>
            <a:r>
              <a:rPr lang="en-US" dirty="0" smtClean="0"/>
              <a:t>	- Lack teeth (horny ridges that cover the 	upper and lower jaws)</a:t>
            </a:r>
          </a:p>
          <a:p>
            <a:endParaRPr lang="en-US" dirty="0"/>
          </a:p>
        </p:txBody>
      </p:sp>
      <p:sp>
        <p:nvSpPr>
          <p:cNvPr id="3" name="Rectangle 2"/>
          <p:cNvSpPr/>
          <p:nvPr/>
        </p:nvSpPr>
        <p:spPr>
          <a:xfrm>
            <a:off x="609600" y="0"/>
            <a:ext cx="7981993" cy="1323439"/>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dirty="0" smtClean="0"/>
              <a:t>Order </a:t>
            </a:r>
            <a:r>
              <a:rPr lang="en-US" sz="4000" b="1" dirty="0" err="1" smtClean="0"/>
              <a:t>Testudines</a:t>
            </a:r>
            <a:r>
              <a:rPr lang="en-US" sz="4000" b="1" dirty="0" smtClean="0"/>
              <a:t> </a:t>
            </a:r>
            <a:r>
              <a:rPr lang="en-US" sz="4000" dirty="0" smtClean="0"/>
              <a:t>(</a:t>
            </a:r>
            <a:r>
              <a:rPr lang="en-US" sz="4000" dirty="0" err="1" smtClean="0"/>
              <a:t>tes</a:t>
            </a:r>
            <a:r>
              <a:rPr lang="en-US" sz="4000" dirty="0" smtClean="0"/>
              <a:t>-TOO-</a:t>
            </a:r>
            <a:r>
              <a:rPr lang="en-US" sz="4000" dirty="0" err="1" smtClean="0"/>
              <a:t>dih</a:t>
            </a:r>
            <a:r>
              <a:rPr lang="en-US" sz="4000" dirty="0" smtClean="0"/>
              <a:t>-</a:t>
            </a:r>
            <a:r>
              <a:rPr lang="en-US" sz="4000" dirty="0" err="1" smtClean="0"/>
              <a:t>neez</a:t>
            </a:r>
            <a:r>
              <a:rPr lang="en-US" sz="4000" dirty="0" smtClean="0"/>
              <a:t>)</a:t>
            </a:r>
            <a:r>
              <a:rPr lang="en-US" sz="4000" b="1" dirty="0" smtClean="0"/>
              <a:t> </a:t>
            </a:r>
          </a:p>
          <a:p>
            <a:pPr algn="ctr"/>
            <a:r>
              <a:rPr lang="en-US" sz="4000" dirty="0" smtClean="0"/>
              <a:t>or</a:t>
            </a:r>
            <a:r>
              <a:rPr lang="en-US" sz="4000" b="1" dirty="0" smtClean="0"/>
              <a:t> </a:t>
            </a:r>
            <a:r>
              <a:rPr lang="en-US" sz="4000" b="1" dirty="0" err="1" smtClean="0"/>
              <a:t>Chelonia</a:t>
            </a:r>
            <a:r>
              <a:rPr lang="en-US" sz="4000" b="1" dirty="0" smtClean="0"/>
              <a:t>  </a:t>
            </a:r>
            <a:endParaRPr lang="en-US" sz="4000" dirty="0" smtClean="0"/>
          </a:p>
        </p:txBody>
      </p:sp>
      <p:pic>
        <p:nvPicPr>
          <p:cNvPr id="28674" name="Picture 2" descr="http://randallgamby.files.wordpress.com/2009/05/turtle-picture.jpg"/>
          <p:cNvPicPr>
            <a:picLocks noChangeAspect="1" noChangeArrowheads="1"/>
          </p:cNvPicPr>
          <p:nvPr/>
        </p:nvPicPr>
        <p:blipFill>
          <a:blip r:embed="rId3" cstate="print"/>
          <a:srcRect/>
          <a:stretch>
            <a:fillRect/>
          </a:stretch>
        </p:blipFill>
        <p:spPr bwMode="auto">
          <a:xfrm>
            <a:off x="5410200" y="1371600"/>
            <a:ext cx="3200400" cy="2333832"/>
          </a:xfrm>
          <a:prstGeom prst="rect">
            <a:avLst/>
          </a:prstGeom>
          <a:noFill/>
        </p:spPr>
      </p:pic>
      <p:pic>
        <p:nvPicPr>
          <p:cNvPr id="28676" name="Picture 4" descr=" Desktop Wallpaper-s &gt; Animals &gt; Hawaiian Green Sea Turtle">
            <a:hlinkClick r:id="rId4" tooltip="Hawaiian Green Sea Turtle"/>
          </p:cNvPr>
          <p:cNvPicPr>
            <a:picLocks noChangeAspect="1" noChangeArrowheads="1"/>
          </p:cNvPicPr>
          <p:nvPr/>
        </p:nvPicPr>
        <p:blipFill>
          <a:blip r:embed="rId5" cstate="print"/>
          <a:srcRect/>
          <a:stretch>
            <a:fillRect/>
          </a:stretch>
        </p:blipFill>
        <p:spPr bwMode="auto">
          <a:xfrm>
            <a:off x="5410200" y="3962400"/>
            <a:ext cx="3200400" cy="2400300"/>
          </a:xfrm>
          <a:prstGeom prst="rect">
            <a:avLst/>
          </a:prstGeom>
          <a:noFill/>
        </p:spPr>
      </p:pic>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0" y="990600"/>
            <a:ext cx="4572000" cy="4247317"/>
          </a:xfrm>
          <a:prstGeom prst="rect">
            <a:avLst/>
          </a:prstGeom>
        </p:spPr>
        <p:txBody>
          <a:bodyPr wrap="square">
            <a:spAutoFit/>
          </a:bodyPr>
          <a:lstStyle/>
          <a:p>
            <a:r>
              <a:rPr lang="en-US" b="1" dirty="0" smtClean="0"/>
              <a:t>Includes</a:t>
            </a:r>
            <a:r>
              <a:rPr lang="en-US" dirty="0" smtClean="0"/>
              <a:t>: Alligators – freshwater only, found in 	N &amp; S America</a:t>
            </a:r>
          </a:p>
          <a:p>
            <a:r>
              <a:rPr lang="en-US" dirty="0" smtClean="0"/>
              <a:t>	Crocodiles – both fresh &amp; salt water, 	native to Africa, India, &amp; SE Asia</a:t>
            </a:r>
          </a:p>
          <a:p>
            <a:r>
              <a:rPr lang="en-US" dirty="0" smtClean="0"/>
              <a:t> 	Caimans – freshwater only, found in 	N &amp; S America</a:t>
            </a:r>
          </a:p>
          <a:p>
            <a:r>
              <a:rPr lang="en-US" dirty="0" smtClean="0"/>
              <a:t> 	Gavials</a:t>
            </a:r>
          </a:p>
          <a:p>
            <a:r>
              <a:rPr lang="en-US" b="1" dirty="0" smtClean="0"/>
              <a:t>Size</a:t>
            </a:r>
            <a:r>
              <a:rPr lang="en-US" dirty="0" smtClean="0"/>
              <a:t>: 1.5 to about 7 meters (5 to 23 feet) </a:t>
            </a:r>
          </a:p>
          <a:p>
            <a:endParaRPr lang="en-US" dirty="0" smtClean="0"/>
          </a:p>
          <a:p>
            <a:r>
              <a:rPr lang="en-US" b="1" dirty="0" smtClean="0"/>
              <a:t>Time Period</a:t>
            </a:r>
            <a:r>
              <a:rPr lang="en-US" dirty="0" smtClean="0"/>
              <a:t>: Paleocene to present. </a:t>
            </a:r>
          </a:p>
          <a:p>
            <a:endParaRPr lang="en-US" dirty="0" smtClean="0"/>
          </a:p>
          <a:p>
            <a:r>
              <a:rPr lang="en-US" b="1" dirty="0" smtClean="0"/>
              <a:t>Characteristics</a:t>
            </a:r>
            <a:r>
              <a:rPr lang="en-US" dirty="0" smtClean="0"/>
              <a:t>:</a:t>
            </a:r>
          </a:p>
          <a:p>
            <a:r>
              <a:rPr lang="en-US" dirty="0" smtClean="0"/>
              <a:t>	Aquatic or amphibious reptiles</a:t>
            </a:r>
          </a:p>
          <a:p>
            <a:endParaRPr lang="en-US" dirty="0" smtClean="0"/>
          </a:p>
          <a:p>
            <a:endParaRPr lang="en-US" dirty="0" smtClean="0"/>
          </a:p>
        </p:txBody>
      </p:sp>
      <p:sp>
        <p:nvSpPr>
          <p:cNvPr id="3" name="Rectangle 2"/>
          <p:cNvSpPr/>
          <p:nvPr/>
        </p:nvSpPr>
        <p:spPr>
          <a:xfrm>
            <a:off x="2133600" y="152400"/>
            <a:ext cx="5188152"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t>Order Crocodilia </a:t>
            </a:r>
            <a:r>
              <a:rPr lang="en-US" sz="5400" dirty="0" smtClean="0"/>
              <a:t> </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26626" name="Picture 2" descr="http://blogs.courierpostonline.com/fishhead/files/2009/09/alligator.jpg"/>
          <p:cNvPicPr>
            <a:picLocks noChangeAspect="1" noChangeArrowheads="1"/>
          </p:cNvPicPr>
          <p:nvPr/>
        </p:nvPicPr>
        <p:blipFill>
          <a:blip r:embed="rId3" cstate="print"/>
          <a:srcRect/>
          <a:stretch>
            <a:fillRect/>
          </a:stretch>
        </p:blipFill>
        <p:spPr bwMode="auto">
          <a:xfrm>
            <a:off x="381000" y="1066800"/>
            <a:ext cx="3581400" cy="2624830"/>
          </a:xfrm>
          <a:prstGeom prst="rect">
            <a:avLst/>
          </a:prstGeom>
          <a:noFill/>
        </p:spPr>
      </p:pic>
      <p:pic>
        <p:nvPicPr>
          <p:cNvPr id="26630" name="Picture 6" descr="http://creationwiki.org/pool/images/f/f9/Chinese_alligator3.jpg"/>
          <p:cNvPicPr>
            <a:picLocks noChangeAspect="1" noChangeArrowheads="1"/>
          </p:cNvPicPr>
          <p:nvPr/>
        </p:nvPicPr>
        <p:blipFill>
          <a:blip r:embed="rId4" cstate="print"/>
          <a:srcRect/>
          <a:stretch>
            <a:fillRect/>
          </a:stretch>
        </p:blipFill>
        <p:spPr bwMode="auto">
          <a:xfrm>
            <a:off x="304800" y="3886200"/>
            <a:ext cx="3657600" cy="2743200"/>
          </a:xfrm>
          <a:prstGeom prst="rect">
            <a:avLst/>
          </a:prstGeom>
          <a:noFill/>
        </p:spPr>
      </p:pic>
      <p:pic>
        <p:nvPicPr>
          <p:cNvPr id="6" name="Picture 5" descr="C:\Users\Beatriz\AppData\Local\Microsoft\Windows\Temporary Internet Files\Content.IE5\WONW0KZQ\MM900283855[1].gif"/>
          <p:cNvPicPr>
            <a:picLocks noChangeAspect="1" noChangeArrowheads="1" noCrop="1"/>
          </p:cNvPicPr>
          <p:nvPr/>
        </p:nvPicPr>
        <p:blipFill>
          <a:blip r:embed="rId5" cstate="print"/>
          <a:srcRect/>
          <a:stretch>
            <a:fillRect/>
          </a:stretch>
        </p:blipFill>
        <p:spPr bwMode="auto">
          <a:xfrm>
            <a:off x="4114800" y="4419600"/>
            <a:ext cx="2529640" cy="2209800"/>
          </a:xfrm>
          <a:prstGeom prst="rect">
            <a:avLst/>
          </a:prstGeom>
          <a:noFill/>
        </p:spPr>
      </p:pic>
      <p:pic>
        <p:nvPicPr>
          <p:cNvPr id="7" name="Picture 9" descr="C:\Users\Beatriz\AppData\Local\Microsoft\Windows\Temporary Internet Files\Content.IE5\0X40XO2W\MM900236269[1].gif"/>
          <p:cNvPicPr>
            <a:picLocks noChangeAspect="1" noChangeArrowheads="1" noCrop="1"/>
          </p:cNvPicPr>
          <p:nvPr/>
        </p:nvPicPr>
        <p:blipFill>
          <a:blip r:embed="rId6" cstate="print"/>
          <a:srcRect/>
          <a:stretch>
            <a:fillRect/>
          </a:stretch>
        </p:blipFill>
        <p:spPr bwMode="auto">
          <a:xfrm>
            <a:off x="6477000" y="4572000"/>
            <a:ext cx="2330824" cy="1981200"/>
          </a:xfrm>
          <a:prstGeom prst="rect">
            <a:avLst/>
          </a:prstGeom>
          <a:noFill/>
        </p:spPr>
      </p:pic>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4419600" cy="4524315"/>
          </a:xfrm>
          <a:prstGeom prst="rect">
            <a:avLst/>
          </a:prstGeom>
        </p:spPr>
        <p:txBody>
          <a:bodyPr wrap="square">
            <a:spAutoFit/>
          </a:bodyPr>
          <a:lstStyle/>
          <a:p>
            <a:r>
              <a:rPr lang="en-US" b="1" dirty="0" smtClean="0"/>
              <a:t>Includes</a:t>
            </a:r>
            <a:r>
              <a:rPr lang="en-US" dirty="0" smtClean="0"/>
              <a:t>: tuatara – only surviving member of its order, found only on a few small islands off the coast of New Zealand. </a:t>
            </a:r>
          </a:p>
          <a:p>
            <a:endParaRPr lang="en-US" dirty="0" smtClean="0"/>
          </a:p>
          <a:p>
            <a:r>
              <a:rPr lang="en-US" b="1" dirty="0" smtClean="0"/>
              <a:t>Size</a:t>
            </a:r>
            <a:r>
              <a:rPr lang="en-US" dirty="0" smtClean="0"/>
              <a:t>: 2-3 feet long</a:t>
            </a:r>
          </a:p>
          <a:p>
            <a:endParaRPr lang="en-US" dirty="0" smtClean="0"/>
          </a:p>
          <a:p>
            <a:r>
              <a:rPr lang="en-US" b="1" dirty="0" smtClean="0"/>
              <a:t>Time Period</a:t>
            </a:r>
            <a:r>
              <a:rPr lang="en-US" dirty="0" smtClean="0"/>
              <a:t>: Lower Triassic to present. </a:t>
            </a:r>
          </a:p>
          <a:p>
            <a:endParaRPr lang="en-US" dirty="0" smtClean="0"/>
          </a:p>
          <a:p>
            <a:r>
              <a:rPr lang="en-US" b="1" dirty="0" smtClean="0"/>
              <a:t>Characteristics</a:t>
            </a:r>
            <a:r>
              <a:rPr lang="en-US" dirty="0" smtClean="0"/>
              <a:t>:  resemble lizards</a:t>
            </a:r>
          </a:p>
          <a:p>
            <a:endParaRPr lang="en-US" dirty="0" smtClean="0"/>
          </a:p>
          <a:p>
            <a:r>
              <a:rPr lang="en-US" b="1" dirty="0" smtClean="0"/>
              <a:t>Differ by</a:t>
            </a:r>
            <a:r>
              <a:rPr lang="en-US" dirty="0" smtClean="0"/>
              <a:t>:</a:t>
            </a:r>
          </a:p>
          <a:p>
            <a:pPr>
              <a:buFont typeface="Arial" pitchFamily="34" charset="0"/>
              <a:buChar char="•"/>
            </a:pPr>
            <a:r>
              <a:rPr lang="en-US" dirty="0" smtClean="0"/>
              <a:t>lack external ears </a:t>
            </a:r>
          </a:p>
          <a:p>
            <a:pPr>
              <a:buFont typeface="Arial" pitchFamily="34" charset="0"/>
              <a:buChar char="•"/>
            </a:pPr>
            <a:r>
              <a:rPr lang="en-US" dirty="0" smtClean="0"/>
              <a:t>retain primitive scales</a:t>
            </a:r>
          </a:p>
          <a:p>
            <a:pPr>
              <a:buFont typeface="Arial" pitchFamily="34" charset="0"/>
              <a:buChar char="•"/>
            </a:pPr>
            <a:r>
              <a:rPr lang="en-US" dirty="0" smtClean="0"/>
              <a:t>legendary “third eye,” - complex organ on top of the brain that senses the level of sunlight</a:t>
            </a:r>
          </a:p>
        </p:txBody>
      </p:sp>
      <p:sp>
        <p:nvSpPr>
          <p:cNvPr id="3" name="Rectangle 2"/>
          <p:cNvSpPr/>
          <p:nvPr/>
        </p:nvSpPr>
        <p:spPr>
          <a:xfrm>
            <a:off x="324077" y="0"/>
            <a:ext cx="8467511" cy="215443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dirty="0" smtClean="0"/>
              <a:t>Order Sphenodonta </a:t>
            </a:r>
            <a:r>
              <a:rPr lang="en-US" sz="4000" dirty="0" smtClean="0"/>
              <a:t>(</a:t>
            </a:r>
            <a:r>
              <a:rPr lang="en-US" sz="4000" dirty="0" err="1" smtClean="0"/>
              <a:t>sfen</a:t>
            </a:r>
            <a:r>
              <a:rPr lang="en-US" sz="4000" dirty="0" smtClean="0"/>
              <a:t>-uh-DONT-uh)</a:t>
            </a:r>
          </a:p>
          <a:p>
            <a:pPr algn="ctr"/>
            <a:r>
              <a:rPr lang="en-US" sz="4000" dirty="0" smtClean="0"/>
              <a:t> or </a:t>
            </a:r>
            <a:r>
              <a:rPr lang="en-US" sz="4000" b="1" dirty="0" err="1" smtClean="0"/>
              <a:t>Rhynchocephalia</a:t>
            </a:r>
            <a:r>
              <a:rPr lang="en-US" sz="4000" b="1" dirty="0" smtClean="0"/>
              <a:t> </a:t>
            </a:r>
            <a:r>
              <a:rPr lang="en-US" sz="5400" dirty="0" smtClean="0"/>
              <a:t/>
            </a:r>
            <a:br>
              <a:rPr lang="en-US" sz="5400" dirty="0" smtClean="0"/>
            </a:br>
            <a:endParaRPr lang="en-US" sz="5400" dirty="0" smtClean="0"/>
          </a:p>
        </p:txBody>
      </p:sp>
      <p:pic>
        <p:nvPicPr>
          <p:cNvPr id="24578" name="Picture 2" descr="http://mudpuddle.files.wordpress.com/2009/02/henry.jpg"/>
          <p:cNvPicPr>
            <a:picLocks noChangeAspect="1" noChangeArrowheads="1"/>
          </p:cNvPicPr>
          <p:nvPr/>
        </p:nvPicPr>
        <p:blipFill>
          <a:blip r:embed="rId3" cstate="print"/>
          <a:srcRect/>
          <a:stretch>
            <a:fillRect/>
          </a:stretch>
        </p:blipFill>
        <p:spPr bwMode="auto">
          <a:xfrm>
            <a:off x="4876800" y="1295400"/>
            <a:ext cx="3657600" cy="2578609"/>
          </a:xfrm>
          <a:prstGeom prst="rect">
            <a:avLst/>
          </a:prstGeom>
          <a:noFill/>
        </p:spPr>
      </p:pic>
      <p:pic>
        <p:nvPicPr>
          <p:cNvPr id="24580" name="Picture 4" descr="http://i.livescience.com/images/080326-tuatara-02.jpg"/>
          <p:cNvPicPr>
            <a:picLocks noChangeAspect="1" noChangeArrowheads="1"/>
          </p:cNvPicPr>
          <p:nvPr/>
        </p:nvPicPr>
        <p:blipFill>
          <a:blip r:embed="rId4" cstate="print"/>
          <a:srcRect/>
          <a:stretch>
            <a:fillRect/>
          </a:stretch>
        </p:blipFill>
        <p:spPr bwMode="auto">
          <a:xfrm>
            <a:off x="4800600" y="4114800"/>
            <a:ext cx="3810000" cy="2532184"/>
          </a:xfrm>
          <a:prstGeom prst="rect">
            <a:avLst/>
          </a:prstGeom>
          <a:noFill/>
        </p:spPr>
      </p:pic>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4572000" cy="2308324"/>
          </a:xfrm>
          <a:prstGeom prst="rect">
            <a:avLst/>
          </a:prstGeom>
        </p:spPr>
        <p:txBody>
          <a:bodyPr>
            <a:spAutoFit/>
          </a:bodyPr>
          <a:lstStyle/>
          <a:p>
            <a:r>
              <a:rPr lang="en-US" b="1" dirty="0" smtClean="0"/>
              <a:t>Characteristics, Size, &amp; Includes</a:t>
            </a:r>
            <a:r>
              <a:rPr lang="en-US" dirty="0" smtClean="0"/>
              <a:t>: </a:t>
            </a:r>
          </a:p>
          <a:p>
            <a:r>
              <a:rPr lang="en-US" dirty="0" smtClean="0"/>
              <a:t>	Lizards - legs, clawed toes, external 	ears, and movable eyelids</a:t>
            </a:r>
          </a:p>
          <a:p>
            <a:r>
              <a:rPr lang="en-US" dirty="0" smtClean="0"/>
              <a:t>	 Snakes</a:t>
            </a:r>
            <a:r>
              <a:rPr lang="en-US" b="1" u="sng" dirty="0" smtClean="0"/>
              <a:t> </a:t>
            </a:r>
            <a:r>
              <a:rPr lang="en-US" b="1" dirty="0" smtClean="0"/>
              <a:t>– </a:t>
            </a:r>
            <a:r>
              <a:rPr lang="en-US" dirty="0" smtClean="0"/>
              <a:t>size range from earthworm 	to 8 meters</a:t>
            </a:r>
            <a:endParaRPr lang="en-US" b="1" u="sng" dirty="0" smtClean="0"/>
          </a:p>
          <a:p>
            <a:r>
              <a:rPr lang="en-US" b="1" dirty="0" smtClean="0"/>
              <a:t>	</a:t>
            </a:r>
            <a:endParaRPr lang="en-US" dirty="0" smtClean="0"/>
          </a:p>
          <a:p>
            <a:r>
              <a:rPr lang="en-US" b="1" dirty="0" smtClean="0"/>
              <a:t>Time Period</a:t>
            </a:r>
            <a:r>
              <a:rPr lang="en-US" dirty="0" smtClean="0"/>
              <a:t>: Upper Jurassic to present</a:t>
            </a:r>
          </a:p>
          <a:p>
            <a:endParaRPr lang="en-US" dirty="0" smtClean="0"/>
          </a:p>
        </p:txBody>
      </p:sp>
      <p:sp>
        <p:nvSpPr>
          <p:cNvPr id="3" name="Rectangle 2"/>
          <p:cNvSpPr/>
          <p:nvPr/>
        </p:nvSpPr>
        <p:spPr>
          <a:xfrm>
            <a:off x="372584" y="0"/>
            <a:ext cx="8638390"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b="1" dirty="0" smtClean="0"/>
              <a:t>Order </a:t>
            </a:r>
            <a:r>
              <a:rPr lang="en-US" sz="4800" b="1" dirty="0" err="1" smtClean="0"/>
              <a:t>Squamata</a:t>
            </a:r>
            <a:r>
              <a:rPr lang="en-US" sz="4800" b="1" dirty="0" smtClean="0"/>
              <a:t> </a:t>
            </a:r>
            <a:r>
              <a:rPr lang="en-US" sz="4800" dirty="0" smtClean="0"/>
              <a:t>(</a:t>
            </a:r>
            <a:r>
              <a:rPr lang="en-US" sz="4800" dirty="0" err="1" smtClean="0"/>
              <a:t>skwa</a:t>
            </a:r>
            <a:r>
              <a:rPr lang="en-US" sz="4800" dirty="0" smtClean="0"/>
              <a:t>-MAH-</a:t>
            </a:r>
            <a:r>
              <a:rPr lang="en-US" sz="4800" dirty="0" err="1" smtClean="0"/>
              <a:t>tuh</a:t>
            </a:r>
            <a:r>
              <a:rPr lang="en-US" sz="4800" dirty="0" smtClean="0"/>
              <a:t>)</a:t>
            </a:r>
            <a:endParaRPr lang="en-US" sz="48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22532" name="Picture 4" descr="http://www.bnl.gov/esd/reserve/images/snakes5.jpg"/>
          <p:cNvPicPr>
            <a:picLocks noChangeAspect="1" noChangeArrowheads="1"/>
          </p:cNvPicPr>
          <p:nvPr/>
        </p:nvPicPr>
        <p:blipFill>
          <a:blip r:embed="rId3" cstate="print"/>
          <a:srcRect/>
          <a:stretch>
            <a:fillRect/>
          </a:stretch>
        </p:blipFill>
        <p:spPr bwMode="auto">
          <a:xfrm>
            <a:off x="228600" y="2895600"/>
            <a:ext cx="3962400" cy="3073862"/>
          </a:xfrm>
          <a:prstGeom prst="rect">
            <a:avLst/>
          </a:prstGeom>
          <a:noFill/>
        </p:spPr>
      </p:pic>
      <p:pic>
        <p:nvPicPr>
          <p:cNvPr id="22534" name="Picture 6" descr="http://www.tpwd.state.tx.us/learning/texas_nature_trackers/horned_lizard/images/02b_lrg_horned_lizard_log.jpg"/>
          <p:cNvPicPr>
            <a:picLocks noChangeAspect="1" noChangeArrowheads="1"/>
          </p:cNvPicPr>
          <p:nvPr/>
        </p:nvPicPr>
        <p:blipFill>
          <a:blip r:embed="rId4" cstate="print"/>
          <a:srcRect/>
          <a:stretch>
            <a:fillRect/>
          </a:stretch>
        </p:blipFill>
        <p:spPr bwMode="auto">
          <a:xfrm>
            <a:off x="4724400" y="3733800"/>
            <a:ext cx="3657600" cy="2450592"/>
          </a:xfrm>
          <a:prstGeom prst="rect">
            <a:avLst/>
          </a:prstGeom>
          <a:noFill/>
        </p:spPr>
      </p:pic>
      <p:pic>
        <p:nvPicPr>
          <p:cNvPr id="22536" name="Picture 8" descr="http://www.mynaturephotos.com/images/Garter-Snake.JPG"/>
          <p:cNvPicPr>
            <a:picLocks noChangeAspect="1" noChangeArrowheads="1"/>
          </p:cNvPicPr>
          <p:nvPr/>
        </p:nvPicPr>
        <p:blipFill>
          <a:blip r:embed="rId5" cstate="print"/>
          <a:srcRect/>
          <a:stretch>
            <a:fillRect/>
          </a:stretch>
        </p:blipFill>
        <p:spPr bwMode="auto">
          <a:xfrm>
            <a:off x="4876800" y="762000"/>
            <a:ext cx="3454400" cy="2590800"/>
          </a:xfrm>
          <a:prstGeom prst="rect">
            <a:avLst/>
          </a:prstGeom>
          <a:noFill/>
        </p:spPr>
      </p:pic>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5520" y="-89974"/>
            <a:ext cx="7349769" cy="144655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400" b="1" dirty="0" smtClean="0">
                <a:ln w="11430">
                  <a:solidFill>
                    <a:schemeClr val="accent5">
                      <a:lumMod val="75000"/>
                    </a:schemeClr>
                  </a:solidFill>
                </a:ln>
                <a:solidFill>
                  <a:schemeClr val="tx2"/>
                </a:solidFill>
                <a:effectLst>
                  <a:outerShdw blurRad="80000" dist="40000" dir="5040000" algn="tl">
                    <a:srgbClr val="000000">
                      <a:alpha val="30000"/>
                    </a:srgbClr>
                  </a:outerShdw>
                </a:effectLst>
              </a:rPr>
              <a:t>BODY COVERING</a:t>
            </a:r>
          </a:p>
          <a:p>
            <a:pPr algn="ctr"/>
            <a:r>
              <a:rPr lang="en-US" sz="4400" b="1" cap="none" spc="0" dirty="0" smtClean="0">
                <a:ln w="11430">
                  <a:solidFill>
                    <a:schemeClr val="accent5">
                      <a:lumMod val="75000"/>
                    </a:schemeClr>
                  </a:solidFill>
                </a:ln>
                <a:solidFill>
                  <a:schemeClr val="tx2"/>
                </a:solidFill>
                <a:effectLst>
                  <a:outerShdw blurRad="80000" dist="40000" dir="5040000" algn="tl">
                    <a:srgbClr val="000000">
                      <a:alpha val="30000"/>
                    </a:srgbClr>
                  </a:outerShdw>
                </a:effectLst>
              </a:rPr>
              <a:t>&amp; TEMPERATURE REGULATION</a:t>
            </a:r>
            <a:endParaRPr lang="en-US" sz="4400" b="1" cap="none" spc="0" dirty="0">
              <a:ln w="11430">
                <a:solidFill>
                  <a:schemeClr val="accent5">
                    <a:lumMod val="75000"/>
                  </a:schemeClr>
                </a:solidFill>
              </a:ln>
              <a:solidFill>
                <a:schemeClr val="tx2"/>
              </a:solidFill>
              <a:effectLst>
                <a:outerShdw blurRad="80000" dist="40000" dir="5040000" algn="tl">
                  <a:srgbClr val="000000">
                    <a:alpha val="30000"/>
                  </a:srgbClr>
                </a:outerShdw>
              </a:effectLst>
            </a:endParaRPr>
          </a:p>
        </p:txBody>
      </p:sp>
      <p:sp>
        <p:nvSpPr>
          <p:cNvPr id="3" name="TextBox 2"/>
          <p:cNvSpPr txBox="1"/>
          <p:nvPr/>
        </p:nvSpPr>
        <p:spPr>
          <a:xfrm>
            <a:off x="85379" y="1179716"/>
            <a:ext cx="3962400" cy="4247317"/>
          </a:xfrm>
          <a:prstGeom prst="rect">
            <a:avLst/>
          </a:prstGeom>
          <a:noFill/>
        </p:spPr>
        <p:txBody>
          <a:bodyPr wrap="square" rtlCol="0">
            <a:spAutoFit/>
          </a:bodyPr>
          <a:lstStyle/>
          <a:p>
            <a:pPr>
              <a:buFont typeface="Arial" pitchFamily="34" charset="0"/>
              <a:buChar char="•"/>
            </a:pPr>
            <a:r>
              <a:rPr lang="en-US" b="1" dirty="0" err="1" smtClean="0"/>
              <a:t>ectothermic</a:t>
            </a:r>
            <a:r>
              <a:rPr lang="en-US" dirty="0" smtClean="0"/>
              <a:t> - require an external heat source to elevate their body temperature (strongly dependent on surrounding temperatures because they’re cold-blooded) </a:t>
            </a:r>
          </a:p>
          <a:p>
            <a:endParaRPr lang="en-US" dirty="0" smtClean="0"/>
          </a:p>
          <a:p>
            <a:pPr>
              <a:buFont typeface="Arial" pitchFamily="34" charset="0"/>
              <a:buChar char="•"/>
            </a:pPr>
            <a:r>
              <a:rPr lang="en-US" dirty="0" smtClean="0"/>
              <a:t>preferred body temperatures above 28 °C (82 °F), maintained by shuttling in and out of sunlight.</a:t>
            </a:r>
          </a:p>
          <a:p>
            <a:pPr>
              <a:buFont typeface="Arial" pitchFamily="34" charset="0"/>
              <a:buChar char="•"/>
            </a:pPr>
            <a:endParaRPr lang="en-US" dirty="0" smtClean="0"/>
          </a:p>
          <a:p>
            <a:endParaRPr lang="en-US" dirty="0" smtClean="0"/>
          </a:p>
          <a:p>
            <a:r>
              <a:rPr lang="en-US" dirty="0" smtClean="0"/>
              <a:t> </a:t>
            </a:r>
            <a:endParaRPr lang="en-US" dirty="0"/>
          </a:p>
          <a:p>
            <a:r>
              <a:rPr lang="en-US" dirty="0"/>
              <a:t> </a:t>
            </a:r>
          </a:p>
          <a:p>
            <a:r>
              <a:rPr lang="en-US" dirty="0"/>
              <a:t> </a:t>
            </a:r>
            <a:endParaRPr lang="en-US" dirty="0" smtClean="0"/>
          </a:p>
          <a:p>
            <a:r>
              <a:rPr lang="en-US" dirty="0"/>
              <a:t> </a:t>
            </a:r>
          </a:p>
        </p:txBody>
      </p:sp>
      <p:pic>
        <p:nvPicPr>
          <p:cNvPr id="13314" name="Picture 2" descr="Photograph:Close-up of alligator skin."/>
          <p:cNvPicPr>
            <a:picLocks noChangeAspect="1" noChangeArrowheads="1"/>
          </p:cNvPicPr>
          <p:nvPr/>
        </p:nvPicPr>
        <p:blipFill>
          <a:blip r:embed="rId3" cstate="print"/>
          <a:srcRect/>
          <a:stretch>
            <a:fillRect/>
          </a:stretch>
        </p:blipFill>
        <p:spPr bwMode="auto">
          <a:xfrm>
            <a:off x="272668" y="4582943"/>
            <a:ext cx="2971800" cy="1977598"/>
          </a:xfrm>
          <a:prstGeom prst="rect">
            <a:avLst/>
          </a:prstGeom>
          <a:noFill/>
        </p:spPr>
      </p:pic>
      <p:sp>
        <p:nvSpPr>
          <p:cNvPr id="8" name="Rectangle 7"/>
          <p:cNvSpPr/>
          <p:nvPr/>
        </p:nvSpPr>
        <p:spPr>
          <a:xfrm>
            <a:off x="0" y="3886200"/>
            <a:ext cx="3314946" cy="646331"/>
          </a:xfrm>
          <a:prstGeom prst="rect">
            <a:avLst/>
          </a:prstGeom>
        </p:spPr>
        <p:txBody>
          <a:bodyPr wrap="square">
            <a:spAutoFit/>
          </a:bodyPr>
          <a:lstStyle/>
          <a:p>
            <a:pPr>
              <a:buFont typeface="Arial" pitchFamily="34" charset="0"/>
              <a:buChar char="•"/>
            </a:pPr>
            <a:r>
              <a:rPr lang="en-US" dirty="0" smtClean="0"/>
              <a:t>dry, scaly skin (keratinous epidermal scales)</a:t>
            </a:r>
          </a:p>
        </p:txBody>
      </p:sp>
      <p:pic>
        <p:nvPicPr>
          <p:cNvPr id="13316" name="Picture 4" descr="Art:Reptiles are common faunal inhabitants of scrubland ecosystems. Because they are ectotherms, that is, organisms that depend on external sources of heat to regulate body temperature, they use the complex temperature profile of the scrubland environment to derive warmth."/>
          <p:cNvPicPr>
            <a:picLocks noChangeAspect="1" noChangeArrowheads="1"/>
          </p:cNvPicPr>
          <p:nvPr/>
        </p:nvPicPr>
        <p:blipFill>
          <a:blip r:embed="rId4" cstate="print"/>
          <a:srcRect l="6061" t="6349" r="4545" b="7937"/>
          <a:stretch>
            <a:fillRect/>
          </a:stretch>
        </p:blipFill>
        <p:spPr bwMode="auto">
          <a:xfrm>
            <a:off x="3934178" y="1676400"/>
            <a:ext cx="4828822" cy="4800600"/>
          </a:xfrm>
          <a:prstGeom prst="rect">
            <a:avLst/>
          </a:prstGeom>
          <a:noFill/>
        </p:spPr>
      </p:pic>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5400" y="0"/>
            <a:ext cx="4732238" cy="1200329"/>
          </a:xfrm>
          <a:prstGeom prst="rect">
            <a:avLst/>
          </a:prstGeom>
          <a:ln>
            <a:noFill/>
          </a:ln>
        </p:spPr>
        <p:txBody>
          <a:bodyPr wrap="square">
            <a:spAutoFit/>
          </a:bodyPr>
          <a:lstStyle/>
          <a:p>
            <a:r>
              <a:rPr lang="en-US" sz="6600" b="1" dirty="0" smtClean="0">
                <a:ln w="11430">
                  <a:solidFill>
                    <a:schemeClr val="bg1"/>
                  </a:solidFill>
                </a:ln>
                <a:blipFill>
                  <a:blip r:embed="rId3"/>
                  <a:tile tx="0" ty="0" sx="100000" sy="100000" flip="none" algn="tl"/>
                </a:blipFill>
                <a:effectLst>
                  <a:outerShdw blurRad="50800" dist="38100" dir="18900000" algn="bl" rotWithShape="0">
                    <a:prstClr val="black">
                      <a:alpha val="40000"/>
                    </a:prstClr>
                  </a:outerShdw>
                </a:effectLst>
              </a:rPr>
              <a:t>HABITAT</a:t>
            </a:r>
            <a:r>
              <a:rPr lang="en-U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endParaRPr lang="en-US" sz="7200" dirty="0"/>
          </a:p>
        </p:txBody>
      </p:sp>
      <p:graphicFrame>
        <p:nvGraphicFramePr>
          <p:cNvPr id="3" name="Table 2"/>
          <p:cNvGraphicFramePr>
            <a:graphicFrameLocks noGrp="1"/>
          </p:cNvGraphicFramePr>
          <p:nvPr/>
        </p:nvGraphicFramePr>
        <p:xfrm>
          <a:off x="228600" y="457200"/>
          <a:ext cx="4495800" cy="6096001"/>
        </p:xfrm>
        <a:graphic>
          <a:graphicData uri="http://schemas.openxmlformats.org/drawingml/2006/table">
            <a:tbl>
              <a:tblPr firstRow="1" bandRow="1">
                <a:tableStyleId>{69C7853C-536D-4A76-A0AE-DD22124D55A5}</a:tableStyleId>
              </a:tblPr>
              <a:tblGrid>
                <a:gridCol w="2247900"/>
                <a:gridCol w="2247900"/>
              </a:tblGrid>
              <a:tr h="1280488">
                <a:tc>
                  <a:txBody>
                    <a:bodyPr/>
                    <a:lstStyle/>
                    <a:p>
                      <a:r>
                        <a:rPr lang="en-US" dirty="0" smtClean="0"/>
                        <a:t>Temperate</a:t>
                      </a:r>
                      <a:r>
                        <a:rPr lang="en-US" baseline="0" dirty="0" smtClean="0"/>
                        <a:t> </a:t>
                      </a:r>
                      <a:r>
                        <a:rPr lang="en-US" baseline="0" dirty="0" smtClean="0"/>
                        <a:t>&amp; Tropical regions mostly between </a:t>
                      </a:r>
                      <a:r>
                        <a:rPr lang="en-US" dirty="0" smtClean="0"/>
                        <a:t>30° N &amp;</a:t>
                      </a:r>
                      <a:r>
                        <a:rPr lang="en-US" baseline="0" dirty="0" smtClean="0"/>
                        <a:t> </a:t>
                      </a:r>
                      <a:r>
                        <a:rPr lang="en-US" dirty="0" smtClean="0"/>
                        <a:t>30° S latitude</a:t>
                      </a:r>
                      <a:endParaRPr lang="en-US" dirty="0"/>
                    </a:p>
                  </a:txBody>
                  <a:tcPr/>
                </a:tc>
                <a:tc>
                  <a:txBody>
                    <a:bodyPr/>
                    <a:lstStyle/>
                    <a:p>
                      <a:r>
                        <a:rPr lang="en-US" dirty="0" smtClean="0"/>
                        <a:t>Reptiles</a:t>
                      </a:r>
                      <a:endParaRPr lang="en-US" dirty="0"/>
                    </a:p>
                  </a:txBody>
                  <a:tcPr/>
                </a:tc>
              </a:tr>
              <a:tr h="696458">
                <a:tc>
                  <a:txBody>
                    <a:bodyPr/>
                    <a:lstStyle/>
                    <a:p>
                      <a:r>
                        <a:rPr lang="en-US" dirty="0" smtClean="0"/>
                        <a:t>Estuaries, coral reefs, open sea</a:t>
                      </a:r>
                      <a:endParaRPr lang="en-US" dirty="0"/>
                    </a:p>
                  </a:txBody>
                  <a:tcPr/>
                </a:tc>
                <a:tc>
                  <a:txBody>
                    <a:bodyPr/>
                    <a:lstStyle/>
                    <a:p>
                      <a:r>
                        <a:rPr lang="en-US" dirty="0" smtClean="0"/>
                        <a:t>Sea</a:t>
                      </a:r>
                      <a:r>
                        <a:rPr lang="en-US" baseline="0" dirty="0" smtClean="0"/>
                        <a:t> Snakes, Sea Turtles</a:t>
                      </a:r>
                      <a:endParaRPr lang="en-US" dirty="0"/>
                    </a:p>
                  </a:txBody>
                  <a:tcPr/>
                </a:tc>
              </a:tr>
              <a:tr h="984991">
                <a:tc>
                  <a:txBody>
                    <a:bodyPr/>
                    <a:lstStyle/>
                    <a:p>
                      <a:r>
                        <a:rPr lang="en-US" dirty="0" smtClean="0"/>
                        <a:t>Freshwater rivers, lakes</a:t>
                      </a:r>
                      <a:r>
                        <a:rPr lang="en-US" baseline="0" dirty="0" smtClean="0"/>
                        <a:t>, mountain streams</a:t>
                      </a:r>
                      <a:endParaRPr lang="en-US" dirty="0"/>
                    </a:p>
                  </a:txBody>
                  <a:tcPr/>
                </a:tc>
                <a:tc>
                  <a:txBody>
                    <a:bodyPr/>
                    <a:lstStyle/>
                    <a:p>
                      <a:r>
                        <a:rPr lang="en-US" dirty="0" smtClean="0"/>
                        <a:t>Many</a:t>
                      </a:r>
                      <a:r>
                        <a:rPr lang="en-US" baseline="0" dirty="0" smtClean="0"/>
                        <a:t> snakes, crocodiles, few lizards</a:t>
                      </a:r>
                      <a:endParaRPr lang="en-US" dirty="0"/>
                    </a:p>
                  </a:txBody>
                  <a:tcPr/>
                </a:tc>
              </a:tr>
              <a:tr h="696458">
                <a:tc>
                  <a:txBody>
                    <a:bodyPr/>
                    <a:lstStyle/>
                    <a:p>
                      <a:r>
                        <a:rPr lang="en-US" dirty="0" smtClean="0"/>
                        <a:t>Forests</a:t>
                      </a:r>
                      <a:endParaRPr lang="en-US" dirty="0"/>
                    </a:p>
                  </a:txBody>
                  <a:tcPr/>
                </a:tc>
                <a:tc>
                  <a:txBody>
                    <a:bodyPr/>
                    <a:lstStyle/>
                    <a:p>
                      <a:r>
                        <a:rPr lang="en-US" dirty="0" smtClean="0"/>
                        <a:t>Turtles, Snakes, Lizards</a:t>
                      </a:r>
                      <a:endParaRPr lang="en-US" dirty="0"/>
                    </a:p>
                  </a:txBody>
                  <a:tcPr/>
                </a:tc>
              </a:tr>
              <a:tr h="1218803">
                <a:tc>
                  <a:txBody>
                    <a:bodyPr/>
                    <a:lstStyle/>
                    <a:p>
                      <a:r>
                        <a:rPr lang="en-US" dirty="0" smtClean="0"/>
                        <a:t>Grasslands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Turtles, Snakes, Lizards</a:t>
                      </a:r>
                    </a:p>
                    <a:p>
                      <a:endParaRPr lang="en-US" dirty="0"/>
                    </a:p>
                  </a:txBody>
                  <a:tcPr/>
                </a:tc>
              </a:tr>
              <a:tr h="1218803">
                <a:tc>
                  <a:txBody>
                    <a:bodyPr/>
                    <a:lstStyle/>
                    <a:p>
                      <a:r>
                        <a:rPr lang="en-US" dirty="0" smtClean="0"/>
                        <a:t>Deserts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Turtles, Snakes, Lizards</a:t>
                      </a:r>
                    </a:p>
                    <a:p>
                      <a:endParaRPr lang="en-US" dirty="0"/>
                    </a:p>
                  </a:txBody>
                  <a:tcPr/>
                </a:tc>
              </a:tr>
            </a:tbl>
          </a:graphicData>
        </a:graphic>
      </p:graphicFrame>
      <p:pic>
        <p:nvPicPr>
          <p:cNvPr id="15" name="Picture 14" descr="Photograph:Nile crocodiles (Crocodylus niloticus)."/>
          <p:cNvPicPr/>
          <p:nvPr/>
        </p:nvPicPr>
        <p:blipFill>
          <a:blip r:embed="rId4" cstate="print"/>
          <a:srcRect/>
          <a:stretch>
            <a:fillRect/>
          </a:stretch>
        </p:blipFill>
        <p:spPr bwMode="auto">
          <a:xfrm>
            <a:off x="4953000" y="3886200"/>
            <a:ext cx="3962400" cy="2590800"/>
          </a:xfrm>
          <a:prstGeom prst="rect">
            <a:avLst/>
          </a:prstGeom>
          <a:noFill/>
          <a:ln w="9525">
            <a:noFill/>
            <a:miter lim="800000"/>
            <a:headEnd/>
            <a:tailEnd/>
          </a:ln>
        </p:spPr>
      </p:pic>
      <p:pic>
        <p:nvPicPr>
          <p:cNvPr id="23" name="Picture 2" descr="http://farm4.static.flickr.com/3485/3950794431_da331de7a0.jpg"/>
          <p:cNvPicPr>
            <a:picLocks noChangeAspect="1" noChangeArrowheads="1"/>
          </p:cNvPicPr>
          <p:nvPr/>
        </p:nvPicPr>
        <p:blipFill>
          <a:blip r:embed="rId5" cstate="print"/>
          <a:srcRect/>
          <a:stretch>
            <a:fillRect/>
          </a:stretch>
        </p:blipFill>
        <p:spPr bwMode="auto">
          <a:xfrm>
            <a:off x="5029200" y="1066800"/>
            <a:ext cx="3733800" cy="2718206"/>
          </a:xfrm>
          <a:prstGeom prst="rect">
            <a:avLst/>
          </a:prstGeom>
          <a:noFill/>
        </p:spPr>
      </p:pic>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Island Dreams' Photo of the Month - Copyright Ken Knezick"/>
          <p:cNvPicPr>
            <a:picLocks noChangeAspect="1" noChangeArrowheads="1"/>
          </p:cNvPicPr>
          <p:nvPr/>
        </p:nvPicPr>
        <p:blipFill>
          <a:blip r:embed="rId2" cstate="print"/>
          <a:srcRect/>
          <a:stretch>
            <a:fillRect/>
          </a:stretch>
        </p:blipFill>
        <p:spPr bwMode="auto">
          <a:xfrm>
            <a:off x="152400" y="3429000"/>
            <a:ext cx="4267200" cy="3276600"/>
          </a:xfrm>
          <a:prstGeom prst="rect">
            <a:avLst/>
          </a:prstGeom>
          <a:noFill/>
        </p:spPr>
      </p:pic>
      <p:pic>
        <p:nvPicPr>
          <p:cNvPr id="9" name="Picture 2" descr="http://www.floridanaturepictures.com/reptiles/Reptile_pics/gopher_tortoise.jpg"/>
          <p:cNvPicPr>
            <a:picLocks noChangeAspect="1" noChangeArrowheads="1"/>
          </p:cNvPicPr>
          <p:nvPr/>
        </p:nvPicPr>
        <p:blipFill>
          <a:blip r:embed="rId3" cstate="print"/>
          <a:srcRect/>
          <a:stretch>
            <a:fillRect/>
          </a:stretch>
        </p:blipFill>
        <p:spPr bwMode="auto">
          <a:xfrm>
            <a:off x="4495800" y="152400"/>
            <a:ext cx="4495800" cy="3200400"/>
          </a:xfrm>
          <a:prstGeom prst="rect">
            <a:avLst/>
          </a:prstGeom>
          <a:noFill/>
        </p:spPr>
      </p:pic>
      <p:pic>
        <p:nvPicPr>
          <p:cNvPr id="10" name="Picture 9" descr="Photograph:Gila monster (Heloderma suspectum)."/>
          <p:cNvPicPr/>
          <p:nvPr/>
        </p:nvPicPr>
        <p:blipFill>
          <a:blip r:embed="rId4" cstate="print"/>
          <a:srcRect/>
          <a:stretch>
            <a:fillRect/>
          </a:stretch>
        </p:blipFill>
        <p:spPr bwMode="auto">
          <a:xfrm>
            <a:off x="4495800" y="3429000"/>
            <a:ext cx="4495800" cy="3276600"/>
          </a:xfrm>
          <a:prstGeom prst="rect">
            <a:avLst/>
          </a:prstGeom>
          <a:noFill/>
          <a:ln w="9525">
            <a:noFill/>
            <a:miter lim="800000"/>
            <a:headEnd/>
            <a:tailEnd/>
          </a:ln>
        </p:spPr>
      </p:pic>
      <p:pic>
        <p:nvPicPr>
          <p:cNvPr id="49156" name="Picture 4" descr="http://places.mongabay.com/south_america/marine_iguana_lava.jpg"/>
          <p:cNvPicPr>
            <a:picLocks noChangeAspect="1" noChangeArrowheads="1"/>
          </p:cNvPicPr>
          <p:nvPr/>
        </p:nvPicPr>
        <p:blipFill>
          <a:blip r:embed="rId5" cstate="print"/>
          <a:srcRect/>
          <a:stretch>
            <a:fillRect/>
          </a:stretch>
        </p:blipFill>
        <p:spPr bwMode="auto">
          <a:xfrm>
            <a:off x="152400" y="152400"/>
            <a:ext cx="4267200" cy="3200400"/>
          </a:xfrm>
          <a:prstGeom prst="rect">
            <a:avLst/>
          </a:prstGeom>
          <a:noFill/>
        </p:spPr>
      </p:pic>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8512</TotalTime>
  <Words>715</Words>
  <Application>Microsoft Office PowerPoint</Application>
  <PresentationFormat>On-screen Show (4:3)</PresentationFormat>
  <Paragraphs>222</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Beatriz</dc:creator>
  <cp:lastModifiedBy>Beatriz</cp:lastModifiedBy>
  <cp:revision>288</cp:revision>
  <dcterms:created xsi:type="dcterms:W3CDTF">2010-04-19T21:53:33Z</dcterms:created>
  <dcterms:modified xsi:type="dcterms:W3CDTF">2010-05-02T15:38:47Z</dcterms:modified>
</cp:coreProperties>
</file>