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9" r:id="rId5"/>
    <p:sldId id="258" r:id="rId6"/>
    <p:sldId id="271" r:id="rId7"/>
    <p:sldId id="265" r:id="rId8"/>
    <p:sldId id="266" r:id="rId9"/>
    <p:sldId id="268" r:id="rId10"/>
    <p:sldId id="267" r:id="rId11"/>
    <p:sldId id="260" r:id="rId12"/>
    <p:sldId id="261" r:id="rId13"/>
    <p:sldId id="263" r:id="rId14"/>
    <p:sldId id="262"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55" autoAdjust="0"/>
    <p:restoredTop sz="94660"/>
  </p:normalViewPr>
  <p:slideViewPr>
    <p:cSldViewPr>
      <p:cViewPr varScale="1">
        <p:scale>
          <a:sx n="79" d="100"/>
          <a:sy n="79" d="100"/>
        </p:scale>
        <p:origin x="-102" y="-7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6EBCE1-24AF-4AC2-8582-AD5AED0D60F1}" type="datetimeFigureOut">
              <a:rPr lang="en-US" smtClean="0"/>
              <a:pPr/>
              <a:t>11/22/2009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C5A92-B057-4F9E-87BE-02F4301F80D4}" type="slidenum">
              <a:rPr lang="en-US" smtClean="0"/>
              <a:pPr/>
              <a:t>‹#›</a:t>
            </a:fld>
            <a:endParaRPr lang="en-US"/>
          </a:p>
        </p:txBody>
      </p:sp>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6EBCE1-24AF-4AC2-8582-AD5AED0D60F1}" type="datetimeFigureOut">
              <a:rPr lang="en-US" smtClean="0"/>
              <a:pPr/>
              <a:t>11/22/2009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C5A92-B057-4F9E-87BE-02F4301F80D4}" type="slidenum">
              <a:rPr lang="en-US" smtClean="0"/>
              <a:pPr/>
              <a:t>‹#›</a:t>
            </a:fld>
            <a:endParaRPr lang="en-US"/>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6EBCE1-24AF-4AC2-8582-AD5AED0D60F1}" type="datetimeFigureOut">
              <a:rPr lang="en-US" smtClean="0"/>
              <a:pPr/>
              <a:t>11/22/2009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C5A92-B057-4F9E-87BE-02F4301F80D4}" type="slidenum">
              <a:rPr lang="en-US" smtClean="0"/>
              <a:pPr/>
              <a:t>‹#›</a:t>
            </a:fld>
            <a:endParaRPr lang="en-US"/>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6EBCE1-24AF-4AC2-8582-AD5AED0D60F1}" type="datetimeFigureOut">
              <a:rPr lang="en-US" smtClean="0"/>
              <a:pPr/>
              <a:t>11/22/2009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C5A92-B057-4F9E-87BE-02F4301F80D4}" type="slidenum">
              <a:rPr lang="en-US" smtClean="0"/>
              <a:pPr/>
              <a:t>‹#›</a:t>
            </a:fld>
            <a:endParaRPr lang="en-US"/>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6EBCE1-24AF-4AC2-8582-AD5AED0D60F1}" type="datetimeFigureOut">
              <a:rPr lang="en-US" smtClean="0"/>
              <a:pPr/>
              <a:t>11/22/2009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C5A92-B057-4F9E-87BE-02F4301F80D4}" type="slidenum">
              <a:rPr lang="en-US" smtClean="0"/>
              <a:pPr/>
              <a:t>‹#›</a:t>
            </a:fld>
            <a:endParaRPr lang="en-US"/>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6EBCE1-24AF-4AC2-8582-AD5AED0D60F1}" type="datetimeFigureOut">
              <a:rPr lang="en-US" smtClean="0"/>
              <a:pPr/>
              <a:t>11/22/2009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C5A92-B057-4F9E-87BE-02F4301F80D4}" type="slidenum">
              <a:rPr lang="en-US" smtClean="0"/>
              <a:pPr/>
              <a:t>‹#›</a:t>
            </a:fld>
            <a:endParaRPr lang="en-US"/>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6EBCE1-24AF-4AC2-8582-AD5AED0D60F1}" type="datetimeFigureOut">
              <a:rPr lang="en-US" smtClean="0"/>
              <a:pPr/>
              <a:t>11/22/2009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C5A92-B057-4F9E-87BE-02F4301F80D4}" type="slidenum">
              <a:rPr lang="en-US" smtClean="0"/>
              <a:pPr/>
              <a:t>‹#›</a:t>
            </a:fld>
            <a:endParaRPr lang="en-US"/>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6EBCE1-24AF-4AC2-8582-AD5AED0D60F1}" type="datetimeFigureOut">
              <a:rPr lang="en-US" smtClean="0"/>
              <a:pPr/>
              <a:t>11/22/2009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C5A92-B057-4F9E-87BE-02F4301F80D4}" type="slidenum">
              <a:rPr lang="en-US" smtClean="0"/>
              <a:pPr/>
              <a:t>‹#›</a:t>
            </a:fld>
            <a:endParaRPr lang="en-US"/>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EBCE1-24AF-4AC2-8582-AD5AED0D60F1}" type="datetimeFigureOut">
              <a:rPr lang="en-US" smtClean="0"/>
              <a:pPr/>
              <a:t>11/22/2009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C5A92-B057-4F9E-87BE-02F4301F80D4}" type="slidenum">
              <a:rPr lang="en-US" smtClean="0"/>
              <a:pPr/>
              <a:t>‹#›</a:t>
            </a:fld>
            <a:endParaRPr lang="en-US"/>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EBCE1-24AF-4AC2-8582-AD5AED0D60F1}" type="datetimeFigureOut">
              <a:rPr lang="en-US" smtClean="0"/>
              <a:pPr/>
              <a:t>11/22/2009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C5A92-B057-4F9E-87BE-02F4301F80D4}" type="slidenum">
              <a:rPr lang="en-US" smtClean="0"/>
              <a:pPr/>
              <a:t>‹#›</a:t>
            </a:fld>
            <a:endParaRPr lang="en-US"/>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EBCE1-24AF-4AC2-8582-AD5AED0D60F1}" type="datetimeFigureOut">
              <a:rPr lang="en-US" smtClean="0"/>
              <a:pPr/>
              <a:t>11/22/2009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C5A92-B057-4F9E-87BE-02F4301F80D4}" type="slidenum">
              <a:rPr lang="en-US" smtClean="0"/>
              <a:pPr/>
              <a:t>‹#›</a:t>
            </a:fld>
            <a:endParaRPr lang="en-US"/>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EBCE1-24AF-4AC2-8582-AD5AED0D60F1}" type="datetimeFigureOut">
              <a:rPr lang="en-US" smtClean="0"/>
              <a:pPr/>
              <a:t>11/22/2009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C5A92-B057-4F9E-87BE-02F4301F80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trips dir="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3" name="Group 12"/>
          <p:cNvGrpSpPr/>
          <p:nvPr/>
        </p:nvGrpSpPr>
        <p:grpSpPr>
          <a:xfrm>
            <a:off x="228600" y="228600"/>
            <a:ext cx="8801200" cy="6324600"/>
            <a:chOff x="228600" y="228600"/>
            <a:chExt cx="8801200" cy="6324600"/>
          </a:xfrm>
        </p:grpSpPr>
        <p:sp>
          <p:nvSpPr>
            <p:cNvPr id="4" name="Rectangle 3"/>
            <p:cNvSpPr/>
            <p:nvPr/>
          </p:nvSpPr>
          <p:spPr>
            <a:xfrm>
              <a:off x="307156" y="228600"/>
              <a:ext cx="8722644" cy="830997"/>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4800" b="1" cap="all" spc="0" dirty="0" smtClean="0">
                  <a:ln w="25400" cmpd="sng">
                    <a:solidFill>
                      <a:schemeClr val="bg1"/>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The Dangers of purple drank</a:t>
              </a:r>
              <a:endParaRPr lang="en-US" sz="4800" b="1" cap="all" spc="0" dirty="0">
                <a:ln w="25400" cmpd="sng">
                  <a:solidFill>
                    <a:schemeClr val="bg1"/>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228600" y="914400"/>
              <a:ext cx="8744840" cy="646331"/>
            </a:xfrm>
            <a:prstGeom prst="rect">
              <a:avLst/>
            </a:prstGeom>
            <a:noFill/>
          </p:spPr>
          <p:txBody>
            <a:bodyPr wrap="square" lIns="91440" tIns="45720" rIns="91440" bIns="45720">
              <a:spAutoFit/>
              <a:scene3d>
                <a:camera prst="orthographicFront"/>
                <a:lightRig rig="threePt" dir="t"/>
              </a:scene3d>
              <a:sp3d>
                <a:bevelB w="38100" h="38100" prst="convex"/>
              </a:sp3d>
            </a:bodyPr>
            <a:lstStyle/>
            <a:p>
              <a:pPr algn="ctr"/>
              <a:r>
                <a:rPr lang="en-US" sz="3600" b="1" dirty="0" smtClean="0">
                  <a:ln w="6350">
                    <a:solidFill>
                      <a:schemeClr val="bg1"/>
                    </a:solidFill>
                    <a:prstDash val="solid"/>
                  </a:ln>
                  <a:solidFill>
                    <a:schemeClr val="accent4"/>
                  </a:solidFill>
                  <a:effectLst>
                    <a:outerShdw blurRad="41275" dist="20320" dir="1800000" algn="tl" rotWithShape="0">
                      <a:srgbClr val="000000">
                        <a:alpha val="40000"/>
                      </a:srgbClr>
                    </a:outerShdw>
                  </a:effectLst>
                </a:rPr>
                <a:t>By: Beatriz Thames and Donna-</a:t>
              </a:r>
              <a:r>
                <a:rPr lang="en-US" sz="3600" b="1" dirty="0" err="1" smtClean="0">
                  <a:ln w="6350">
                    <a:solidFill>
                      <a:schemeClr val="bg1"/>
                    </a:solidFill>
                    <a:prstDash val="solid"/>
                  </a:ln>
                  <a:solidFill>
                    <a:schemeClr val="accent4"/>
                  </a:solidFill>
                  <a:effectLst>
                    <a:outerShdw blurRad="41275" dist="20320" dir="1800000" algn="tl" rotWithShape="0">
                      <a:srgbClr val="000000">
                        <a:alpha val="40000"/>
                      </a:srgbClr>
                    </a:outerShdw>
                  </a:effectLst>
                </a:rPr>
                <a:t>kaye</a:t>
              </a:r>
              <a:r>
                <a:rPr lang="en-US" sz="3600" b="1" dirty="0" smtClean="0">
                  <a:ln w="6350">
                    <a:solidFill>
                      <a:schemeClr val="bg1"/>
                    </a:solidFill>
                    <a:prstDash val="solid"/>
                  </a:ln>
                  <a:solidFill>
                    <a:schemeClr val="accent4"/>
                  </a:solidFill>
                  <a:effectLst>
                    <a:outerShdw blurRad="41275" dist="20320" dir="1800000" algn="tl" rotWithShape="0">
                      <a:srgbClr val="000000">
                        <a:alpha val="40000"/>
                      </a:srgbClr>
                    </a:outerShdw>
                  </a:effectLst>
                </a:rPr>
                <a:t> Ennis</a:t>
              </a:r>
              <a:endParaRPr lang="en-US" sz="3600" b="1" cap="none" spc="0" dirty="0">
                <a:ln w="6350">
                  <a:solidFill>
                    <a:schemeClr val="bg1"/>
                  </a:solidFill>
                  <a:prstDash val="solid"/>
                </a:ln>
                <a:solidFill>
                  <a:schemeClr val="accent4"/>
                </a:solidFill>
                <a:effectLst>
                  <a:outerShdw blurRad="41275" dist="20320" dir="1800000" algn="tl" rotWithShape="0">
                    <a:srgbClr val="000000">
                      <a:alpha val="40000"/>
                    </a:srgbClr>
                  </a:outerShdw>
                </a:effectLst>
              </a:endParaRPr>
            </a:p>
          </p:txBody>
        </p:sp>
        <p:pic>
          <p:nvPicPr>
            <p:cNvPr id="7" name="Picture 6" descr="purple-drank.jpg"/>
            <p:cNvPicPr>
              <a:picLocks noChangeAspect="1"/>
            </p:cNvPicPr>
            <p:nvPr/>
          </p:nvPicPr>
          <p:blipFill>
            <a:blip r:embed="rId2"/>
            <a:stretch>
              <a:fillRect/>
            </a:stretch>
          </p:blipFill>
          <p:spPr>
            <a:xfrm>
              <a:off x="1981200" y="1524000"/>
              <a:ext cx="5029200" cy="5029200"/>
            </a:xfrm>
            <a:prstGeom prst="rect">
              <a:avLst/>
            </a:prstGeom>
            <a:ln w="76200">
              <a:solidFill>
                <a:schemeClr val="accent4"/>
              </a:solidFill>
            </a:ln>
            <a:scene3d>
              <a:camera prst="orthographicFront"/>
              <a:lightRig rig="chilly" dir="t"/>
            </a:scene3d>
            <a:sp3d prstMaterial="softEdge"/>
          </p:spPr>
        </p:pic>
      </p:grpSp>
      <p:sp>
        <p:nvSpPr>
          <p:cNvPr id="6" name="&quot;No&quot; Symbol 5"/>
          <p:cNvSpPr/>
          <p:nvPr/>
        </p:nvSpPr>
        <p:spPr>
          <a:xfrm>
            <a:off x="5410200" y="3657600"/>
            <a:ext cx="1752600" cy="1828800"/>
          </a:xfrm>
          <a:prstGeom prst="noSmoking">
            <a:avLst/>
          </a:prstGeom>
          <a:solidFill>
            <a:srgbClr val="FF0000"/>
          </a:solidFill>
          <a:ln w="0" cap="sq" cmpd="dbl">
            <a:solidFill>
              <a:srgbClr val="FF0000"/>
            </a:solidFill>
            <a:miter lim="800000"/>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Minus 10"/>
          <p:cNvSpPr/>
          <p:nvPr/>
        </p:nvSpPr>
        <p:spPr>
          <a:xfrm>
            <a:off x="1180700" y="2362200"/>
            <a:ext cx="6629400" cy="381000"/>
          </a:xfrm>
          <a:prstGeom prst="mathMinus">
            <a:avLst/>
          </a:prstGeom>
          <a:solidFill>
            <a:srgbClr val="FF0000"/>
          </a:solidFill>
          <a:ln>
            <a:solidFill>
              <a:srgbClr val="FF0000"/>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inus 11"/>
          <p:cNvSpPr/>
          <p:nvPr/>
        </p:nvSpPr>
        <p:spPr>
          <a:xfrm>
            <a:off x="1191125" y="1676400"/>
            <a:ext cx="6629400" cy="381000"/>
          </a:xfrm>
          <a:prstGeom prst="mathMinus">
            <a:avLst/>
          </a:prstGeom>
          <a:solidFill>
            <a:srgbClr val="FF0000"/>
          </a:solidFill>
          <a:ln>
            <a:solidFill>
              <a:srgbClr val="FF0000"/>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 calcmode="lin" valueType="num">
                                      <p:cBhvr>
                                        <p:cTn id="14" dur="500" fill="hold"/>
                                        <p:tgtEl>
                                          <p:spTgt spid="12"/>
                                        </p:tgtEl>
                                        <p:attrNameLst>
                                          <p:attrName>style.rotation</p:attrName>
                                        </p:attrNameLst>
                                      </p:cBhvr>
                                      <p:tavLst>
                                        <p:tav tm="0">
                                          <p:val>
                                            <p:fltVal val="360"/>
                                          </p:val>
                                        </p:tav>
                                        <p:tav tm="100000">
                                          <p:val>
                                            <p:fltVal val="0"/>
                                          </p:val>
                                        </p:tav>
                                      </p:tavLst>
                                    </p:anim>
                                    <p:animEffect transition="in" filter="fade">
                                      <p:cBhvr>
                                        <p:cTn id="15" dur="500"/>
                                        <p:tgtEl>
                                          <p:spTgt spid="1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 calcmode="lin" valueType="num">
                                      <p:cBhvr>
                                        <p:cTn id="20" dur="500" fill="hold"/>
                                        <p:tgtEl>
                                          <p:spTgt spid="11"/>
                                        </p:tgtEl>
                                        <p:attrNameLst>
                                          <p:attrName>style.rotation</p:attrName>
                                        </p:attrNameLst>
                                      </p:cBhvr>
                                      <p:tavLst>
                                        <p:tav tm="0">
                                          <p:val>
                                            <p:fltVal val="360"/>
                                          </p:val>
                                        </p:tav>
                                        <p:tav tm="100000">
                                          <p:val>
                                            <p:fltVal val="0"/>
                                          </p:val>
                                        </p:tav>
                                      </p:tavLst>
                                    </p:anim>
                                    <p:animEffect transition="in" filter="fade">
                                      <p:cBhvr>
                                        <p:cTn id="21" dur="500"/>
                                        <p:tgtEl>
                                          <p:spTgt spid="11"/>
                                        </p:tgtEl>
                                      </p:cBhvr>
                                    </p:animEffect>
                                  </p:childTnLst>
                                </p:cTn>
                              </p:par>
                              <p:par>
                                <p:cTn id="22" presetID="49" presetClass="entr" presetSubtype="0" decel="10000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 calcmode="lin" valueType="num">
                                      <p:cBhvr>
                                        <p:cTn id="26" dur="500" fill="hold"/>
                                        <p:tgtEl>
                                          <p:spTgt spid="6"/>
                                        </p:tgtEl>
                                        <p:attrNameLst>
                                          <p:attrName>style.rotation</p:attrName>
                                        </p:attrNameLst>
                                      </p:cBhvr>
                                      <p:tavLst>
                                        <p:tav tm="0">
                                          <p:val>
                                            <p:fltVal val="360"/>
                                          </p:val>
                                        </p:tav>
                                        <p:tav tm="100000">
                                          <p:val>
                                            <p:fltVal val="0"/>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8153400" cy="4114800"/>
          </a:xfrm>
          <a:solidFill>
            <a:schemeClr val="accent3">
              <a:lumMod val="40000"/>
              <a:lumOff val="60000"/>
            </a:schemeClr>
          </a:solidFill>
          <a:ln w="76200">
            <a:solidFill>
              <a:schemeClr val="accent3">
                <a:lumMod val="50000"/>
              </a:schemeClr>
            </a:solidFill>
          </a:ln>
        </p:spPr>
        <p:txBody>
          <a:bodyPr>
            <a:normAutofit fontScale="92500" lnSpcReduction="10000"/>
          </a:bodyPr>
          <a:lstStyle/>
          <a:p>
            <a:r>
              <a:rPr lang="en-US" dirty="0" smtClean="0"/>
              <a:t>In 2004, a survey found that 8.3</a:t>
            </a:r>
            <a:r>
              <a:rPr lang="en-US" dirty="0" smtClean="0"/>
              <a:t>% of secondary school students in Texas had taken codeine syrup to get high. </a:t>
            </a:r>
            <a:endParaRPr lang="en-US" dirty="0" smtClean="0"/>
          </a:p>
          <a:p>
            <a:r>
              <a:rPr lang="en-US" dirty="0" smtClean="0"/>
              <a:t>A pint </a:t>
            </a:r>
            <a:r>
              <a:rPr lang="en-US" dirty="0" smtClean="0"/>
              <a:t>of codeine </a:t>
            </a:r>
            <a:r>
              <a:rPr lang="en-US" dirty="0" err="1" smtClean="0"/>
              <a:t>promethazine</a:t>
            </a:r>
            <a:r>
              <a:rPr lang="en-US" dirty="0" smtClean="0"/>
              <a:t> </a:t>
            </a:r>
            <a:r>
              <a:rPr lang="en-US" dirty="0" smtClean="0"/>
              <a:t>cough </a:t>
            </a:r>
            <a:r>
              <a:rPr lang="en-US" dirty="0" smtClean="0"/>
              <a:t>syrup used to be about </a:t>
            </a:r>
            <a:r>
              <a:rPr lang="en-US" dirty="0" smtClean="0"/>
              <a:t>$20 </a:t>
            </a:r>
            <a:endParaRPr lang="en-US" dirty="0" smtClean="0"/>
          </a:p>
          <a:p>
            <a:r>
              <a:rPr lang="en-US" dirty="0" smtClean="0"/>
              <a:t>16 oz used to be $120 </a:t>
            </a:r>
            <a:r>
              <a:rPr lang="en-US" dirty="0" smtClean="0"/>
              <a:t>to $</a:t>
            </a:r>
            <a:r>
              <a:rPr lang="en-US" dirty="0" smtClean="0"/>
              <a:t>125</a:t>
            </a:r>
          </a:p>
          <a:p>
            <a:r>
              <a:rPr lang="en-US" dirty="0" smtClean="0"/>
              <a:t> Now </a:t>
            </a:r>
            <a:r>
              <a:rPr lang="en-US" dirty="0" smtClean="0"/>
              <a:t>a pint of codeine </a:t>
            </a:r>
            <a:r>
              <a:rPr lang="en-US" dirty="0" err="1" smtClean="0"/>
              <a:t>promethazine</a:t>
            </a:r>
            <a:r>
              <a:rPr lang="en-US" dirty="0" smtClean="0"/>
              <a:t>  has gone up to $250 - $</a:t>
            </a:r>
            <a:r>
              <a:rPr lang="en-US" dirty="0" smtClean="0"/>
              <a:t>350</a:t>
            </a:r>
            <a:r>
              <a:rPr lang="en-US" dirty="0" smtClean="0"/>
              <a:t>.</a:t>
            </a:r>
            <a:r>
              <a:rPr lang="en-US" dirty="0" smtClean="0"/>
              <a:t/>
            </a:r>
            <a:br>
              <a:rPr lang="en-US" dirty="0" smtClean="0"/>
            </a:br>
            <a:endParaRPr lang="en-US" dirty="0" smtClean="0"/>
          </a:p>
        </p:txBody>
      </p:sp>
      <p:sp>
        <p:nvSpPr>
          <p:cNvPr id="4" name="Rectangle 3"/>
          <p:cNvSpPr/>
          <p:nvPr/>
        </p:nvSpPr>
        <p:spPr>
          <a:xfrm>
            <a:off x="3276600" y="228600"/>
            <a:ext cx="2734979"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Statistics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bg/>
                                          </p:spTgt>
                                        </p:tgtEl>
                                        <p:attrNameLst>
                                          <p:attrName>style.visibility</p:attrName>
                                        </p:attrNameLst>
                                      </p:cBhvr>
                                      <p:to>
                                        <p:strVal val="visible"/>
                                      </p:to>
                                    </p:set>
                                    <p:animEffect transition="in" filter="wipe(down)">
                                      <p:cBhvr>
                                        <p:cTn id="23" dur="580">
                                          <p:stCondLst>
                                            <p:cond delay="0"/>
                                          </p:stCondLst>
                                        </p:cTn>
                                        <p:tgtEl>
                                          <p:spTgt spid="3">
                                            <p:bg/>
                                          </p:spTgt>
                                        </p:tgtEl>
                                      </p:cBhvr>
                                    </p:animEffect>
                                    <p:anim calcmode="lin" valueType="num">
                                      <p:cBhvr>
                                        <p:cTn id="24" dur="1822" tmFilter="0,0; 0.14,0.36; 0.43,0.73; 0.71,0.91; 1.0,1.0">
                                          <p:stCondLst>
                                            <p:cond delay="0"/>
                                          </p:stCondLst>
                                        </p:cTn>
                                        <p:tgtEl>
                                          <p:spTgt spid="3">
                                            <p:bg/>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bg/>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bg/>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bg/>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bg/>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bg/>
                                          </p:spTgt>
                                        </p:tgtEl>
                                      </p:cBhvr>
                                      <p:to x="100000" y="60000"/>
                                    </p:animScale>
                                    <p:animScale>
                                      <p:cBhvr>
                                        <p:cTn id="30" dur="166" decel="50000">
                                          <p:stCondLst>
                                            <p:cond delay="676"/>
                                          </p:stCondLst>
                                        </p:cTn>
                                        <p:tgtEl>
                                          <p:spTgt spid="3">
                                            <p:bg/>
                                          </p:spTgt>
                                        </p:tgtEl>
                                      </p:cBhvr>
                                      <p:to x="100000" y="100000"/>
                                    </p:animScale>
                                    <p:animScale>
                                      <p:cBhvr>
                                        <p:cTn id="31" dur="26">
                                          <p:stCondLst>
                                            <p:cond delay="1312"/>
                                          </p:stCondLst>
                                        </p:cTn>
                                        <p:tgtEl>
                                          <p:spTgt spid="3">
                                            <p:bg/>
                                          </p:spTgt>
                                        </p:tgtEl>
                                      </p:cBhvr>
                                      <p:to x="100000" y="80000"/>
                                    </p:animScale>
                                    <p:animScale>
                                      <p:cBhvr>
                                        <p:cTn id="32" dur="166" decel="50000">
                                          <p:stCondLst>
                                            <p:cond delay="1338"/>
                                          </p:stCondLst>
                                        </p:cTn>
                                        <p:tgtEl>
                                          <p:spTgt spid="3">
                                            <p:bg/>
                                          </p:spTgt>
                                        </p:tgtEl>
                                      </p:cBhvr>
                                      <p:to x="100000" y="100000"/>
                                    </p:animScale>
                                    <p:animScale>
                                      <p:cBhvr>
                                        <p:cTn id="33" dur="26">
                                          <p:stCondLst>
                                            <p:cond delay="1642"/>
                                          </p:stCondLst>
                                        </p:cTn>
                                        <p:tgtEl>
                                          <p:spTgt spid="3">
                                            <p:bg/>
                                          </p:spTgt>
                                        </p:tgtEl>
                                      </p:cBhvr>
                                      <p:to x="100000" y="90000"/>
                                    </p:animScale>
                                    <p:animScale>
                                      <p:cBhvr>
                                        <p:cTn id="34" dur="166" decel="50000">
                                          <p:stCondLst>
                                            <p:cond delay="1668"/>
                                          </p:stCondLst>
                                        </p:cTn>
                                        <p:tgtEl>
                                          <p:spTgt spid="3">
                                            <p:bg/>
                                          </p:spTgt>
                                        </p:tgtEl>
                                      </p:cBhvr>
                                      <p:to x="100000" y="100000"/>
                                    </p:animScale>
                                    <p:animScale>
                                      <p:cBhvr>
                                        <p:cTn id="35" dur="26">
                                          <p:stCondLst>
                                            <p:cond delay="1808"/>
                                          </p:stCondLst>
                                        </p:cTn>
                                        <p:tgtEl>
                                          <p:spTgt spid="3">
                                            <p:bg/>
                                          </p:spTgt>
                                        </p:tgtEl>
                                      </p:cBhvr>
                                      <p:to x="100000" y="95000"/>
                                    </p:animScale>
                                    <p:animScale>
                                      <p:cBhvr>
                                        <p:cTn id="36" dur="166" decel="50000">
                                          <p:stCondLst>
                                            <p:cond delay="1834"/>
                                          </p:stCondLst>
                                        </p:cTn>
                                        <p:tgtEl>
                                          <p:spTgt spid="3">
                                            <p:bg/>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animEffect transition="in" filter="wipe(down)">
                                      <p:cBhvr>
                                        <p:cTn id="41" dur="580">
                                          <p:stCondLst>
                                            <p:cond delay="0"/>
                                          </p:stCondLst>
                                        </p:cTn>
                                        <p:tgtEl>
                                          <p:spTgt spid="3">
                                            <p:txEl>
                                              <p:pRg st="0" end="0"/>
                                            </p:txEl>
                                          </p:spTgt>
                                        </p:tgtEl>
                                      </p:cBhvr>
                                    </p:animEffect>
                                    <p:anim calcmode="lin" valueType="num">
                                      <p:cBhvr>
                                        <p:cTn id="4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0" end="0"/>
                                            </p:txEl>
                                          </p:spTgt>
                                        </p:tgtEl>
                                      </p:cBhvr>
                                      <p:to x="100000" y="60000"/>
                                    </p:animScale>
                                    <p:animScale>
                                      <p:cBhvr>
                                        <p:cTn id="48" dur="166" decel="50000">
                                          <p:stCondLst>
                                            <p:cond delay="676"/>
                                          </p:stCondLst>
                                        </p:cTn>
                                        <p:tgtEl>
                                          <p:spTgt spid="3">
                                            <p:txEl>
                                              <p:pRg st="0" end="0"/>
                                            </p:txEl>
                                          </p:spTgt>
                                        </p:tgtEl>
                                      </p:cBhvr>
                                      <p:to x="100000" y="100000"/>
                                    </p:animScale>
                                    <p:animScale>
                                      <p:cBhvr>
                                        <p:cTn id="49" dur="26">
                                          <p:stCondLst>
                                            <p:cond delay="1312"/>
                                          </p:stCondLst>
                                        </p:cTn>
                                        <p:tgtEl>
                                          <p:spTgt spid="3">
                                            <p:txEl>
                                              <p:pRg st="0" end="0"/>
                                            </p:txEl>
                                          </p:spTgt>
                                        </p:tgtEl>
                                      </p:cBhvr>
                                      <p:to x="100000" y="80000"/>
                                    </p:animScale>
                                    <p:animScale>
                                      <p:cBhvr>
                                        <p:cTn id="50" dur="166" decel="50000">
                                          <p:stCondLst>
                                            <p:cond delay="1338"/>
                                          </p:stCondLst>
                                        </p:cTn>
                                        <p:tgtEl>
                                          <p:spTgt spid="3">
                                            <p:txEl>
                                              <p:pRg st="0" end="0"/>
                                            </p:txEl>
                                          </p:spTgt>
                                        </p:tgtEl>
                                      </p:cBhvr>
                                      <p:to x="100000" y="100000"/>
                                    </p:animScale>
                                    <p:animScale>
                                      <p:cBhvr>
                                        <p:cTn id="51" dur="26">
                                          <p:stCondLst>
                                            <p:cond delay="1642"/>
                                          </p:stCondLst>
                                        </p:cTn>
                                        <p:tgtEl>
                                          <p:spTgt spid="3">
                                            <p:txEl>
                                              <p:pRg st="0" end="0"/>
                                            </p:txEl>
                                          </p:spTgt>
                                        </p:tgtEl>
                                      </p:cBhvr>
                                      <p:to x="100000" y="90000"/>
                                    </p:animScale>
                                    <p:animScale>
                                      <p:cBhvr>
                                        <p:cTn id="52" dur="166" decel="50000">
                                          <p:stCondLst>
                                            <p:cond delay="1668"/>
                                          </p:stCondLst>
                                        </p:cTn>
                                        <p:tgtEl>
                                          <p:spTgt spid="3">
                                            <p:txEl>
                                              <p:pRg st="0" end="0"/>
                                            </p:txEl>
                                          </p:spTgt>
                                        </p:tgtEl>
                                      </p:cBhvr>
                                      <p:to x="100000" y="100000"/>
                                    </p:animScale>
                                    <p:animScale>
                                      <p:cBhvr>
                                        <p:cTn id="53" dur="26">
                                          <p:stCondLst>
                                            <p:cond delay="1808"/>
                                          </p:stCondLst>
                                        </p:cTn>
                                        <p:tgtEl>
                                          <p:spTgt spid="3">
                                            <p:txEl>
                                              <p:pRg st="0" end="0"/>
                                            </p:txEl>
                                          </p:spTgt>
                                        </p:tgtEl>
                                      </p:cBhvr>
                                      <p:to x="100000" y="95000"/>
                                    </p:animScale>
                                    <p:animScale>
                                      <p:cBhvr>
                                        <p:cTn id="54" dur="166" decel="50000">
                                          <p:stCondLst>
                                            <p:cond delay="1834"/>
                                          </p:stCondLst>
                                        </p:cTn>
                                        <p:tgtEl>
                                          <p:spTgt spid="3">
                                            <p:txEl>
                                              <p:pRg st="0" end="0"/>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3">
                                            <p:txEl>
                                              <p:pRg st="1" end="1"/>
                                            </p:txEl>
                                          </p:spTgt>
                                        </p:tgtEl>
                                        <p:attrNameLst>
                                          <p:attrName>style.visibility</p:attrName>
                                        </p:attrNameLst>
                                      </p:cBhvr>
                                      <p:to>
                                        <p:strVal val="visible"/>
                                      </p:to>
                                    </p:set>
                                    <p:animEffect transition="in" filter="wipe(down)">
                                      <p:cBhvr>
                                        <p:cTn id="59" dur="580">
                                          <p:stCondLst>
                                            <p:cond delay="0"/>
                                          </p:stCondLst>
                                        </p:cTn>
                                        <p:tgtEl>
                                          <p:spTgt spid="3">
                                            <p:txEl>
                                              <p:pRg st="1" end="1"/>
                                            </p:txEl>
                                          </p:spTgt>
                                        </p:tgtEl>
                                      </p:cBhvr>
                                    </p:animEffect>
                                    <p:anim calcmode="lin" valueType="num">
                                      <p:cBhvr>
                                        <p:cTn id="60"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1" end="1"/>
                                            </p:txEl>
                                          </p:spTgt>
                                        </p:tgtEl>
                                      </p:cBhvr>
                                      <p:to x="100000" y="60000"/>
                                    </p:animScale>
                                    <p:animScale>
                                      <p:cBhvr>
                                        <p:cTn id="66" dur="166" decel="50000">
                                          <p:stCondLst>
                                            <p:cond delay="676"/>
                                          </p:stCondLst>
                                        </p:cTn>
                                        <p:tgtEl>
                                          <p:spTgt spid="3">
                                            <p:txEl>
                                              <p:pRg st="1" end="1"/>
                                            </p:txEl>
                                          </p:spTgt>
                                        </p:tgtEl>
                                      </p:cBhvr>
                                      <p:to x="100000" y="100000"/>
                                    </p:animScale>
                                    <p:animScale>
                                      <p:cBhvr>
                                        <p:cTn id="67" dur="26">
                                          <p:stCondLst>
                                            <p:cond delay="1312"/>
                                          </p:stCondLst>
                                        </p:cTn>
                                        <p:tgtEl>
                                          <p:spTgt spid="3">
                                            <p:txEl>
                                              <p:pRg st="1" end="1"/>
                                            </p:txEl>
                                          </p:spTgt>
                                        </p:tgtEl>
                                      </p:cBhvr>
                                      <p:to x="100000" y="80000"/>
                                    </p:animScale>
                                    <p:animScale>
                                      <p:cBhvr>
                                        <p:cTn id="68" dur="166" decel="50000">
                                          <p:stCondLst>
                                            <p:cond delay="1338"/>
                                          </p:stCondLst>
                                        </p:cTn>
                                        <p:tgtEl>
                                          <p:spTgt spid="3">
                                            <p:txEl>
                                              <p:pRg st="1" end="1"/>
                                            </p:txEl>
                                          </p:spTgt>
                                        </p:tgtEl>
                                      </p:cBhvr>
                                      <p:to x="100000" y="100000"/>
                                    </p:animScale>
                                    <p:animScale>
                                      <p:cBhvr>
                                        <p:cTn id="69" dur="26">
                                          <p:stCondLst>
                                            <p:cond delay="1642"/>
                                          </p:stCondLst>
                                        </p:cTn>
                                        <p:tgtEl>
                                          <p:spTgt spid="3">
                                            <p:txEl>
                                              <p:pRg st="1" end="1"/>
                                            </p:txEl>
                                          </p:spTgt>
                                        </p:tgtEl>
                                      </p:cBhvr>
                                      <p:to x="100000" y="90000"/>
                                    </p:animScale>
                                    <p:animScale>
                                      <p:cBhvr>
                                        <p:cTn id="70" dur="166" decel="50000">
                                          <p:stCondLst>
                                            <p:cond delay="1668"/>
                                          </p:stCondLst>
                                        </p:cTn>
                                        <p:tgtEl>
                                          <p:spTgt spid="3">
                                            <p:txEl>
                                              <p:pRg st="1" end="1"/>
                                            </p:txEl>
                                          </p:spTgt>
                                        </p:tgtEl>
                                      </p:cBhvr>
                                      <p:to x="100000" y="100000"/>
                                    </p:animScale>
                                    <p:animScale>
                                      <p:cBhvr>
                                        <p:cTn id="71" dur="26">
                                          <p:stCondLst>
                                            <p:cond delay="1808"/>
                                          </p:stCondLst>
                                        </p:cTn>
                                        <p:tgtEl>
                                          <p:spTgt spid="3">
                                            <p:txEl>
                                              <p:pRg st="1" end="1"/>
                                            </p:txEl>
                                          </p:spTgt>
                                        </p:tgtEl>
                                      </p:cBhvr>
                                      <p:to x="100000" y="95000"/>
                                    </p:animScale>
                                    <p:animScale>
                                      <p:cBhvr>
                                        <p:cTn id="72" dur="166" decel="50000">
                                          <p:stCondLst>
                                            <p:cond delay="1834"/>
                                          </p:stCondLst>
                                        </p:cTn>
                                        <p:tgtEl>
                                          <p:spTgt spid="3">
                                            <p:txEl>
                                              <p:pRg st="1" end="1"/>
                                            </p:txEl>
                                          </p:spTgt>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26" presetClass="entr" presetSubtype="0" fill="hold" grpId="0" nodeType="clickEffect">
                                  <p:stCondLst>
                                    <p:cond delay="0"/>
                                  </p:stCondLst>
                                  <p:childTnLst>
                                    <p:set>
                                      <p:cBhvr>
                                        <p:cTn id="76" dur="1" fill="hold">
                                          <p:stCondLst>
                                            <p:cond delay="0"/>
                                          </p:stCondLst>
                                        </p:cTn>
                                        <p:tgtEl>
                                          <p:spTgt spid="3">
                                            <p:txEl>
                                              <p:pRg st="2" end="2"/>
                                            </p:txEl>
                                          </p:spTgt>
                                        </p:tgtEl>
                                        <p:attrNameLst>
                                          <p:attrName>style.visibility</p:attrName>
                                        </p:attrNameLst>
                                      </p:cBhvr>
                                      <p:to>
                                        <p:strVal val="visible"/>
                                      </p:to>
                                    </p:set>
                                    <p:animEffect transition="in" filter="wipe(down)">
                                      <p:cBhvr>
                                        <p:cTn id="77" dur="580">
                                          <p:stCondLst>
                                            <p:cond delay="0"/>
                                          </p:stCondLst>
                                        </p:cTn>
                                        <p:tgtEl>
                                          <p:spTgt spid="3">
                                            <p:txEl>
                                              <p:pRg st="2" end="2"/>
                                            </p:txEl>
                                          </p:spTgt>
                                        </p:tgtEl>
                                      </p:cBhvr>
                                    </p:animEffect>
                                    <p:anim calcmode="lin" valueType="num">
                                      <p:cBhvr>
                                        <p:cTn id="7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3">
                                            <p:txEl>
                                              <p:pRg st="2" end="2"/>
                                            </p:txEl>
                                          </p:spTgt>
                                        </p:tgtEl>
                                      </p:cBhvr>
                                      <p:to x="100000" y="60000"/>
                                    </p:animScale>
                                    <p:animScale>
                                      <p:cBhvr>
                                        <p:cTn id="84" dur="166" decel="50000">
                                          <p:stCondLst>
                                            <p:cond delay="676"/>
                                          </p:stCondLst>
                                        </p:cTn>
                                        <p:tgtEl>
                                          <p:spTgt spid="3">
                                            <p:txEl>
                                              <p:pRg st="2" end="2"/>
                                            </p:txEl>
                                          </p:spTgt>
                                        </p:tgtEl>
                                      </p:cBhvr>
                                      <p:to x="100000" y="100000"/>
                                    </p:animScale>
                                    <p:animScale>
                                      <p:cBhvr>
                                        <p:cTn id="85" dur="26">
                                          <p:stCondLst>
                                            <p:cond delay="1312"/>
                                          </p:stCondLst>
                                        </p:cTn>
                                        <p:tgtEl>
                                          <p:spTgt spid="3">
                                            <p:txEl>
                                              <p:pRg st="2" end="2"/>
                                            </p:txEl>
                                          </p:spTgt>
                                        </p:tgtEl>
                                      </p:cBhvr>
                                      <p:to x="100000" y="80000"/>
                                    </p:animScale>
                                    <p:animScale>
                                      <p:cBhvr>
                                        <p:cTn id="86" dur="166" decel="50000">
                                          <p:stCondLst>
                                            <p:cond delay="1338"/>
                                          </p:stCondLst>
                                        </p:cTn>
                                        <p:tgtEl>
                                          <p:spTgt spid="3">
                                            <p:txEl>
                                              <p:pRg st="2" end="2"/>
                                            </p:txEl>
                                          </p:spTgt>
                                        </p:tgtEl>
                                      </p:cBhvr>
                                      <p:to x="100000" y="100000"/>
                                    </p:animScale>
                                    <p:animScale>
                                      <p:cBhvr>
                                        <p:cTn id="87" dur="26">
                                          <p:stCondLst>
                                            <p:cond delay="1642"/>
                                          </p:stCondLst>
                                        </p:cTn>
                                        <p:tgtEl>
                                          <p:spTgt spid="3">
                                            <p:txEl>
                                              <p:pRg st="2" end="2"/>
                                            </p:txEl>
                                          </p:spTgt>
                                        </p:tgtEl>
                                      </p:cBhvr>
                                      <p:to x="100000" y="90000"/>
                                    </p:animScale>
                                    <p:animScale>
                                      <p:cBhvr>
                                        <p:cTn id="88" dur="166" decel="50000">
                                          <p:stCondLst>
                                            <p:cond delay="1668"/>
                                          </p:stCondLst>
                                        </p:cTn>
                                        <p:tgtEl>
                                          <p:spTgt spid="3">
                                            <p:txEl>
                                              <p:pRg st="2" end="2"/>
                                            </p:txEl>
                                          </p:spTgt>
                                        </p:tgtEl>
                                      </p:cBhvr>
                                      <p:to x="100000" y="100000"/>
                                    </p:animScale>
                                    <p:animScale>
                                      <p:cBhvr>
                                        <p:cTn id="89" dur="26">
                                          <p:stCondLst>
                                            <p:cond delay="1808"/>
                                          </p:stCondLst>
                                        </p:cTn>
                                        <p:tgtEl>
                                          <p:spTgt spid="3">
                                            <p:txEl>
                                              <p:pRg st="2" end="2"/>
                                            </p:txEl>
                                          </p:spTgt>
                                        </p:tgtEl>
                                      </p:cBhvr>
                                      <p:to x="100000" y="95000"/>
                                    </p:animScale>
                                    <p:animScale>
                                      <p:cBhvr>
                                        <p:cTn id="90" dur="166" decel="50000">
                                          <p:stCondLst>
                                            <p:cond delay="1834"/>
                                          </p:stCondLst>
                                        </p:cTn>
                                        <p:tgtEl>
                                          <p:spTgt spid="3">
                                            <p:txEl>
                                              <p:pRg st="2" end="2"/>
                                            </p:txEl>
                                          </p:spTgt>
                                        </p:tgtEl>
                                      </p:cBhvr>
                                      <p:to x="100000" y="100000"/>
                                    </p:animScale>
                                  </p:childTnLst>
                                </p:cTn>
                              </p:par>
                            </p:childTnLst>
                          </p:cTn>
                        </p:par>
                      </p:childTnLst>
                    </p:cTn>
                  </p:par>
                  <p:par>
                    <p:cTn id="91" fill="hold">
                      <p:stCondLst>
                        <p:cond delay="indefinite"/>
                      </p:stCondLst>
                      <p:childTnLst>
                        <p:par>
                          <p:cTn id="92" fill="hold">
                            <p:stCondLst>
                              <p:cond delay="0"/>
                            </p:stCondLst>
                            <p:childTnLst>
                              <p:par>
                                <p:cTn id="93" presetID="26" presetClass="entr" presetSubtype="0" fill="hold" grpId="0" nodeType="clickEffect">
                                  <p:stCondLst>
                                    <p:cond delay="0"/>
                                  </p:stCondLst>
                                  <p:childTnLst>
                                    <p:set>
                                      <p:cBhvr>
                                        <p:cTn id="94" dur="1" fill="hold">
                                          <p:stCondLst>
                                            <p:cond delay="0"/>
                                          </p:stCondLst>
                                        </p:cTn>
                                        <p:tgtEl>
                                          <p:spTgt spid="3">
                                            <p:txEl>
                                              <p:pRg st="3" end="3"/>
                                            </p:txEl>
                                          </p:spTgt>
                                        </p:tgtEl>
                                        <p:attrNameLst>
                                          <p:attrName>style.visibility</p:attrName>
                                        </p:attrNameLst>
                                      </p:cBhvr>
                                      <p:to>
                                        <p:strVal val="visible"/>
                                      </p:to>
                                    </p:set>
                                    <p:animEffect transition="in" filter="wipe(down)">
                                      <p:cBhvr>
                                        <p:cTn id="95" dur="580">
                                          <p:stCondLst>
                                            <p:cond delay="0"/>
                                          </p:stCondLst>
                                        </p:cTn>
                                        <p:tgtEl>
                                          <p:spTgt spid="3">
                                            <p:txEl>
                                              <p:pRg st="3" end="3"/>
                                            </p:txEl>
                                          </p:spTgt>
                                        </p:tgtEl>
                                      </p:cBhvr>
                                    </p:animEffect>
                                    <p:anim calcmode="lin" valueType="num">
                                      <p:cBhvr>
                                        <p:cTn id="9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01" dur="26">
                                          <p:stCondLst>
                                            <p:cond delay="650"/>
                                          </p:stCondLst>
                                        </p:cTn>
                                        <p:tgtEl>
                                          <p:spTgt spid="3">
                                            <p:txEl>
                                              <p:pRg st="3" end="3"/>
                                            </p:txEl>
                                          </p:spTgt>
                                        </p:tgtEl>
                                      </p:cBhvr>
                                      <p:to x="100000" y="60000"/>
                                    </p:animScale>
                                    <p:animScale>
                                      <p:cBhvr>
                                        <p:cTn id="102" dur="166" decel="50000">
                                          <p:stCondLst>
                                            <p:cond delay="676"/>
                                          </p:stCondLst>
                                        </p:cTn>
                                        <p:tgtEl>
                                          <p:spTgt spid="3">
                                            <p:txEl>
                                              <p:pRg st="3" end="3"/>
                                            </p:txEl>
                                          </p:spTgt>
                                        </p:tgtEl>
                                      </p:cBhvr>
                                      <p:to x="100000" y="100000"/>
                                    </p:animScale>
                                    <p:animScale>
                                      <p:cBhvr>
                                        <p:cTn id="103" dur="26">
                                          <p:stCondLst>
                                            <p:cond delay="1312"/>
                                          </p:stCondLst>
                                        </p:cTn>
                                        <p:tgtEl>
                                          <p:spTgt spid="3">
                                            <p:txEl>
                                              <p:pRg st="3" end="3"/>
                                            </p:txEl>
                                          </p:spTgt>
                                        </p:tgtEl>
                                      </p:cBhvr>
                                      <p:to x="100000" y="80000"/>
                                    </p:animScale>
                                    <p:animScale>
                                      <p:cBhvr>
                                        <p:cTn id="104" dur="166" decel="50000">
                                          <p:stCondLst>
                                            <p:cond delay="1338"/>
                                          </p:stCondLst>
                                        </p:cTn>
                                        <p:tgtEl>
                                          <p:spTgt spid="3">
                                            <p:txEl>
                                              <p:pRg st="3" end="3"/>
                                            </p:txEl>
                                          </p:spTgt>
                                        </p:tgtEl>
                                      </p:cBhvr>
                                      <p:to x="100000" y="100000"/>
                                    </p:animScale>
                                    <p:animScale>
                                      <p:cBhvr>
                                        <p:cTn id="105" dur="26">
                                          <p:stCondLst>
                                            <p:cond delay="1642"/>
                                          </p:stCondLst>
                                        </p:cTn>
                                        <p:tgtEl>
                                          <p:spTgt spid="3">
                                            <p:txEl>
                                              <p:pRg st="3" end="3"/>
                                            </p:txEl>
                                          </p:spTgt>
                                        </p:tgtEl>
                                      </p:cBhvr>
                                      <p:to x="100000" y="90000"/>
                                    </p:animScale>
                                    <p:animScale>
                                      <p:cBhvr>
                                        <p:cTn id="106" dur="166" decel="50000">
                                          <p:stCondLst>
                                            <p:cond delay="1668"/>
                                          </p:stCondLst>
                                        </p:cTn>
                                        <p:tgtEl>
                                          <p:spTgt spid="3">
                                            <p:txEl>
                                              <p:pRg st="3" end="3"/>
                                            </p:txEl>
                                          </p:spTgt>
                                        </p:tgtEl>
                                      </p:cBhvr>
                                      <p:to x="100000" y="100000"/>
                                    </p:animScale>
                                    <p:animScale>
                                      <p:cBhvr>
                                        <p:cTn id="107" dur="26">
                                          <p:stCondLst>
                                            <p:cond delay="1808"/>
                                          </p:stCondLst>
                                        </p:cTn>
                                        <p:tgtEl>
                                          <p:spTgt spid="3">
                                            <p:txEl>
                                              <p:pRg st="3" end="3"/>
                                            </p:txEl>
                                          </p:spTgt>
                                        </p:tgtEl>
                                      </p:cBhvr>
                                      <p:to x="100000" y="95000"/>
                                    </p:animScale>
                                    <p:animScale>
                                      <p:cBhvr>
                                        <p:cTn id="10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Rectangle 3"/>
          <p:cNvSpPr/>
          <p:nvPr/>
        </p:nvSpPr>
        <p:spPr>
          <a:xfrm>
            <a:off x="2971800" y="304800"/>
            <a:ext cx="3542316" cy="923330"/>
          </a:xfrm>
          <a:prstGeom prst="rect">
            <a:avLst/>
          </a:prstGeom>
          <a:noFill/>
        </p:spPr>
        <p:txBody>
          <a:bodyPr wrap="none" lIns="91440" tIns="45720" rIns="91440" bIns="45720">
            <a:spAutoFit/>
          </a:bodyPr>
          <a:lstStyle/>
          <a:p>
            <a:pPr algn="ctr"/>
            <a:r>
              <a:rPr lang="en-US" sz="5400" b="1" cap="none" spc="0" dirty="0" smtClean="0">
                <a:ln w="31550" cmpd="sng">
                  <a:solidFill>
                    <a:srgbClr val="7030A0"/>
                  </a:solidFill>
                  <a:prstDash val="solid"/>
                </a:ln>
                <a:solidFill>
                  <a:schemeClr val="accent4"/>
                </a:solidFill>
                <a:effectLst>
                  <a:outerShdw blurRad="50800" dist="40000" dir="5400000" algn="tl" rotWithShape="0">
                    <a:srgbClr val="000000">
                      <a:shade val="5000"/>
                      <a:satMod val="120000"/>
                      <a:alpha val="33000"/>
                    </a:srgbClr>
                  </a:outerShdw>
                </a:effectLst>
              </a:rPr>
              <a:t>Legal Issues</a:t>
            </a:r>
            <a:endParaRPr lang="en-US" sz="5400" b="1" cap="none" spc="0" dirty="0">
              <a:ln w="31550" cmpd="sng">
                <a:solidFill>
                  <a:srgbClr val="7030A0"/>
                </a:solidFill>
                <a:prstDash val="solid"/>
              </a:ln>
              <a:solidFill>
                <a:schemeClr val="accent4"/>
              </a:solidFill>
              <a:effectLst>
                <a:outerShdw blurRad="50800" dist="40000" dir="5400000" algn="tl" rotWithShape="0">
                  <a:srgbClr val="000000">
                    <a:shade val="5000"/>
                    <a:satMod val="120000"/>
                    <a:alpha val="33000"/>
                  </a:srgbClr>
                </a:outerShdw>
              </a:effectLst>
            </a:endParaRPr>
          </a:p>
        </p:txBody>
      </p:sp>
      <p:sp>
        <p:nvSpPr>
          <p:cNvPr id="3" name="TextBox 2"/>
          <p:cNvSpPr txBox="1"/>
          <p:nvPr/>
        </p:nvSpPr>
        <p:spPr>
          <a:xfrm>
            <a:off x="304800" y="1905000"/>
            <a:ext cx="8305800" cy="2954655"/>
          </a:xfrm>
          <a:prstGeom prst="rect">
            <a:avLst/>
          </a:prstGeom>
          <a:noFill/>
        </p:spPr>
        <p:txBody>
          <a:bodyPr wrap="square" rtlCol="0">
            <a:spAutoFit/>
          </a:bodyPr>
          <a:lstStyle/>
          <a:p>
            <a:pPr algn="ctr">
              <a:buNone/>
            </a:pPr>
            <a:r>
              <a:rPr lang="en-US" sz="2400" dirty="0" smtClean="0">
                <a:solidFill>
                  <a:schemeClr val="bg1"/>
                </a:solidFill>
              </a:rPr>
              <a:t>San </a:t>
            </a:r>
            <a:r>
              <a:rPr lang="en-US" sz="2400" dirty="0" smtClean="0">
                <a:solidFill>
                  <a:schemeClr val="bg1"/>
                </a:solidFill>
              </a:rPr>
              <a:t>Diego Chargers player, Terrence Kiel, </a:t>
            </a:r>
            <a:r>
              <a:rPr lang="en-US" sz="2400" dirty="0" smtClean="0">
                <a:solidFill>
                  <a:schemeClr val="bg1"/>
                </a:solidFill>
              </a:rPr>
              <a:t>was </a:t>
            </a:r>
            <a:r>
              <a:rPr lang="en-US" sz="2400" dirty="0" smtClean="0">
                <a:solidFill>
                  <a:schemeClr val="bg1"/>
                </a:solidFill>
              </a:rPr>
              <a:t>arrested during practice for the possession and attempt to sell the </a:t>
            </a:r>
            <a:r>
              <a:rPr lang="en-US" sz="2400" dirty="0" smtClean="0">
                <a:solidFill>
                  <a:schemeClr val="bg1"/>
                </a:solidFill>
              </a:rPr>
              <a:t>drug on September of 2006.</a:t>
            </a:r>
          </a:p>
          <a:p>
            <a:pPr algn="ctr">
              <a:buNone/>
            </a:pPr>
            <a:r>
              <a:rPr lang="en-US" sz="2400" dirty="0" smtClean="0">
                <a:solidFill>
                  <a:schemeClr val="bg1"/>
                </a:solidFill>
              </a:rPr>
              <a:t> Kiel was charged with two felony counts of transporting a controlled substance and three counts of possession for sale of a controlled </a:t>
            </a:r>
            <a:r>
              <a:rPr lang="en-US" sz="2400" dirty="0" smtClean="0">
                <a:solidFill>
                  <a:schemeClr val="bg1"/>
                </a:solidFill>
              </a:rPr>
              <a:t>substance.</a:t>
            </a:r>
          </a:p>
          <a:p>
            <a:pPr algn="ctr">
              <a:buNone/>
            </a:pPr>
            <a:r>
              <a:rPr lang="en-US" sz="2400" dirty="0" smtClean="0">
                <a:solidFill>
                  <a:schemeClr val="bg1"/>
                </a:solidFill>
              </a:rPr>
              <a:t>Purple Drank is Illegal.</a:t>
            </a:r>
          </a:p>
          <a:p>
            <a:pPr algn="ctr">
              <a:buNone/>
            </a:pPr>
            <a:endParaRPr lang="en-US" dirty="0" smtClean="0"/>
          </a:p>
        </p:txBody>
      </p:sp>
      <p:pic>
        <p:nvPicPr>
          <p:cNvPr id="6" name="Picture 5" descr="jail).jpg"/>
          <p:cNvPicPr>
            <a:picLocks noChangeAspect="1"/>
          </p:cNvPicPr>
          <p:nvPr/>
        </p:nvPicPr>
        <p:blipFill>
          <a:blip r:embed="rId3"/>
          <a:stretch>
            <a:fillRect/>
          </a:stretch>
        </p:blipFill>
        <p:spPr>
          <a:xfrm>
            <a:off x="228600" y="3886200"/>
            <a:ext cx="2725126" cy="2662238"/>
          </a:xfrm>
          <a:prstGeom prst="rect">
            <a:avLst/>
          </a:prstGeom>
        </p:spPr>
      </p:pic>
      <p:pic>
        <p:nvPicPr>
          <p:cNvPr id="7" name="Picture 6" descr="cuffed.jpg"/>
          <p:cNvPicPr>
            <a:picLocks noChangeAspect="1"/>
          </p:cNvPicPr>
          <p:nvPr/>
        </p:nvPicPr>
        <p:blipFill>
          <a:blip r:embed="rId4"/>
          <a:srcRect r="5042"/>
          <a:stretch>
            <a:fillRect/>
          </a:stretch>
        </p:blipFill>
        <p:spPr>
          <a:xfrm>
            <a:off x="5943600" y="3886200"/>
            <a:ext cx="2590800" cy="2528119"/>
          </a:xfrm>
          <a:prstGeom prst="rect">
            <a:avLst/>
          </a:prstGeom>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par>
                                <p:cTn id="11" presetID="34"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from="(-#ppt_w/2)" to="(#ppt_x)" calcmode="lin" valueType="num">
                                      <p:cBhvr>
                                        <p:cTn id="13" dur="600" fill="hold">
                                          <p:stCondLst>
                                            <p:cond delay="0"/>
                                          </p:stCondLst>
                                        </p:cTn>
                                        <p:tgtEl>
                                          <p:spTgt spid="3"/>
                                        </p:tgtEl>
                                        <p:attrNameLst>
                                          <p:attrName>ppt_x</p:attrName>
                                        </p:attrNameLst>
                                      </p:cBhvr>
                                    </p:anim>
                                    <p:anim from="0" to="-1.0" calcmode="lin" valueType="num">
                                      <p:cBhvr>
                                        <p:cTn id="14" dur="200" decel="50000" autoRev="1" fill="hold">
                                          <p:stCondLst>
                                            <p:cond delay="600"/>
                                          </p:stCondLst>
                                        </p:cTn>
                                        <p:tgtEl>
                                          <p:spTgt spid="3"/>
                                        </p:tgtEl>
                                        <p:attrNameLst>
                                          <p:attrName>xshear</p:attrName>
                                        </p:attrNameLst>
                                      </p:cBhvr>
                                    </p:anim>
                                    <p:animScale>
                                      <p:cBhvr>
                                        <p:cTn id="15" dur="200" decel="100000" autoRev="1" fill="hold">
                                          <p:stCondLst>
                                            <p:cond delay="600"/>
                                          </p:stCondLst>
                                        </p:cTn>
                                        <p:tgtEl>
                                          <p:spTgt spid="3"/>
                                        </p:tgtEl>
                                      </p:cBhvr>
                                      <p:from x="100000" y="100000"/>
                                      <p:to x="80000" y="100000"/>
                                    </p:animScale>
                                    <p:anim by="(#ppt_h/3+#ppt_w*0.1)" calcmode="lin" valueType="num">
                                      <p:cBhvr additive="sum">
                                        <p:cTn id="16" dur="200" decel="100000" autoRev="1" fill="hold">
                                          <p:stCondLst>
                                            <p:cond delay="600"/>
                                          </p:stCondLst>
                                        </p:cTn>
                                        <p:tgtEl>
                                          <p:spTgt spid="3"/>
                                        </p:tgtEl>
                                        <p:attrNameLst>
                                          <p:attrName>ppt_x</p:attrName>
                                        </p:attrNameLst>
                                      </p:cBhvr>
                                    </p:anim>
                                  </p:childTnLst>
                                </p:cTn>
                              </p:par>
                              <p:par>
                                <p:cTn id="17" presetID="34"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from="(-#ppt_w/2)" to="(#ppt_x)" calcmode="lin" valueType="num">
                                      <p:cBhvr>
                                        <p:cTn id="19" dur="600" fill="hold">
                                          <p:stCondLst>
                                            <p:cond delay="0"/>
                                          </p:stCondLst>
                                        </p:cTn>
                                        <p:tgtEl>
                                          <p:spTgt spid="6"/>
                                        </p:tgtEl>
                                        <p:attrNameLst>
                                          <p:attrName>ppt_x</p:attrName>
                                        </p:attrNameLst>
                                      </p:cBhvr>
                                    </p:anim>
                                    <p:anim from="0" to="-1.0" calcmode="lin" valueType="num">
                                      <p:cBhvr>
                                        <p:cTn id="20" dur="200" decel="50000" autoRev="1" fill="hold">
                                          <p:stCondLst>
                                            <p:cond delay="600"/>
                                          </p:stCondLst>
                                        </p:cTn>
                                        <p:tgtEl>
                                          <p:spTgt spid="6"/>
                                        </p:tgtEl>
                                        <p:attrNameLst>
                                          <p:attrName>xshear</p:attrName>
                                        </p:attrNameLst>
                                      </p:cBhvr>
                                    </p:anim>
                                    <p:animScale>
                                      <p:cBhvr>
                                        <p:cTn id="21" dur="200" decel="100000" autoRev="1" fill="hold">
                                          <p:stCondLst>
                                            <p:cond delay="600"/>
                                          </p:stCondLst>
                                        </p:cTn>
                                        <p:tgtEl>
                                          <p:spTgt spid="6"/>
                                        </p:tgtEl>
                                      </p:cBhvr>
                                      <p:from x="100000" y="100000"/>
                                      <p:to x="80000" y="100000"/>
                                    </p:animScale>
                                    <p:anim by="(#ppt_h/3+#ppt_w*0.1)" calcmode="lin" valueType="num">
                                      <p:cBhvr additive="sum">
                                        <p:cTn id="22" dur="200" decel="100000" autoRev="1" fill="hold">
                                          <p:stCondLst>
                                            <p:cond delay="600"/>
                                          </p:stCondLst>
                                        </p:cTn>
                                        <p:tgtEl>
                                          <p:spTgt spid="6"/>
                                        </p:tgtEl>
                                        <p:attrNameLst>
                                          <p:attrName>ppt_x</p:attrName>
                                        </p:attrNameLst>
                                      </p:cBhvr>
                                    </p:anim>
                                  </p:childTnLst>
                                </p:cTn>
                              </p:par>
                              <p:par>
                                <p:cTn id="23" presetID="34"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from="(-#ppt_w/2)" to="(#ppt_x)" calcmode="lin" valueType="num">
                                      <p:cBhvr>
                                        <p:cTn id="25" dur="600" fill="hold">
                                          <p:stCondLst>
                                            <p:cond delay="0"/>
                                          </p:stCondLst>
                                        </p:cTn>
                                        <p:tgtEl>
                                          <p:spTgt spid="7"/>
                                        </p:tgtEl>
                                        <p:attrNameLst>
                                          <p:attrName>ppt_x</p:attrName>
                                        </p:attrNameLst>
                                      </p:cBhvr>
                                    </p:anim>
                                    <p:anim from="0" to="-1.0" calcmode="lin" valueType="num">
                                      <p:cBhvr>
                                        <p:cTn id="26" dur="200" decel="50000" autoRev="1" fill="hold">
                                          <p:stCondLst>
                                            <p:cond delay="600"/>
                                          </p:stCondLst>
                                        </p:cTn>
                                        <p:tgtEl>
                                          <p:spTgt spid="7"/>
                                        </p:tgtEl>
                                        <p:attrNameLst>
                                          <p:attrName>xshear</p:attrName>
                                        </p:attrNameLst>
                                      </p:cBhvr>
                                    </p:anim>
                                    <p:animScale>
                                      <p:cBhvr>
                                        <p:cTn id="27" dur="200" decel="100000" autoRev="1" fill="hold">
                                          <p:stCondLst>
                                            <p:cond delay="600"/>
                                          </p:stCondLst>
                                        </p:cTn>
                                        <p:tgtEl>
                                          <p:spTgt spid="7"/>
                                        </p:tgtEl>
                                      </p:cBhvr>
                                      <p:from x="100000" y="100000"/>
                                      <p:to x="80000" y="100000"/>
                                    </p:animScale>
                                    <p:anim by="(#ppt_h/3+#ppt_w*0.1)" calcmode="lin" valueType="num">
                                      <p:cBhvr additive="sum">
                                        <p:cTn id="28" dur="200" decel="100000" autoRev="1" fill="hold">
                                          <p:stCondLst>
                                            <p:cond delay="600"/>
                                          </p:stCondLst>
                                        </p:cTn>
                                        <p:tgtEl>
                                          <p:spTgt spid="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3505200" y="0"/>
            <a:ext cx="2895600" cy="914400"/>
          </a:xfrm>
          <a:prstGeom prst="rect">
            <a:avLst/>
          </a:prstGeom>
          <a:noFill/>
        </p:spPr>
        <p:txBody>
          <a:bodyPr wrap="square" lIns="91440" tIns="45720" rIns="91440" bIns="45720">
            <a:spAutoFit/>
          </a:bodyPr>
          <a:lstStyle/>
          <a:p>
            <a:pPr algn="ctr"/>
            <a:r>
              <a:rPr lang="en-US" sz="5400" b="1" cap="none" spc="0" dirty="0" smtClean="0">
                <a:ln w="10541" cmpd="sng">
                  <a:solidFill>
                    <a:schemeClr val="accent4"/>
                  </a:solidFill>
                  <a:prstDash val="solid"/>
                </a:ln>
                <a:solidFill>
                  <a:schemeClr val="accent4">
                    <a:lumMod val="60000"/>
                    <a:lumOff val="40000"/>
                  </a:schemeClr>
                </a:solidFill>
                <a:effectLst/>
              </a:rPr>
              <a:t>R.I.P.</a:t>
            </a:r>
            <a:endParaRPr lang="en-US" sz="5400" b="1" cap="none" spc="0" dirty="0">
              <a:ln w="10541" cmpd="sng">
                <a:solidFill>
                  <a:schemeClr val="accent4"/>
                </a:solidFill>
                <a:prstDash val="solid"/>
              </a:ln>
              <a:solidFill>
                <a:schemeClr val="accent4">
                  <a:lumMod val="60000"/>
                  <a:lumOff val="40000"/>
                </a:schemeClr>
              </a:solidFill>
              <a:effectLst/>
            </a:endParaRPr>
          </a:p>
        </p:txBody>
      </p:sp>
      <p:pic>
        <p:nvPicPr>
          <p:cNvPr id="3" name="Picture 2" descr="swg45h.jpg"/>
          <p:cNvPicPr>
            <a:picLocks noChangeAspect="1"/>
          </p:cNvPicPr>
          <p:nvPr/>
        </p:nvPicPr>
        <p:blipFill>
          <a:blip r:embed="rId3"/>
          <a:stretch>
            <a:fillRect/>
          </a:stretch>
        </p:blipFill>
        <p:spPr>
          <a:xfrm>
            <a:off x="533400" y="990600"/>
            <a:ext cx="3810000" cy="3810000"/>
          </a:xfrm>
          <a:prstGeom prst="rect">
            <a:avLst/>
          </a:prstGeom>
        </p:spPr>
      </p:pic>
      <p:pic>
        <p:nvPicPr>
          <p:cNvPr id="5" name="Picture 4" descr="PimpCl.jpg"/>
          <p:cNvPicPr>
            <a:picLocks noChangeAspect="1"/>
          </p:cNvPicPr>
          <p:nvPr/>
        </p:nvPicPr>
        <p:blipFill>
          <a:blip r:embed="rId4"/>
          <a:stretch>
            <a:fillRect/>
          </a:stretch>
        </p:blipFill>
        <p:spPr>
          <a:xfrm>
            <a:off x="5410200" y="1219200"/>
            <a:ext cx="2895600" cy="3610290"/>
          </a:xfrm>
          <a:prstGeom prst="rect">
            <a:avLst/>
          </a:prstGeom>
        </p:spPr>
      </p:pic>
      <p:sp>
        <p:nvSpPr>
          <p:cNvPr id="6" name="TextBox 5"/>
          <p:cNvSpPr txBox="1"/>
          <p:nvPr/>
        </p:nvSpPr>
        <p:spPr>
          <a:xfrm>
            <a:off x="228600" y="5105400"/>
            <a:ext cx="4800600" cy="1200329"/>
          </a:xfrm>
          <a:prstGeom prst="rect">
            <a:avLst/>
          </a:prstGeom>
          <a:noFill/>
        </p:spPr>
        <p:txBody>
          <a:bodyPr wrap="square" rtlCol="0">
            <a:spAutoFit/>
          </a:bodyPr>
          <a:lstStyle/>
          <a:p>
            <a:r>
              <a:rPr lang="en-US" dirty="0" smtClean="0">
                <a:solidFill>
                  <a:schemeClr val="bg1"/>
                </a:solidFill>
              </a:rPr>
              <a:t>BIG MOE- DIED IN 2007, AFTER A HEART ATTACK AND HAVING BEEN IN A COMA. THERE WAS SPECULATION THAT SIZZURP MAY HAVE LEAD TO HIS DEATH. HE WAS 33.</a:t>
            </a:r>
            <a:endParaRPr lang="en-US" dirty="0">
              <a:solidFill>
                <a:schemeClr val="bg1"/>
              </a:solidFill>
            </a:endParaRPr>
          </a:p>
        </p:txBody>
      </p:sp>
      <p:sp>
        <p:nvSpPr>
          <p:cNvPr id="7" name="TextBox 6"/>
          <p:cNvSpPr txBox="1"/>
          <p:nvPr/>
        </p:nvSpPr>
        <p:spPr>
          <a:xfrm>
            <a:off x="5181600" y="5029200"/>
            <a:ext cx="3581400" cy="1477328"/>
          </a:xfrm>
          <a:prstGeom prst="rect">
            <a:avLst/>
          </a:prstGeom>
          <a:noFill/>
        </p:spPr>
        <p:txBody>
          <a:bodyPr wrap="square" rtlCol="0">
            <a:spAutoFit/>
          </a:bodyPr>
          <a:lstStyle/>
          <a:p>
            <a:r>
              <a:rPr lang="en-US" dirty="0" smtClean="0">
                <a:solidFill>
                  <a:schemeClr val="bg1"/>
                </a:solidFill>
              </a:rPr>
              <a:t>PIMP C- DIED IN 2007, FROM HEART FAILURE. IT WAS DETERMINED BY THE CORONER'S OFFICE THAT THE RESULT WAS AN OVERDOSE ON SIZZURP. HE WAS ALSO 33.</a:t>
            </a:r>
            <a:endParaRPr lang="en-US" dirty="0">
              <a:solidFill>
                <a:schemeClr val="bg1"/>
              </a:solidFill>
            </a:endParaRPr>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p:bgPr>
    </p:bg>
    <p:spTree>
      <p:nvGrpSpPr>
        <p:cNvPr id="1" name=""/>
        <p:cNvGrpSpPr/>
        <p:nvPr/>
      </p:nvGrpSpPr>
      <p:grpSpPr>
        <a:xfrm>
          <a:off x="0" y="0"/>
          <a:ext cx="0" cy="0"/>
          <a:chOff x="0" y="0"/>
          <a:chExt cx="0" cy="0"/>
        </a:xfrm>
      </p:grpSpPr>
      <p:sp>
        <p:nvSpPr>
          <p:cNvPr id="4" name="Rectangle 3"/>
          <p:cNvSpPr/>
          <p:nvPr/>
        </p:nvSpPr>
        <p:spPr>
          <a:xfrm>
            <a:off x="2514600" y="0"/>
            <a:ext cx="4229053" cy="1446550"/>
          </a:xfrm>
          <a:prstGeom prst="rect">
            <a:avLst/>
          </a:prstGeom>
          <a:noFill/>
        </p:spPr>
        <p:txBody>
          <a:bodyPr wrap="square" lIns="91440" tIns="45720" rIns="91440" bIns="45720">
            <a:spAutoFit/>
          </a:bodyPr>
          <a:lstStyle/>
          <a:p>
            <a:pPr algn="ctr"/>
            <a:r>
              <a:rPr lang="en-US" sz="4400" b="1" dirty="0" smtClean="0">
                <a:ln w="24500" cmpd="dbl">
                  <a:solidFill>
                    <a:schemeClr val="accent4">
                      <a:lumMod val="20000"/>
                      <a:lumOff val="80000"/>
                    </a:schemeClr>
                  </a:solidFill>
                  <a:prstDash val="solid"/>
                  <a:miter lim="800000"/>
                </a:ln>
                <a:solidFill>
                  <a:schemeClr val="accent4"/>
                </a:solidFill>
                <a:effectLst>
                  <a:outerShdw blurRad="38100" dist="38100" dir="7020000" algn="tl">
                    <a:srgbClr val="000000">
                      <a:alpha val="35000"/>
                    </a:srgbClr>
                  </a:outerShdw>
                </a:effectLst>
              </a:rPr>
              <a:t>Pictures of the Drug</a:t>
            </a:r>
            <a:endParaRPr lang="en-US" sz="4400" b="1" cap="none" spc="0" dirty="0">
              <a:ln w="24500" cmpd="dbl">
                <a:solidFill>
                  <a:schemeClr val="accent4">
                    <a:lumMod val="20000"/>
                    <a:lumOff val="80000"/>
                  </a:schemeClr>
                </a:solidFill>
                <a:prstDash val="solid"/>
                <a:miter lim="800000"/>
              </a:ln>
              <a:solidFill>
                <a:schemeClr val="accent4"/>
              </a:solidFill>
              <a:effectLst>
                <a:outerShdw blurRad="38100" dist="38100" dir="7020000" algn="tl">
                  <a:srgbClr val="000000">
                    <a:alpha val="35000"/>
                  </a:srgbClr>
                </a:outerShdw>
              </a:effectLst>
            </a:endParaRPr>
          </a:p>
        </p:txBody>
      </p:sp>
      <p:pic>
        <p:nvPicPr>
          <p:cNvPr id="3" name="Picture 2" descr="syrup.jpg"/>
          <p:cNvPicPr>
            <a:picLocks noChangeAspect="1"/>
          </p:cNvPicPr>
          <p:nvPr/>
        </p:nvPicPr>
        <p:blipFill>
          <a:blip r:embed="rId2" cstate="print"/>
          <a:stretch>
            <a:fillRect/>
          </a:stretch>
        </p:blipFill>
        <p:spPr>
          <a:xfrm>
            <a:off x="304800" y="4114800"/>
            <a:ext cx="3751066" cy="2533883"/>
          </a:xfrm>
          <a:prstGeom prst="rect">
            <a:avLst/>
          </a:prstGeom>
        </p:spPr>
      </p:pic>
      <p:pic>
        <p:nvPicPr>
          <p:cNvPr id="5" name="Picture 4" descr="sizzurp.jpg"/>
          <p:cNvPicPr>
            <a:picLocks noChangeAspect="1"/>
          </p:cNvPicPr>
          <p:nvPr/>
        </p:nvPicPr>
        <p:blipFill>
          <a:blip r:embed="rId3"/>
          <a:stretch>
            <a:fillRect/>
          </a:stretch>
        </p:blipFill>
        <p:spPr>
          <a:xfrm>
            <a:off x="533400" y="990600"/>
            <a:ext cx="2971800" cy="2751037"/>
          </a:xfrm>
          <a:prstGeom prst="rect">
            <a:avLst/>
          </a:prstGeom>
        </p:spPr>
      </p:pic>
      <p:pic>
        <p:nvPicPr>
          <p:cNvPr id="6" name="Picture 5" descr="purplestuff.jpg"/>
          <p:cNvPicPr>
            <a:picLocks noChangeAspect="1"/>
          </p:cNvPicPr>
          <p:nvPr/>
        </p:nvPicPr>
        <p:blipFill>
          <a:blip r:embed="rId4"/>
          <a:stretch>
            <a:fillRect/>
          </a:stretch>
        </p:blipFill>
        <p:spPr>
          <a:xfrm>
            <a:off x="3886200" y="1447800"/>
            <a:ext cx="1704975" cy="2324100"/>
          </a:xfrm>
          <a:prstGeom prst="rect">
            <a:avLst/>
          </a:prstGeom>
        </p:spPr>
      </p:pic>
      <p:pic>
        <p:nvPicPr>
          <p:cNvPr id="7" name="Picture 6" descr="drank-1.jpg"/>
          <p:cNvPicPr>
            <a:picLocks noChangeAspect="1"/>
          </p:cNvPicPr>
          <p:nvPr/>
        </p:nvPicPr>
        <p:blipFill>
          <a:blip r:embed="rId5"/>
          <a:stretch>
            <a:fillRect/>
          </a:stretch>
        </p:blipFill>
        <p:spPr>
          <a:xfrm>
            <a:off x="4572000" y="3962400"/>
            <a:ext cx="3729038" cy="2637110"/>
          </a:xfrm>
          <a:prstGeom prst="rect">
            <a:avLst/>
          </a:prstGeom>
        </p:spPr>
      </p:pic>
      <p:pic>
        <p:nvPicPr>
          <p:cNvPr id="8" name="Picture 7" descr="purplesyrup.jpg"/>
          <p:cNvPicPr>
            <a:picLocks noChangeAspect="1"/>
          </p:cNvPicPr>
          <p:nvPr/>
        </p:nvPicPr>
        <p:blipFill>
          <a:blip r:embed="rId6"/>
          <a:stretch>
            <a:fillRect/>
          </a:stretch>
        </p:blipFill>
        <p:spPr>
          <a:xfrm>
            <a:off x="6096000" y="990600"/>
            <a:ext cx="2188936" cy="2895600"/>
          </a:xfrm>
          <a:prstGeom prst="rect">
            <a:avLst/>
          </a:prstGeom>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par>
                                <p:cTn id="10" presetID="5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Scale>
                                      <p:cBhvr>
                                        <p:cTn id="12"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8"/>
                                        </p:tgtEl>
                                        <p:attrNameLst>
                                          <p:attrName>ppt_x</p:attrName>
                                          <p:attrName>ppt_y</p:attrName>
                                        </p:attrNameLst>
                                      </p:cBhvr>
                                    </p:animMotion>
                                    <p:animEffect transition="in" filter="fade">
                                      <p:cBhvr>
                                        <p:cTn id="14" dur="1000"/>
                                        <p:tgtEl>
                                          <p:spTgt spid="8"/>
                                        </p:tgtEl>
                                      </p:cBhvr>
                                    </p:animEffect>
                                  </p:childTnLst>
                                </p:cTn>
                              </p:par>
                              <p:par>
                                <p:cTn id="15" presetID="5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Scale>
                                      <p:cBhvr>
                                        <p:cTn id="1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6"/>
                                        </p:tgtEl>
                                        <p:attrNameLst>
                                          <p:attrName>ppt_x</p:attrName>
                                          <p:attrName>ppt_y</p:attrName>
                                        </p:attrNameLst>
                                      </p:cBhvr>
                                    </p:animMotion>
                                    <p:animEffect transition="in" filter="fade">
                                      <p:cBhvr>
                                        <p:cTn id="19" dur="1000"/>
                                        <p:tgtEl>
                                          <p:spTgt spid="6"/>
                                        </p:tgtEl>
                                      </p:cBhvr>
                                    </p:animEffect>
                                  </p:childTnLst>
                                </p:cTn>
                              </p:par>
                              <p:par>
                                <p:cTn id="20" presetID="5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Scale>
                                      <p:cBhvr>
                                        <p:cTn id="22"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5"/>
                                        </p:tgtEl>
                                        <p:attrNameLst>
                                          <p:attrName>ppt_x</p:attrName>
                                          <p:attrName>ppt_y</p:attrName>
                                        </p:attrNameLst>
                                      </p:cBhvr>
                                    </p:animMotion>
                                    <p:animEffect transition="in" filter="fade">
                                      <p:cBhvr>
                                        <p:cTn id="24" dur="1000"/>
                                        <p:tgtEl>
                                          <p:spTgt spid="5"/>
                                        </p:tgtEl>
                                      </p:cBhvr>
                                    </p:animEffect>
                                  </p:childTnLst>
                                </p:cTn>
                              </p:par>
                              <p:par>
                                <p:cTn id="25" presetID="52"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Scale>
                                      <p:cBhvr>
                                        <p:cTn id="2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
                                        </p:tgtEl>
                                        <p:attrNameLst>
                                          <p:attrName>ppt_x</p:attrName>
                                          <p:attrName>ppt_y</p:attrName>
                                        </p:attrNameLst>
                                      </p:cBhvr>
                                    </p:animMotion>
                                    <p:animEffect transition="in" filter="fade">
                                      <p:cBhvr>
                                        <p:cTn id="29" dur="1000"/>
                                        <p:tgtEl>
                                          <p:spTgt spid="3"/>
                                        </p:tgtEl>
                                      </p:cBhvr>
                                    </p:animEffect>
                                  </p:childTnLst>
                                </p:cTn>
                              </p:par>
                              <p:par>
                                <p:cTn id="30" presetID="52"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Scale>
                                      <p:cBhvr>
                                        <p:cTn id="32"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7"/>
                                        </p:tgtEl>
                                        <p:attrNameLst>
                                          <p:attrName>ppt_x</p:attrName>
                                          <p:attrName>ppt_y</p:attrName>
                                        </p:attrNameLst>
                                      </p:cBhvr>
                                    </p:animMotion>
                                    <p:animEffect transition="in" filter="fad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sp>
        <p:nvSpPr>
          <p:cNvPr id="4" name="Rectangle 3"/>
          <p:cNvSpPr/>
          <p:nvPr/>
        </p:nvSpPr>
        <p:spPr>
          <a:xfrm>
            <a:off x="2602958" y="381000"/>
            <a:ext cx="3782702"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pc="0" dirty="0" smtClean="0">
                <a:ln w="0"/>
                <a:solidFill>
                  <a:schemeClr val="accent4"/>
                </a:solidFill>
                <a:effectLst>
                  <a:reflection blurRad="12700" stA="50000" endPos="50000" dist="5000" dir="5400000" sy="-100000" rotWithShape="0"/>
                </a:effectLst>
              </a:rPr>
              <a:t>An Alternative</a:t>
            </a:r>
            <a:endParaRPr lang="en-US" sz="4000" b="1" cap="all" spc="0" dirty="0">
              <a:ln w="0"/>
              <a:solidFill>
                <a:schemeClr val="accent4"/>
              </a:solidFill>
              <a:effectLst>
                <a:reflection blurRad="12700" stA="50000" endPos="50000" dist="5000" dir="5400000" sy="-100000" rotWithShape="0"/>
              </a:effectLst>
            </a:endParaRPr>
          </a:p>
        </p:txBody>
      </p:sp>
      <p:pic>
        <p:nvPicPr>
          <p:cNvPr id="3" name="Picture 2" descr="drank3.jpg"/>
          <p:cNvPicPr>
            <a:picLocks noChangeAspect="1"/>
          </p:cNvPicPr>
          <p:nvPr/>
        </p:nvPicPr>
        <p:blipFill>
          <a:blip r:embed="rId2" cstate="print"/>
          <a:srcRect l="27534" t="12676" r="25871" b="9859"/>
          <a:stretch>
            <a:fillRect/>
          </a:stretch>
        </p:blipFill>
        <p:spPr>
          <a:xfrm>
            <a:off x="914400" y="1143000"/>
            <a:ext cx="2133600" cy="5334000"/>
          </a:xfrm>
          <a:prstGeom prst="rect">
            <a:avLst/>
          </a:prstGeom>
        </p:spPr>
      </p:pic>
      <p:sp>
        <p:nvSpPr>
          <p:cNvPr id="6" name="TextBox 5"/>
          <p:cNvSpPr txBox="1"/>
          <p:nvPr/>
        </p:nvSpPr>
        <p:spPr>
          <a:xfrm>
            <a:off x="3505200" y="1524000"/>
            <a:ext cx="4724400" cy="3539430"/>
          </a:xfrm>
          <a:prstGeom prst="rect">
            <a:avLst/>
          </a:prstGeom>
          <a:noFill/>
        </p:spPr>
        <p:txBody>
          <a:bodyPr wrap="square" rtlCol="0">
            <a:spAutoFit/>
          </a:bodyPr>
          <a:lstStyle/>
          <a:p>
            <a:r>
              <a:rPr lang="en-US" sz="2800" dirty="0" smtClean="0"/>
              <a:t>A reverse energy drink that legally relaxes you without the use of codeine cough syrup, soda, and jolly ranchers. With the use of melatonin, valerian root, and rose hips, the product claims to “slow your roll”.</a:t>
            </a:r>
            <a:endParaRPr lang="en-US" sz="2800"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
                                        </p:tgtEl>
                                      </p:cBhvr>
                                    </p:animEffect>
                                  </p:childTnLst>
                                </p:cTn>
                              </p:par>
                              <p:par>
                                <p:cTn id="25" presetID="25"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30" dur="1000" fill="hold"/>
                                        <p:tgtEl>
                                          <p:spTgt spid="3"/>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3"/>
          <p:cNvSpPr/>
          <p:nvPr/>
        </p:nvSpPr>
        <p:spPr>
          <a:xfrm>
            <a:off x="3352800" y="381000"/>
            <a:ext cx="2406236" cy="923330"/>
          </a:xfrm>
          <a:prstGeom prst="rect">
            <a:avLst/>
          </a:prstGeom>
          <a:noFill/>
        </p:spPr>
        <p:txBody>
          <a:bodyPr wrap="none" lIns="91440" tIns="45720" rIns="91440" bIns="45720">
            <a:spAutoFit/>
          </a:bodyPr>
          <a:lstStyle/>
          <a:p>
            <a:pPr algn="ctr"/>
            <a:r>
              <a:rPr lang="en-US" sz="5400" b="1" cap="none" spc="0" dirty="0" smtClean="0">
                <a:ln w="900" cmpd="sng">
                  <a:solidFill>
                    <a:schemeClr val="accent4">
                      <a:alpha val="55000"/>
                    </a:schemeClr>
                  </a:solidFill>
                  <a:prstDash val="solid"/>
                </a:ln>
                <a:solidFill>
                  <a:schemeClr val="accent4">
                    <a:lumMod val="20000"/>
                    <a:lumOff val="80000"/>
                  </a:schemeClr>
                </a:solidFill>
                <a:effectLst>
                  <a:innerShdw blurRad="101600" dist="76200" dir="5400000">
                    <a:schemeClr val="accent1">
                      <a:satMod val="190000"/>
                      <a:tint val="100000"/>
                      <a:alpha val="74000"/>
                    </a:schemeClr>
                  </a:innerShdw>
                </a:effectLst>
              </a:rPr>
              <a:t>Sources</a:t>
            </a:r>
            <a:endParaRPr lang="en-US" sz="5400" b="1" cap="none" spc="0" dirty="0">
              <a:ln w="900" cmpd="sng">
                <a:solidFill>
                  <a:schemeClr val="accent4">
                    <a:alpha val="55000"/>
                  </a:schemeClr>
                </a:solidFill>
                <a:prstDash val="solid"/>
              </a:ln>
              <a:solidFill>
                <a:schemeClr val="accent4">
                  <a:lumMod val="20000"/>
                  <a:lumOff val="80000"/>
                </a:schemeClr>
              </a:solidFill>
              <a:effectLst>
                <a:innerShdw blurRad="101600" dist="76200" dir="5400000">
                  <a:schemeClr val="accent1">
                    <a:satMod val="190000"/>
                    <a:tint val="100000"/>
                    <a:alpha val="74000"/>
                  </a:schemeClr>
                </a:innerShdw>
              </a:effectLst>
            </a:endParaRPr>
          </a:p>
        </p:txBody>
      </p:sp>
      <p:sp>
        <p:nvSpPr>
          <p:cNvPr id="5" name="TextBox 4"/>
          <p:cNvSpPr txBox="1"/>
          <p:nvPr/>
        </p:nvSpPr>
        <p:spPr>
          <a:xfrm>
            <a:off x="838200" y="1600200"/>
            <a:ext cx="7620000" cy="4247317"/>
          </a:xfrm>
          <a:prstGeom prst="rect">
            <a:avLst/>
          </a:prstGeom>
          <a:noFill/>
        </p:spPr>
        <p:txBody>
          <a:bodyPr wrap="square" rtlCol="0">
            <a:spAutoFit/>
          </a:bodyPr>
          <a:lstStyle/>
          <a:p>
            <a:pPr>
              <a:lnSpc>
                <a:spcPct val="200000"/>
              </a:lnSpc>
              <a:buFont typeface="Arial" pitchFamily="34" charset="0"/>
              <a:buChar char="•"/>
            </a:pPr>
            <a:r>
              <a:rPr lang="en-US" b="1" dirty="0" smtClean="0"/>
              <a:t>http://www.prairieview.net/Syrup.htm</a:t>
            </a:r>
          </a:p>
          <a:p>
            <a:pPr>
              <a:lnSpc>
                <a:spcPct val="200000"/>
              </a:lnSpc>
              <a:buFont typeface="Arial" pitchFamily="34" charset="0"/>
              <a:buChar char="•"/>
            </a:pPr>
            <a:r>
              <a:rPr lang="en-US" b="1" dirty="0" smtClean="0"/>
              <a:t>http://www.barrypopik.com/index.php/new_york_city/entry/purple_drank/</a:t>
            </a:r>
          </a:p>
          <a:p>
            <a:pPr>
              <a:lnSpc>
                <a:spcPct val="200000"/>
              </a:lnSpc>
              <a:buFont typeface="Arial" pitchFamily="34" charset="0"/>
              <a:buChar char="•"/>
            </a:pPr>
            <a:r>
              <a:rPr lang="en-US" b="1" dirty="0" smtClean="0"/>
              <a:t>http://</a:t>
            </a:r>
            <a:r>
              <a:rPr lang="en-US" b="1" dirty="0" smtClean="0"/>
              <a:t>www.addictionsearch.com/treatment_articles/article/opiate-addiction_35.html</a:t>
            </a:r>
          </a:p>
          <a:p>
            <a:pPr>
              <a:lnSpc>
                <a:spcPct val="200000"/>
              </a:lnSpc>
              <a:buFont typeface="Arial" pitchFamily="34" charset="0"/>
              <a:buChar char="•"/>
            </a:pPr>
            <a:r>
              <a:rPr lang="en-US" b="1" dirty="0" smtClean="0"/>
              <a:t>http://</a:t>
            </a:r>
            <a:r>
              <a:rPr lang="en-US" b="1" dirty="0" smtClean="0"/>
              <a:t>www.wlox.com/Global/story.asp?s=8360136</a:t>
            </a:r>
          </a:p>
          <a:p>
            <a:pPr>
              <a:lnSpc>
                <a:spcPct val="200000"/>
              </a:lnSpc>
              <a:buFont typeface="Arial" pitchFamily="34" charset="0"/>
              <a:buChar char="•"/>
            </a:pPr>
            <a:r>
              <a:rPr lang="en-US" b="1" dirty="0" smtClean="0"/>
              <a:t>http://www.barrypopik.com/index.php/new_york_city/entry/purple_drank/</a:t>
            </a:r>
            <a:endParaRPr lang="en-US" b="1"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00" fill="hold"/>
                                        <p:tgtEl>
                                          <p:spTgt spid="4"/>
                                        </p:tgtEl>
                                        <p:attrNameLst>
                                          <p:attrName>ppt_x</p:attrName>
                                        </p:attrNameLst>
                                      </p:cBhvr>
                                      <p:tavLst>
                                        <p:tav tm="0">
                                          <p:val>
                                            <p:strVal val="#ppt_x"/>
                                          </p:val>
                                        </p:tav>
                                        <p:tav tm="100000">
                                          <p:val>
                                            <p:strVal val="#ppt_x"/>
                                          </p:val>
                                        </p:tav>
                                      </p:tavLst>
                                    </p:anim>
                                    <p:anim calcmode="lin" valueType="num">
                                      <p:cBhvr>
                                        <p:cTn id="8" dur="15000" fill="hold"/>
                                        <p:tgtEl>
                                          <p:spTgt spid="4"/>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5000" fill="hold"/>
                                        <p:tgtEl>
                                          <p:spTgt spid="5"/>
                                        </p:tgtEl>
                                        <p:attrNameLst>
                                          <p:attrName>ppt_x</p:attrName>
                                        </p:attrNameLst>
                                      </p:cBhvr>
                                      <p:tavLst>
                                        <p:tav tm="0">
                                          <p:val>
                                            <p:strVal val="#ppt_x"/>
                                          </p:val>
                                        </p:tav>
                                        <p:tav tm="100000">
                                          <p:val>
                                            <p:strVal val="#ppt_x"/>
                                          </p:val>
                                        </p:tav>
                                      </p:tavLst>
                                    </p:anim>
                                    <p:anim calcmode="lin" valueType="num">
                                      <p:cBhvr>
                                        <p:cTn id="12" dur="15000" fill="hold"/>
                                        <p:tgtEl>
                                          <p:spTgt spid="5"/>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16200000" scaled="0"/>
          <a:tileRect/>
        </a:gradFill>
        <a:effectLst/>
      </p:bgPr>
    </p:bg>
    <p:spTree>
      <p:nvGrpSpPr>
        <p:cNvPr id="1" name=""/>
        <p:cNvGrpSpPr/>
        <p:nvPr/>
      </p:nvGrpSpPr>
      <p:grpSpPr>
        <a:xfrm>
          <a:off x="0" y="0"/>
          <a:ext cx="0" cy="0"/>
          <a:chOff x="0" y="0"/>
          <a:chExt cx="0" cy="0"/>
        </a:xfrm>
      </p:grpSpPr>
      <p:sp>
        <p:nvSpPr>
          <p:cNvPr id="4" name="Rectangle 3"/>
          <p:cNvSpPr/>
          <p:nvPr/>
        </p:nvSpPr>
        <p:spPr>
          <a:xfrm>
            <a:off x="1219200" y="304800"/>
            <a:ext cx="6587894" cy="923330"/>
          </a:xfrm>
          <a:prstGeom prst="rect">
            <a:avLst/>
          </a:prstGeom>
          <a:noFill/>
        </p:spPr>
        <p:txBody>
          <a:bodyPr wrap="none" lIns="91440" tIns="45720" rIns="91440" bIns="45720">
            <a:spAutoFit/>
          </a:bodyPr>
          <a:lstStyle/>
          <a:p>
            <a:pPr algn="ctr"/>
            <a:r>
              <a:rPr lang="en-US" sz="5400" b="1" cap="none" spc="0" dirty="0" smtClean="0">
                <a:ln w="31550" cmpd="sng">
                  <a:gradFill>
                    <a:gsLst>
                      <a:gs pos="0">
                        <a:srgbClr val="000000"/>
                      </a:gs>
                      <a:gs pos="39999">
                        <a:srgbClr val="0A128C"/>
                      </a:gs>
                      <a:gs pos="70000">
                        <a:srgbClr val="181CC7"/>
                      </a:gs>
                      <a:gs pos="88000">
                        <a:srgbClr val="7005D4"/>
                      </a:gs>
                      <a:gs pos="100000">
                        <a:srgbClr val="8C3D91"/>
                      </a:gs>
                    </a:gsLst>
                    <a:lin ang="5400000" scaled="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What is Purple Drank?</a:t>
            </a:r>
            <a:endParaRPr lang="en-US" sz="5400" b="1" cap="none" spc="0" dirty="0">
              <a:ln w="31550" cmpd="sng">
                <a:gradFill>
                  <a:gsLst>
                    <a:gs pos="0">
                      <a:srgbClr val="000000"/>
                    </a:gs>
                    <a:gs pos="39999">
                      <a:srgbClr val="0A128C"/>
                    </a:gs>
                    <a:gs pos="70000">
                      <a:srgbClr val="181CC7"/>
                    </a:gs>
                    <a:gs pos="88000">
                      <a:srgbClr val="7005D4"/>
                    </a:gs>
                    <a:gs pos="100000">
                      <a:srgbClr val="8C3D91"/>
                    </a:gs>
                  </a:gsLst>
                  <a:lin ang="5400000" scaled="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5" name="TextBox 4"/>
          <p:cNvSpPr txBox="1"/>
          <p:nvPr/>
        </p:nvSpPr>
        <p:spPr>
          <a:xfrm>
            <a:off x="381000" y="1295400"/>
            <a:ext cx="8229600" cy="1631216"/>
          </a:xfrm>
          <a:prstGeom prst="rect">
            <a:avLst/>
          </a:prstGeom>
          <a:noFill/>
        </p:spPr>
        <p:txBody>
          <a:bodyPr wrap="square" rtlCol="0">
            <a:spAutoFit/>
          </a:bodyPr>
          <a:lstStyle/>
          <a:p>
            <a:r>
              <a:rPr lang="en-US" sz="2000" b="1" dirty="0" smtClean="0">
                <a:solidFill>
                  <a:srgbClr val="7030A0"/>
                </a:solidFill>
              </a:rPr>
              <a:t>Purple Drank is a recreational drug that’s a </a:t>
            </a:r>
            <a:r>
              <a:rPr lang="en-US" sz="2000" b="1" dirty="0" smtClean="0">
                <a:solidFill>
                  <a:srgbClr val="7030A0"/>
                </a:solidFill>
              </a:rPr>
              <a:t>mixture of </a:t>
            </a:r>
            <a:r>
              <a:rPr lang="en-US" sz="2000" b="1" dirty="0" smtClean="0">
                <a:solidFill>
                  <a:srgbClr val="7030A0"/>
                </a:solidFill>
              </a:rPr>
              <a:t>cough syrup </a:t>
            </a:r>
            <a:r>
              <a:rPr lang="en-US" sz="2000" b="1" dirty="0" smtClean="0">
                <a:solidFill>
                  <a:srgbClr val="7030A0"/>
                </a:solidFill>
              </a:rPr>
              <a:t>containing codeine </a:t>
            </a:r>
            <a:r>
              <a:rPr lang="en-US" sz="2000" b="1" dirty="0" smtClean="0">
                <a:solidFill>
                  <a:srgbClr val="7030A0"/>
                </a:solidFill>
              </a:rPr>
              <a:t>and </a:t>
            </a:r>
            <a:r>
              <a:rPr lang="en-US" sz="2000" b="1" dirty="0" err="1" smtClean="0">
                <a:solidFill>
                  <a:srgbClr val="7030A0"/>
                </a:solidFill>
              </a:rPr>
              <a:t>promethazine</a:t>
            </a:r>
            <a:r>
              <a:rPr lang="en-US" sz="2000" b="1" dirty="0" smtClean="0">
                <a:solidFill>
                  <a:srgbClr val="7030A0"/>
                </a:solidFill>
              </a:rPr>
              <a:t> and a soda (typically Sprite) or alcoholic drink (vodka) that is added for flavoring. It’s called purple drank from the purplish hues of the medicine, but has been known to change to rainbow colors when Jolly ranchers or Skittles are added.</a:t>
            </a:r>
            <a:endParaRPr lang="en-US" sz="2000" b="1" dirty="0">
              <a:solidFill>
                <a:srgbClr val="7030A0"/>
              </a:solidFill>
            </a:endParaRPr>
          </a:p>
        </p:txBody>
      </p:sp>
      <p:pic>
        <p:nvPicPr>
          <p:cNvPr id="6" name="Picture 5" descr="purple dranks.jpg"/>
          <p:cNvPicPr>
            <a:picLocks noChangeAspect="1"/>
          </p:cNvPicPr>
          <p:nvPr/>
        </p:nvPicPr>
        <p:blipFill>
          <a:blip r:embed="rId2" cstate="print"/>
          <a:stretch>
            <a:fillRect/>
          </a:stretch>
        </p:blipFill>
        <p:spPr>
          <a:xfrm>
            <a:off x="7186247" y="3593122"/>
            <a:ext cx="1828800" cy="2438400"/>
          </a:xfrm>
          <a:prstGeom prst="rect">
            <a:avLst/>
          </a:prstGeom>
          <a:ln w="76200">
            <a:solidFill>
              <a:schemeClr val="tx1"/>
            </a:solidFill>
          </a:ln>
        </p:spPr>
      </p:pic>
      <p:pic>
        <p:nvPicPr>
          <p:cNvPr id="7" name="Picture 6" descr="jolly.jpg"/>
          <p:cNvPicPr>
            <a:picLocks noChangeAspect="1"/>
          </p:cNvPicPr>
          <p:nvPr/>
        </p:nvPicPr>
        <p:blipFill>
          <a:blip r:embed="rId3" cstate="print"/>
          <a:stretch>
            <a:fillRect/>
          </a:stretch>
        </p:blipFill>
        <p:spPr>
          <a:xfrm>
            <a:off x="5029200" y="4800600"/>
            <a:ext cx="1371600" cy="1371600"/>
          </a:xfrm>
          <a:prstGeom prst="rect">
            <a:avLst/>
          </a:prstGeom>
          <a:ln w="76200">
            <a:solidFill>
              <a:schemeClr val="tx1"/>
            </a:solidFill>
          </a:ln>
        </p:spPr>
      </p:pic>
      <p:pic>
        <p:nvPicPr>
          <p:cNvPr id="8" name="Picture 7" descr="syrup.jpg"/>
          <p:cNvPicPr>
            <a:picLocks noChangeAspect="1"/>
          </p:cNvPicPr>
          <p:nvPr/>
        </p:nvPicPr>
        <p:blipFill>
          <a:blip r:embed="rId4" cstate="print"/>
          <a:stretch>
            <a:fillRect/>
          </a:stretch>
        </p:blipFill>
        <p:spPr>
          <a:xfrm>
            <a:off x="111370" y="3376243"/>
            <a:ext cx="2438400" cy="3048000"/>
          </a:xfrm>
          <a:prstGeom prst="rect">
            <a:avLst/>
          </a:prstGeom>
          <a:ln w="76200">
            <a:solidFill>
              <a:schemeClr val="tx1"/>
            </a:solidFill>
          </a:ln>
        </p:spPr>
      </p:pic>
      <p:pic>
        <p:nvPicPr>
          <p:cNvPr id="9" name="Picture 8" descr="sprite_soda.jpg"/>
          <p:cNvPicPr>
            <a:picLocks noChangeAspect="1"/>
          </p:cNvPicPr>
          <p:nvPr/>
        </p:nvPicPr>
        <p:blipFill>
          <a:blip r:embed="rId5" cstate="print"/>
          <a:stretch>
            <a:fillRect/>
          </a:stretch>
        </p:blipFill>
        <p:spPr>
          <a:xfrm>
            <a:off x="3276600" y="3071445"/>
            <a:ext cx="877443" cy="1600200"/>
          </a:xfrm>
          <a:prstGeom prst="rect">
            <a:avLst/>
          </a:prstGeom>
          <a:ln w="76200">
            <a:solidFill>
              <a:schemeClr val="tx1"/>
            </a:solidFill>
          </a:ln>
        </p:spPr>
      </p:pic>
      <p:sp>
        <p:nvSpPr>
          <p:cNvPr id="10" name="Plus 9"/>
          <p:cNvSpPr/>
          <p:nvPr/>
        </p:nvSpPr>
        <p:spPr>
          <a:xfrm>
            <a:off x="2625969" y="4267200"/>
            <a:ext cx="609600" cy="609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us 10"/>
          <p:cNvSpPr/>
          <p:nvPr/>
        </p:nvSpPr>
        <p:spPr>
          <a:xfrm>
            <a:off x="4202723" y="4273060"/>
            <a:ext cx="593550" cy="6489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qual 11"/>
          <p:cNvSpPr/>
          <p:nvPr/>
        </p:nvSpPr>
        <p:spPr>
          <a:xfrm>
            <a:off x="6482861" y="4355120"/>
            <a:ext cx="685800" cy="6096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descr="absolut_vodka_family_.jpg"/>
          <p:cNvPicPr>
            <a:picLocks noChangeAspect="1"/>
          </p:cNvPicPr>
          <p:nvPr/>
        </p:nvPicPr>
        <p:blipFill>
          <a:blip r:embed="rId6"/>
          <a:stretch>
            <a:fillRect/>
          </a:stretch>
        </p:blipFill>
        <p:spPr>
          <a:xfrm>
            <a:off x="2784231" y="4953000"/>
            <a:ext cx="1930400" cy="1447800"/>
          </a:xfrm>
          <a:prstGeom prst="rect">
            <a:avLst/>
          </a:prstGeom>
          <a:ln w="76200">
            <a:solidFill>
              <a:schemeClr val="tx1"/>
            </a:solidFill>
          </a:ln>
        </p:spPr>
      </p:pic>
      <p:pic>
        <p:nvPicPr>
          <p:cNvPr id="14" name="Picture 13" descr="skittles.jpg"/>
          <p:cNvPicPr>
            <a:picLocks noChangeAspect="1"/>
          </p:cNvPicPr>
          <p:nvPr/>
        </p:nvPicPr>
        <p:blipFill>
          <a:blip r:embed="rId7"/>
          <a:stretch>
            <a:fillRect/>
          </a:stretch>
        </p:blipFill>
        <p:spPr>
          <a:xfrm>
            <a:off x="4648200" y="3200400"/>
            <a:ext cx="2093405" cy="1142999"/>
          </a:xfrm>
          <a:prstGeom prst="rect">
            <a:avLst/>
          </a:prstGeom>
          <a:ln w="76200">
            <a:solidFill>
              <a:schemeClr val="tx1"/>
            </a:solidFill>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ppt_x</p:attrName>
                                        </p:attrNameLst>
                                      </p:cBhvr>
                                      <p:tavLst>
                                        <p:tav tm="0">
                                          <p:val>
                                            <p:strVal val="#ppt_x-.2"/>
                                          </p:val>
                                        </p:tav>
                                        <p:tav tm="100000">
                                          <p:val>
                                            <p:strVal val="#ppt_x"/>
                                          </p:val>
                                        </p:tav>
                                      </p:tavLst>
                                    </p:anim>
                                    <p:anim calcmode="lin" valueType="num">
                                      <p:cBhvr>
                                        <p:cTn id="1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0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0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20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20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20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20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2000"/>
                                        <p:tgtEl>
                                          <p:spTgt spid="12"/>
                                        </p:tgtEl>
                                      </p:cBhvr>
                                    </p:animEffect>
                                  </p:childTnLst>
                                </p:cTn>
                              </p:par>
                              <p:par>
                                <p:cTn id="47" presetID="10"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000000"/>
            </a:gs>
            <a:gs pos="39999">
              <a:srgbClr val="0A128C"/>
            </a:gs>
            <a:gs pos="70000">
              <a:srgbClr val="181CC7"/>
            </a:gs>
            <a:gs pos="88000">
              <a:srgbClr val="7005D4"/>
            </a:gs>
            <a:gs pos="100000">
              <a:srgbClr val="8C3D91"/>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7" name="Rectangle 6"/>
          <p:cNvSpPr/>
          <p:nvPr/>
        </p:nvSpPr>
        <p:spPr>
          <a:xfrm>
            <a:off x="1143000" y="0"/>
            <a:ext cx="6829434" cy="923330"/>
          </a:xfrm>
          <a:prstGeom prst="rect">
            <a:avLst/>
          </a:prstGeom>
          <a:noFill/>
          <a:effectLst>
            <a:outerShdw blurRad="38100" dist="50800" dir="5400000" sx="165000" sy="165000" algn="ctr" rotWithShape="0">
              <a:schemeClr val="bg1"/>
            </a:outerShdw>
          </a:effectLst>
          <a:scene3d>
            <a:camera prst="orthographicFront">
              <a:rot lat="0" lon="0" rev="0"/>
            </a:camera>
            <a:lightRig rig="glow" dir="t">
              <a:rot lat="0" lon="0" rev="3600000"/>
            </a:lightRig>
          </a:scene3d>
          <a:sp3d>
            <a:bevelT/>
            <a:bevelB w="165100" prst="coolSlant"/>
          </a:sp3d>
        </p:spPr>
        <p:txBody>
          <a:bodyPr wrap="none" lIns="91440" tIns="45720" rIns="91440" bIns="45720">
            <a:spAutoFit/>
            <a:sp3d prstMaterial="softEdge">
              <a:bevelT w="29210" h="16510"/>
              <a:contourClr>
                <a:schemeClr val="accent4">
                  <a:alpha val="95000"/>
                </a:schemeClr>
              </a:contourClr>
            </a:sp3d>
          </a:bodyPr>
          <a:lstStyle/>
          <a:p>
            <a:pPr algn="ctr"/>
            <a:r>
              <a:rPr lang="en-US"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Common Street Names</a:t>
            </a:r>
            <a:endPar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8" name="Rounded Rectangular Callout 7"/>
          <p:cNvSpPr/>
          <p:nvPr/>
        </p:nvSpPr>
        <p:spPr>
          <a:xfrm>
            <a:off x="914400" y="1219200"/>
            <a:ext cx="7010400" cy="3657600"/>
          </a:xfrm>
          <a:prstGeom prst="wedgeRoundRectCallout">
            <a:avLst>
              <a:gd name="adj1" fmla="val -38682"/>
              <a:gd name="adj2" fmla="val 6940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66800" y="1447800"/>
            <a:ext cx="6858000" cy="3170099"/>
          </a:xfrm>
          <a:prstGeom prst="rect">
            <a:avLst/>
          </a:prstGeom>
          <a:noFill/>
        </p:spPr>
        <p:txBody>
          <a:bodyPr wrap="square" rtlCol="0">
            <a:spAutoFit/>
          </a:bodyPr>
          <a:lstStyle/>
          <a:p>
            <a:r>
              <a:rPr lang="en-US" sz="2000" b="1" dirty="0" smtClean="0"/>
              <a:t>Purple </a:t>
            </a:r>
            <a:r>
              <a:rPr lang="en-US" sz="2000" b="1" dirty="0" smtClean="0"/>
              <a:t>Oil			</a:t>
            </a:r>
            <a:endParaRPr lang="en-US" sz="2000" b="1" dirty="0" smtClean="0"/>
          </a:p>
          <a:p>
            <a:r>
              <a:rPr lang="en-US" sz="2000" b="1" dirty="0" err="1" smtClean="0"/>
              <a:t>Sizzurp</a:t>
            </a:r>
            <a:endParaRPr lang="en-US" sz="2000" b="1" dirty="0" smtClean="0"/>
          </a:p>
          <a:p>
            <a:r>
              <a:rPr lang="en-US" sz="2000" b="1" dirty="0" smtClean="0"/>
              <a:t> Drank</a:t>
            </a:r>
          </a:p>
          <a:p>
            <a:r>
              <a:rPr lang="en-US" sz="2000" b="1" dirty="0" smtClean="0"/>
              <a:t> Purple Tonic</a:t>
            </a:r>
          </a:p>
          <a:p>
            <a:r>
              <a:rPr lang="en-US" sz="2000" b="1" dirty="0" smtClean="0"/>
              <a:t> Serbian Intestinal Scum </a:t>
            </a:r>
            <a:r>
              <a:rPr lang="en-US" sz="2000" b="1" dirty="0" err="1" smtClean="0"/>
              <a:t>Drizzank</a:t>
            </a:r>
            <a:endParaRPr lang="en-US" sz="2000" b="1" dirty="0" smtClean="0"/>
          </a:p>
          <a:p>
            <a:r>
              <a:rPr lang="en-US" sz="2000" b="1" dirty="0" smtClean="0"/>
              <a:t> Southern Lean</a:t>
            </a:r>
          </a:p>
          <a:p>
            <a:r>
              <a:rPr lang="en-US" sz="2000" b="1" dirty="0" smtClean="0"/>
              <a:t> Texas Tea</a:t>
            </a:r>
          </a:p>
          <a:p>
            <a:r>
              <a:rPr lang="en-US" sz="2000" b="1" dirty="0" smtClean="0"/>
              <a:t> </a:t>
            </a:r>
            <a:r>
              <a:rPr lang="en-US" sz="2000" b="1" dirty="0" smtClean="0"/>
              <a:t>Memphis </a:t>
            </a:r>
            <a:r>
              <a:rPr lang="en-US" sz="2000" b="1" dirty="0" smtClean="0"/>
              <a:t>Mud </a:t>
            </a:r>
          </a:p>
          <a:p>
            <a:r>
              <a:rPr lang="en-US" sz="2000" b="1" dirty="0" smtClean="0"/>
              <a:t>Mrs. </a:t>
            </a:r>
            <a:r>
              <a:rPr lang="en-US" sz="2000" b="1" dirty="0" err="1" smtClean="0"/>
              <a:t>Dranklesworth</a:t>
            </a:r>
            <a:r>
              <a:rPr lang="en-US" sz="2000" b="1" dirty="0" smtClean="0"/>
              <a:t> </a:t>
            </a:r>
          </a:p>
          <a:p>
            <a:pPr algn="ctr"/>
            <a:endParaRPr lang="en-US" sz="2000" dirty="0">
              <a:solidFill>
                <a:schemeClr val="bg1"/>
              </a:solidFill>
            </a:endParaRPr>
          </a:p>
        </p:txBody>
      </p:sp>
      <p:sp>
        <p:nvSpPr>
          <p:cNvPr id="4" name="Rectangle 3"/>
          <p:cNvSpPr/>
          <p:nvPr/>
        </p:nvSpPr>
        <p:spPr>
          <a:xfrm>
            <a:off x="4800600" y="1447800"/>
            <a:ext cx="4495800" cy="3170099"/>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2000" b="1" dirty="0" smtClean="0"/>
              <a:t>Derek’s </a:t>
            </a:r>
            <a:r>
              <a:rPr lang="en-US" sz="2000" b="1" dirty="0" err="1" smtClean="0"/>
              <a:t>Dookie</a:t>
            </a:r>
            <a:r>
              <a:rPr lang="en-US" sz="2000" b="1" dirty="0" smtClean="0"/>
              <a:t> Sauce</a:t>
            </a:r>
          </a:p>
          <a:p>
            <a:r>
              <a:rPr lang="en-US" sz="2000" b="1" dirty="0" err="1" smtClean="0"/>
              <a:t>Tsikuni</a:t>
            </a:r>
            <a:r>
              <a:rPr lang="en-US" sz="2000" b="1" dirty="0" smtClean="0"/>
              <a:t> </a:t>
            </a:r>
          </a:p>
          <a:p>
            <a:r>
              <a:rPr lang="en-US" sz="2000" b="1" dirty="0" smtClean="0"/>
              <a:t>Lean Syrup </a:t>
            </a:r>
          </a:p>
          <a:p>
            <a:r>
              <a:rPr lang="en-US" sz="2000" b="1" dirty="0" smtClean="0"/>
              <a:t>P-</a:t>
            </a:r>
            <a:r>
              <a:rPr lang="en-US" sz="2000" b="1" dirty="0" err="1" smtClean="0"/>
              <a:t>Flav</a:t>
            </a:r>
            <a:endParaRPr lang="en-US" sz="2000" b="1" dirty="0" smtClean="0"/>
          </a:p>
          <a:p>
            <a:r>
              <a:rPr lang="en-US" sz="2000" b="1" dirty="0" smtClean="0"/>
              <a:t> Slip</a:t>
            </a:r>
          </a:p>
          <a:p>
            <a:r>
              <a:rPr lang="en-US" sz="2000" b="1" dirty="0" smtClean="0"/>
              <a:t> Purple Sprite</a:t>
            </a:r>
          </a:p>
          <a:p>
            <a:r>
              <a:rPr lang="en-US" sz="2000" b="1" dirty="0" err="1" smtClean="0"/>
              <a:t>Surp</a:t>
            </a:r>
            <a:endParaRPr lang="en-US" sz="2000" b="1" dirty="0" smtClean="0"/>
          </a:p>
          <a:p>
            <a:r>
              <a:rPr lang="en-US" sz="2000" b="1" dirty="0" smtClean="0"/>
              <a:t> </a:t>
            </a:r>
            <a:r>
              <a:rPr lang="en-US" sz="2000" b="1" dirty="0" err="1" smtClean="0"/>
              <a:t>Bazzigazzulp</a:t>
            </a:r>
            <a:r>
              <a:rPr lang="en-US" sz="2000" b="1" dirty="0" smtClean="0"/>
              <a:t> </a:t>
            </a:r>
          </a:p>
          <a:p>
            <a:r>
              <a:rPr lang="en-US" sz="2000" b="1" dirty="0" smtClean="0"/>
              <a:t>PG Tips </a:t>
            </a:r>
          </a:p>
          <a:p>
            <a:r>
              <a:rPr lang="en-US" sz="2000" b="1" dirty="0" err="1" smtClean="0"/>
              <a:t>Purp</a:t>
            </a:r>
            <a:r>
              <a:rPr lang="en-US" sz="2000" b="1" dirty="0" smtClean="0"/>
              <a:t>. </a:t>
            </a:r>
            <a:endParaRPr lang="en-US" sz="2000" b="1" cap="none" spc="0" dirty="0">
              <a:ln>
                <a:prstDash val="solid"/>
              </a:ln>
              <a:effectLst>
                <a:outerShdw blurRad="88000" dist="50800" dir="5040000" algn="tl">
                  <a:schemeClr val="accent4">
                    <a:tint val="80000"/>
                    <a:satMod val="250000"/>
                    <a:alpha val="45000"/>
                  </a:schemeClr>
                </a:outerShdw>
              </a:effectLst>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anim calcmode="lin" valueType="num">
                                      <p:cBhvr>
                                        <p:cTn id="13" dur="2000" fill="hold"/>
                                        <p:tgtEl>
                                          <p:spTgt spid="7"/>
                                        </p:tgtEl>
                                        <p:attrNameLst>
                                          <p:attrName>ppt_x</p:attrName>
                                        </p:attrNameLst>
                                      </p:cBhvr>
                                      <p:tavLst>
                                        <p:tav tm="0">
                                          <p:val>
                                            <p:strVal val="#ppt_x"/>
                                          </p:val>
                                        </p:tav>
                                        <p:tav tm="100000">
                                          <p:val>
                                            <p:strVal val="#ppt_x"/>
                                          </p:val>
                                        </p:tav>
                                      </p:tavLst>
                                    </p:anim>
                                    <p:anim calcmode="lin" valueType="num">
                                      <p:cBhvr>
                                        <p:cTn id="14" dur="1800" decel="100000" fill="hold"/>
                                        <p:tgtEl>
                                          <p:spTgt spid="7"/>
                                        </p:tgtEl>
                                        <p:attrNameLst>
                                          <p:attrName>ppt_y</p:attrName>
                                        </p:attrNameLst>
                                      </p:cBhvr>
                                      <p:tavLst>
                                        <p:tav tm="0">
                                          <p:val>
                                            <p:strVal val="#ppt_y+1"/>
                                          </p:val>
                                        </p:tav>
                                        <p:tav tm="100000">
                                          <p:val>
                                            <p:strVal val="#ppt_y-.03"/>
                                          </p:val>
                                        </p:tav>
                                      </p:tavLst>
                                    </p:anim>
                                    <p:anim calcmode="lin" valueType="num">
                                      <p:cBhvr>
                                        <p:cTn id="15" dur="200" accel="100000" fill="hold">
                                          <p:stCondLst>
                                            <p:cond delay="1800"/>
                                          </p:stCondLst>
                                        </p:cTn>
                                        <p:tgtEl>
                                          <p:spTgt spid="7"/>
                                        </p:tgtEl>
                                        <p:attrNameLst>
                                          <p:attrName>ppt_y</p:attrName>
                                        </p:attrNameLst>
                                      </p:cBhvr>
                                      <p:tavLst>
                                        <p:tav tm="0">
                                          <p:val>
                                            <p:strVal val="#ppt_y-.03"/>
                                          </p:val>
                                        </p:tav>
                                        <p:tav tm="100000">
                                          <p:val>
                                            <p:strVal val="#ppt_y"/>
                                          </p:val>
                                        </p:tav>
                                      </p:tavLst>
                                    </p:anim>
                                  </p:childTnLst>
                                </p:cTn>
                              </p:par>
                              <p:par>
                                <p:cTn id="16" presetID="37"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anim calcmode="lin" valueType="num">
                                      <p:cBhvr>
                                        <p:cTn id="19" dur="2000" fill="hold"/>
                                        <p:tgtEl>
                                          <p:spTgt spid="5"/>
                                        </p:tgtEl>
                                        <p:attrNameLst>
                                          <p:attrName>ppt_x</p:attrName>
                                        </p:attrNameLst>
                                      </p:cBhvr>
                                      <p:tavLst>
                                        <p:tav tm="0">
                                          <p:val>
                                            <p:strVal val="#ppt_x"/>
                                          </p:val>
                                        </p:tav>
                                        <p:tav tm="100000">
                                          <p:val>
                                            <p:strVal val="#ppt_x"/>
                                          </p:val>
                                        </p:tav>
                                      </p:tavLst>
                                    </p:anim>
                                    <p:anim calcmode="lin" valueType="num">
                                      <p:cBhvr>
                                        <p:cTn id="20" dur="1800" decel="100000" fill="hold"/>
                                        <p:tgtEl>
                                          <p:spTgt spid="5"/>
                                        </p:tgtEl>
                                        <p:attrNameLst>
                                          <p:attrName>ppt_y</p:attrName>
                                        </p:attrNameLst>
                                      </p:cBhvr>
                                      <p:tavLst>
                                        <p:tav tm="0">
                                          <p:val>
                                            <p:strVal val="#ppt_y+1"/>
                                          </p:val>
                                        </p:tav>
                                        <p:tav tm="100000">
                                          <p:val>
                                            <p:strVal val="#ppt_y-.03"/>
                                          </p:val>
                                        </p:tav>
                                      </p:tavLst>
                                    </p:anim>
                                    <p:anim calcmode="lin" valueType="num">
                                      <p:cBhvr>
                                        <p:cTn id="21" dur="200" accel="100000" fill="hold">
                                          <p:stCondLst>
                                            <p:cond delay="1800"/>
                                          </p:stCondLst>
                                        </p:cTn>
                                        <p:tgtEl>
                                          <p:spTgt spid="5"/>
                                        </p:tgtEl>
                                        <p:attrNameLst>
                                          <p:attrName>ppt_y</p:attrName>
                                        </p:attrNameLst>
                                      </p:cBhvr>
                                      <p:tavLst>
                                        <p:tav tm="0">
                                          <p:val>
                                            <p:strVal val="#ppt_y-.03"/>
                                          </p:val>
                                        </p:tav>
                                        <p:tav tm="100000">
                                          <p:val>
                                            <p:strVal val="#ppt_y"/>
                                          </p:val>
                                        </p:tav>
                                      </p:tavLst>
                                    </p:anim>
                                  </p:childTnLst>
                                </p:cTn>
                              </p:par>
                              <p:par>
                                <p:cTn id="22" presetID="37"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2000"/>
                                        <p:tgtEl>
                                          <p:spTgt spid="4"/>
                                        </p:tgtEl>
                                      </p:cBhvr>
                                    </p:animEffect>
                                    <p:anim calcmode="lin" valueType="num">
                                      <p:cBhvr>
                                        <p:cTn id="25" dur="2000" fill="hold"/>
                                        <p:tgtEl>
                                          <p:spTgt spid="4"/>
                                        </p:tgtEl>
                                        <p:attrNameLst>
                                          <p:attrName>ppt_x</p:attrName>
                                        </p:attrNameLst>
                                      </p:cBhvr>
                                      <p:tavLst>
                                        <p:tav tm="0">
                                          <p:val>
                                            <p:strVal val="#ppt_x"/>
                                          </p:val>
                                        </p:tav>
                                        <p:tav tm="100000">
                                          <p:val>
                                            <p:strVal val="#ppt_x"/>
                                          </p:val>
                                        </p:tav>
                                      </p:tavLst>
                                    </p:anim>
                                    <p:anim calcmode="lin" valueType="num">
                                      <p:cBhvr>
                                        <p:cTn id="26" dur="1800" decel="100000" fill="hold"/>
                                        <p:tgtEl>
                                          <p:spTgt spid="4"/>
                                        </p:tgtEl>
                                        <p:attrNameLst>
                                          <p:attrName>ppt_y</p:attrName>
                                        </p:attrNameLst>
                                      </p:cBhvr>
                                      <p:tavLst>
                                        <p:tav tm="0">
                                          <p:val>
                                            <p:strVal val="#ppt_y+1"/>
                                          </p:val>
                                        </p:tav>
                                        <p:tav tm="100000">
                                          <p:val>
                                            <p:strVal val="#ppt_y-.03"/>
                                          </p:val>
                                        </p:tav>
                                      </p:tavLst>
                                    </p:anim>
                                    <p:anim calcmode="lin" valueType="num">
                                      <p:cBhvr>
                                        <p:cTn id="27" dur="200" accel="100000" fill="hold">
                                          <p:stCondLst>
                                            <p:cond delay="18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5"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4" name="Rectangle 3"/>
          <p:cNvSpPr/>
          <p:nvPr/>
        </p:nvSpPr>
        <p:spPr>
          <a:xfrm>
            <a:off x="2438400" y="304800"/>
            <a:ext cx="3843488"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solidFill>
                  <a:srgbClr val="00B050"/>
                </a:solidFill>
                <a:effectLst>
                  <a:outerShdw blurRad="80000" dist="40000" dir="5040000" algn="tl">
                    <a:srgbClr val="000000">
                      <a:alpha val="30000"/>
                    </a:srgbClr>
                  </a:outerShdw>
                </a:effectLst>
              </a:rPr>
              <a:t>Type of Drug</a:t>
            </a:r>
            <a:endParaRPr lang="en-US" sz="5400" b="1" cap="none" spc="0" dirty="0">
              <a:ln w="11430"/>
              <a:solidFill>
                <a:srgbClr val="00B050"/>
              </a:solidFill>
              <a:effectLst>
                <a:outerShdw blurRad="80000" dist="40000" dir="5040000" algn="tl">
                  <a:srgbClr val="000000">
                    <a:alpha val="30000"/>
                  </a:srgbClr>
                </a:outerShdw>
              </a:effectLst>
            </a:endParaRPr>
          </a:p>
        </p:txBody>
      </p:sp>
      <p:sp>
        <p:nvSpPr>
          <p:cNvPr id="5" name="TextBox 4"/>
          <p:cNvSpPr txBox="1"/>
          <p:nvPr/>
        </p:nvSpPr>
        <p:spPr>
          <a:xfrm>
            <a:off x="762000" y="1295400"/>
            <a:ext cx="7848600" cy="4524315"/>
          </a:xfrm>
          <a:prstGeom prst="rect">
            <a:avLst/>
          </a:prstGeom>
          <a:noFill/>
        </p:spPr>
        <p:txBody>
          <a:bodyPr wrap="square" rtlCol="0">
            <a:spAutoFit/>
          </a:bodyPr>
          <a:lstStyle/>
          <a:p>
            <a:r>
              <a:rPr lang="en-US" sz="2000" b="1" dirty="0" smtClean="0"/>
              <a:t>What is an opiate? </a:t>
            </a:r>
            <a:r>
              <a:rPr lang="en-US" sz="2000" dirty="0" smtClean="0"/>
              <a:t/>
            </a:r>
            <a:br>
              <a:rPr lang="en-US" sz="2000" dirty="0" smtClean="0"/>
            </a:br>
            <a:r>
              <a:rPr lang="en-US" sz="2000" dirty="0" smtClean="0"/>
              <a:t/>
            </a:r>
            <a:br>
              <a:rPr lang="en-US" sz="2000" dirty="0" smtClean="0"/>
            </a:br>
            <a:r>
              <a:rPr lang="en-US" sz="2000" dirty="0" smtClean="0"/>
              <a:t>An opiate is a drug derived from the opium plant. </a:t>
            </a:r>
            <a:r>
              <a:rPr lang="en-US" sz="2000" dirty="0" smtClean="0"/>
              <a:t>The main </a:t>
            </a:r>
            <a:r>
              <a:rPr lang="en-US" sz="2000" dirty="0" smtClean="0"/>
              <a:t>opiates </a:t>
            </a:r>
            <a:r>
              <a:rPr lang="en-US" sz="2000" dirty="0" smtClean="0"/>
              <a:t>are… </a:t>
            </a:r>
          </a:p>
          <a:p>
            <a:pPr>
              <a:buFont typeface="Arial" pitchFamily="34" charset="0"/>
              <a:buChar char="•"/>
            </a:pPr>
            <a:endParaRPr lang="en-US" sz="2000" dirty="0" smtClean="0"/>
          </a:p>
          <a:p>
            <a:pPr>
              <a:buFont typeface="Arial" pitchFamily="34" charset="0"/>
              <a:buChar char="•"/>
            </a:pPr>
            <a:r>
              <a:rPr lang="en-US" sz="2000" dirty="0" smtClean="0"/>
              <a:t>morphine </a:t>
            </a:r>
          </a:p>
          <a:p>
            <a:pPr>
              <a:buFont typeface="Arial" pitchFamily="34" charset="0"/>
              <a:buChar char="•"/>
            </a:pPr>
            <a:r>
              <a:rPr lang="en-US" sz="2000" dirty="0" smtClean="0"/>
              <a:t>codeine </a:t>
            </a:r>
            <a:r>
              <a:rPr lang="en-US" sz="2000" dirty="0" smtClean="0"/>
              <a:t>- </a:t>
            </a:r>
            <a:r>
              <a:rPr lang="en-US" sz="2000" dirty="0" smtClean="0"/>
              <a:t>can have a stronger or lesser effect depending on how it is extracted from the  </a:t>
            </a:r>
            <a:r>
              <a:rPr lang="en-US" sz="2000" dirty="0" smtClean="0"/>
              <a:t>opium plant</a:t>
            </a:r>
            <a:endParaRPr lang="en-US" sz="2000" dirty="0" smtClean="0"/>
          </a:p>
          <a:p>
            <a:pPr>
              <a:buFont typeface="Arial" pitchFamily="34" charset="0"/>
              <a:buChar char="•"/>
            </a:pPr>
            <a:r>
              <a:rPr lang="en-US" sz="2000" dirty="0" smtClean="0"/>
              <a:t>heroin </a:t>
            </a:r>
          </a:p>
          <a:p>
            <a:pPr>
              <a:buFont typeface="Arial" pitchFamily="34" charset="0"/>
              <a:buChar char="•"/>
            </a:pPr>
            <a:r>
              <a:rPr lang="en-US" sz="2000" dirty="0" err="1" smtClean="0"/>
              <a:t>thebaine</a:t>
            </a:r>
            <a:r>
              <a:rPr lang="en-US" sz="2000" dirty="0" smtClean="0"/>
              <a:t> </a:t>
            </a:r>
          </a:p>
          <a:p>
            <a:pPr>
              <a:buFont typeface="Arial" pitchFamily="34" charset="0"/>
              <a:buChar char="•"/>
            </a:pPr>
            <a:r>
              <a:rPr lang="en-US" sz="2000" dirty="0" err="1" smtClean="0"/>
              <a:t>papaverine</a:t>
            </a:r>
            <a:r>
              <a:rPr lang="en-US" sz="2000" dirty="0" smtClean="0"/>
              <a:t> </a:t>
            </a:r>
          </a:p>
          <a:p>
            <a:endParaRPr lang="en-US" sz="2000" dirty="0" smtClean="0"/>
          </a:p>
          <a:p>
            <a:r>
              <a:rPr lang="en-US" sz="2000" dirty="0" smtClean="0"/>
              <a:t>The drugs help to produce </a:t>
            </a:r>
            <a:r>
              <a:rPr lang="en-US" sz="2000" dirty="0" smtClean="0"/>
              <a:t>a relaxing effect. </a:t>
            </a:r>
            <a:r>
              <a:rPr lang="en-US" sz="2000" dirty="0" smtClean="0"/>
              <a:t/>
            </a:r>
            <a:br>
              <a:rPr lang="en-US" sz="2000" dirty="0" smtClean="0"/>
            </a:br>
            <a:r>
              <a:rPr lang="en-US" sz="1200" dirty="0" smtClean="0"/>
              <a:t/>
            </a:r>
            <a:br>
              <a:rPr lang="en-US" sz="1200" dirty="0" smtClean="0"/>
            </a:br>
            <a:r>
              <a:rPr lang="en-US" dirty="0" smtClean="0"/>
              <a:t/>
            </a:r>
            <a:br>
              <a:rPr lang="en-US" dirty="0" smtClean="0"/>
            </a:br>
            <a:endParaRPr lang="en-US" dirty="0"/>
          </a:p>
        </p:txBody>
      </p:sp>
      <p:pic>
        <p:nvPicPr>
          <p:cNvPr id="6" name="Picture 5" descr="opium.jpg"/>
          <p:cNvPicPr>
            <a:picLocks noChangeAspect="1"/>
          </p:cNvPicPr>
          <p:nvPr/>
        </p:nvPicPr>
        <p:blipFill>
          <a:blip r:embed="rId2"/>
          <a:stretch>
            <a:fillRect/>
          </a:stretch>
        </p:blipFill>
        <p:spPr>
          <a:xfrm>
            <a:off x="5486400" y="3200400"/>
            <a:ext cx="2743200" cy="3486150"/>
          </a:xfrm>
          <a:prstGeom prst="rect">
            <a:avLst/>
          </a:prstGeom>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Rectangle 3"/>
          <p:cNvSpPr/>
          <p:nvPr/>
        </p:nvSpPr>
        <p:spPr>
          <a:xfrm>
            <a:off x="152400" y="457200"/>
            <a:ext cx="8985986"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dirty="0" smtClean="0">
                <a:ln/>
                <a:solidFill>
                  <a:schemeClr val="accent3"/>
                </a:solidFill>
              </a:rPr>
              <a:t>Short term Side </a:t>
            </a:r>
            <a:r>
              <a:rPr lang="en-US" sz="5400" b="1" dirty="0" smtClean="0">
                <a:ln/>
                <a:solidFill>
                  <a:schemeClr val="accent3"/>
                </a:solidFill>
              </a:rPr>
              <a:t>Effects Include</a:t>
            </a:r>
            <a:endParaRPr lang="en-US" sz="5400" b="1" cap="none" spc="0" dirty="0">
              <a:ln/>
              <a:solidFill>
                <a:schemeClr val="accent3"/>
              </a:solidFill>
              <a:effectLst/>
            </a:endParaRPr>
          </a:p>
        </p:txBody>
      </p:sp>
      <p:sp>
        <p:nvSpPr>
          <p:cNvPr id="5" name="TextBox 4"/>
          <p:cNvSpPr txBox="1"/>
          <p:nvPr/>
        </p:nvSpPr>
        <p:spPr>
          <a:xfrm>
            <a:off x="914400" y="1676400"/>
            <a:ext cx="6553200" cy="4062651"/>
          </a:xfrm>
          <a:prstGeom prst="rect">
            <a:avLst/>
          </a:prstGeom>
          <a:solidFill>
            <a:srgbClr val="99FF99"/>
          </a:solidFill>
          <a:ln w="76200">
            <a:solidFill>
              <a:srgbClr val="00B050"/>
            </a:solidFill>
          </a:ln>
        </p:spPr>
        <p:txBody>
          <a:bodyPr wrap="square" rtlCol="0">
            <a:spAutoFit/>
          </a:bodyPr>
          <a:lstStyle/>
          <a:p>
            <a:pPr>
              <a:buFont typeface="Arial" pitchFamily="34" charset="0"/>
              <a:buChar char="•"/>
            </a:pPr>
            <a:r>
              <a:rPr lang="en-US" sz="3200" dirty="0" smtClean="0"/>
              <a:t>Sense </a:t>
            </a:r>
            <a:r>
              <a:rPr lang="en-US" sz="3200" dirty="0"/>
              <a:t>of euphoria</a:t>
            </a:r>
            <a:r>
              <a:rPr lang="en-US" sz="3200" dirty="0" smtClean="0"/>
              <a:t> </a:t>
            </a:r>
          </a:p>
          <a:p>
            <a:pPr>
              <a:buFont typeface="Arial" pitchFamily="34" charset="0"/>
              <a:buChar char="•"/>
            </a:pPr>
            <a:r>
              <a:rPr lang="en-US" sz="3200" dirty="0"/>
              <a:t>Drowsiness</a:t>
            </a:r>
            <a:r>
              <a:rPr lang="en-US" sz="3200" dirty="0" smtClean="0"/>
              <a:t> </a:t>
            </a:r>
          </a:p>
          <a:p>
            <a:pPr>
              <a:buFont typeface="Arial" pitchFamily="34" charset="0"/>
              <a:buChar char="•"/>
            </a:pPr>
            <a:r>
              <a:rPr lang="en-US" sz="3200" dirty="0"/>
              <a:t>Dry mouth</a:t>
            </a:r>
            <a:r>
              <a:rPr lang="en-US" sz="3200" dirty="0" smtClean="0"/>
              <a:t> </a:t>
            </a:r>
          </a:p>
          <a:p>
            <a:pPr>
              <a:buFont typeface="Arial" pitchFamily="34" charset="0"/>
              <a:buChar char="•"/>
            </a:pPr>
            <a:r>
              <a:rPr lang="en-US" sz="3200" dirty="0"/>
              <a:t>Dizziness</a:t>
            </a:r>
            <a:r>
              <a:rPr lang="en-US" sz="3200" dirty="0" smtClean="0"/>
              <a:t> </a:t>
            </a:r>
          </a:p>
          <a:p>
            <a:pPr>
              <a:buFont typeface="Arial" pitchFamily="34" charset="0"/>
              <a:buChar char="•"/>
            </a:pPr>
            <a:r>
              <a:rPr lang="en-US" sz="3200" dirty="0"/>
              <a:t>Confusion</a:t>
            </a:r>
            <a:r>
              <a:rPr lang="en-US" sz="3200" dirty="0" smtClean="0"/>
              <a:t> </a:t>
            </a:r>
          </a:p>
          <a:p>
            <a:pPr>
              <a:buFont typeface="Arial" pitchFamily="34" charset="0"/>
              <a:buChar char="•"/>
            </a:pPr>
            <a:r>
              <a:rPr lang="en-US" sz="3200" dirty="0"/>
              <a:t>Impaired motor skills </a:t>
            </a:r>
            <a:r>
              <a:rPr lang="en-US" sz="3200" dirty="0" smtClean="0"/>
              <a:t>and judgment</a:t>
            </a:r>
          </a:p>
          <a:p>
            <a:r>
              <a:rPr lang="en-US" sz="2400" dirty="0"/>
              <a:t/>
            </a:r>
            <a:br>
              <a:rPr lang="en-US" sz="2400" dirty="0"/>
            </a:br>
            <a:endParaRPr lang="en-US" sz="2400" dirty="0" smtClean="0"/>
          </a:p>
          <a:p>
            <a:endParaRPr lang="en-US" dirty="0"/>
          </a:p>
        </p:txBody>
      </p:sp>
      <p:pic>
        <p:nvPicPr>
          <p:cNvPr id="6" name="Picture 5" descr="sick.jpg"/>
          <p:cNvPicPr>
            <a:picLocks noChangeAspect="1"/>
          </p:cNvPicPr>
          <p:nvPr/>
        </p:nvPicPr>
        <p:blipFill>
          <a:blip r:embed="rId2" cstate="print"/>
          <a:srcRect l="27878" r="26061"/>
          <a:stretch>
            <a:fillRect/>
          </a:stretch>
        </p:blipFill>
        <p:spPr>
          <a:xfrm>
            <a:off x="6705600" y="4724400"/>
            <a:ext cx="2193637" cy="1905000"/>
          </a:xfrm>
          <a:prstGeom prst="rect">
            <a:avLst/>
          </a:prstGeom>
          <a:ln w="76200">
            <a:solidFill>
              <a:schemeClr val="accent3">
                <a:lumMod val="75000"/>
              </a:schemeClr>
            </a:solidFill>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par>
                                <p:cTn id="14" presetID="5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70" decel="100000"/>
                                        <p:tgtEl>
                                          <p:spTgt spid="5"/>
                                        </p:tgtEl>
                                      </p:cBhvr>
                                    </p:animEffect>
                                    <p:animScale>
                                      <p:cBhvr>
                                        <p:cTn id="17" dur="770" decel="100000"/>
                                        <p:tgtEl>
                                          <p:spTgt spid="5"/>
                                        </p:tgtEl>
                                      </p:cBhvr>
                                      <p:from x="10000" y="10000"/>
                                      <p:to x="200000" y="450000"/>
                                    </p:animScale>
                                    <p:animScale>
                                      <p:cBhvr>
                                        <p:cTn id="18" dur="1230" accel="100000" fill="hold">
                                          <p:stCondLst>
                                            <p:cond delay="770"/>
                                          </p:stCondLst>
                                        </p:cTn>
                                        <p:tgtEl>
                                          <p:spTgt spid="5"/>
                                        </p:tgtEl>
                                      </p:cBhvr>
                                      <p:from x="200000" y="450000"/>
                                      <p:to x="100000" y="100000"/>
                                    </p:animScale>
                                    <p:set>
                                      <p:cBhvr>
                                        <p:cTn id="19" dur="770" fill="hold"/>
                                        <p:tgtEl>
                                          <p:spTgt spid="5"/>
                                        </p:tgtEl>
                                        <p:attrNameLst>
                                          <p:attrName>ppt_x</p:attrName>
                                        </p:attrNameLst>
                                      </p:cBhvr>
                                      <p:to>
                                        <p:strVal val="(0.5)"/>
                                      </p:to>
                                    </p:set>
                                    <p:anim from="(0.5)" to="(#ppt_x)" calcmode="lin" valueType="num">
                                      <p:cBhvr>
                                        <p:cTn id="20" dur="1230" accel="100000" fill="hold">
                                          <p:stCondLst>
                                            <p:cond delay="770"/>
                                          </p:stCondLst>
                                        </p:cTn>
                                        <p:tgtEl>
                                          <p:spTgt spid="5"/>
                                        </p:tgtEl>
                                        <p:attrNameLst>
                                          <p:attrName>ppt_x</p:attrName>
                                        </p:attrNameLst>
                                      </p:cBhvr>
                                    </p:anim>
                                    <p:set>
                                      <p:cBhvr>
                                        <p:cTn id="21" dur="770" fill="hold"/>
                                        <p:tgtEl>
                                          <p:spTgt spid="5"/>
                                        </p:tgtEl>
                                        <p:attrNameLst>
                                          <p:attrName>ppt_y</p:attrName>
                                        </p:attrNameLst>
                                      </p:cBhvr>
                                      <p:to>
                                        <p:strVal val="(#ppt_y+0.4)"/>
                                      </p:to>
                                    </p:set>
                                    <p:anim from="(#ppt_y+0.4)" to="(#ppt_y)" calcmode="lin" valueType="num">
                                      <p:cBhvr>
                                        <p:cTn id="22" dur="1230" accel="100000" fill="hold">
                                          <p:stCondLst>
                                            <p:cond delay="770"/>
                                          </p:stCondLst>
                                        </p:cTn>
                                        <p:tgtEl>
                                          <p:spTgt spid="5"/>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70" decel="100000"/>
                                        <p:tgtEl>
                                          <p:spTgt spid="6"/>
                                        </p:tgtEl>
                                      </p:cBhvr>
                                    </p:animEffect>
                                    <p:animScale>
                                      <p:cBhvr>
                                        <p:cTn id="26" dur="770" decel="100000"/>
                                        <p:tgtEl>
                                          <p:spTgt spid="6"/>
                                        </p:tgtEl>
                                      </p:cBhvr>
                                      <p:from x="10000" y="10000"/>
                                      <p:to x="200000" y="450000"/>
                                    </p:animScale>
                                    <p:animScale>
                                      <p:cBhvr>
                                        <p:cTn id="27" dur="1230" accel="100000" fill="hold">
                                          <p:stCondLst>
                                            <p:cond delay="770"/>
                                          </p:stCondLst>
                                        </p:cTn>
                                        <p:tgtEl>
                                          <p:spTgt spid="6"/>
                                        </p:tgtEl>
                                      </p:cBhvr>
                                      <p:from x="200000" y="450000"/>
                                      <p:to x="100000" y="100000"/>
                                    </p:animScale>
                                    <p:set>
                                      <p:cBhvr>
                                        <p:cTn id="28" dur="770" fill="hold"/>
                                        <p:tgtEl>
                                          <p:spTgt spid="6"/>
                                        </p:tgtEl>
                                        <p:attrNameLst>
                                          <p:attrName>ppt_x</p:attrName>
                                        </p:attrNameLst>
                                      </p:cBhvr>
                                      <p:to>
                                        <p:strVal val="(0.5)"/>
                                      </p:to>
                                    </p:set>
                                    <p:anim from="(0.5)" to="(#ppt_x)" calcmode="lin" valueType="num">
                                      <p:cBhvr>
                                        <p:cTn id="29" dur="1230" accel="100000" fill="hold">
                                          <p:stCondLst>
                                            <p:cond delay="770"/>
                                          </p:stCondLst>
                                        </p:cTn>
                                        <p:tgtEl>
                                          <p:spTgt spid="6"/>
                                        </p:tgtEl>
                                        <p:attrNameLst>
                                          <p:attrName>ppt_x</p:attrName>
                                        </p:attrNameLst>
                                      </p:cBhvr>
                                    </p:anim>
                                    <p:set>
                                      <p:cBhvr>
                                        <p:cTn id="30" dur="770" fill="hold"/>
                                        <p:tgtEl>
                                          <p:spTgt spid="6"/>
                                        </p:tgtEl>
                                        <p:attrNameLst>
                                          <p:attrName>ppt_y</p:attrName>
                                        </p:attrNameLst>
                                      </p:cBhvr>
                                      <p:to>
                                        <p:strVal val="(#ppt_y+0.4)"/>
                                      </p:to>
                                    </p:set>
                                    <p:anim from="(#ppt_y+0.4)" to="(#ppt_y)" calcmode="lin" valueType="num">
                                      <p:cBhvr>
                                        <p:cTn id="31"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Rectangle 3"/>
          <p:cNvSpPr/>
          <p:nvPr/>
        </p:nvSpPr>
        <p:spPr>
          <a:xfrm>
            <a:off x="533400" y="457200"/>
            <a:ext cx="8844857"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dirty="0" smtClean="0">
                <a:ln/>
                <a:solidFill>
                  <a:schemeClr val="accent3"/>
                </a:solidFill>
              </a:rPr>
              <a:t>Long Term </a:t>
            </a:r>
            <a:r>
              <a:rPr lang="en-US" sz="5400" b="1" dirty="0" smtClean="0">
                <a:ln/>
                <a:solidFill>
                  <a:schemeClr val="accent3"/>
                </a:solidFill>
              </a:rPr>
              <a:t>Side </a:t>
            </a:r>
            <a:r>
              <a:rPr lang="en-US" sz="5400" b="1" dirty="0" smtClean="0">
                <a:ln/>
                <a:solidFill>
                  <a:schemeClr val="accent3"/>
                </a:solidFill>
              </a:rPr>
              <a:t>Effects Include</a:t>
            </a:r>
            <a:endParaRPr lang="en-US" sz="5400" b="1" cap="none" spc="0" dirty="0">
              <a:ln/>
              <a:solidFill>
                <a:schemeClr val="accent3"/>
              </a:solidFill>
              <a:effectLst/>
            </a:endParaRPr>
          </a:p>
        </p:txBody>
      </p:sp>
      <p:sp>
        <p:nvSpPr>
          <p:cNvPr id="5" name="TextBox 4"/>
          <p:cNvSpPr txBox="1"/>
          <p:nvPr/>
        </p:nvSpPr>
        <p:spPr>
          <a:xfrm>
            <a:off x="381000" y="1295400"/>
            <a:ext cx="6553200" cy="5170646"/>
          </a:xfrm>
          <a:prstGeom prst="rect">
            <a:avLst/>
          </a:prstGeom>
          <a:solidFill>
            <a:srgbClr val="99FF99"/>
          </a:solidFill>
          <a:ln w="76200">
            <a:solidFill>
              <a:srgbClr val="00B050"/>
            </a:solidFill>
          </a:ln>
        </p:spPr>
        <p:txBody>
          <a:bodyPr wrap="square" rtlCol="0">
            <a:spAutoFit/>
          </a:bodyPr>
          <a:lstStyle/>
          <a:p>
            <a:r>
              <a:rPr lang="en-US" sz="2400" dirty="0" smtClean="0"/>
              <a:t>• psychological and physical dependence </a:t>
            </a:r>
            <a:br>
              <a:rPr lang="en-US" sz="2400" dirty="0" smtClean="0"/>
            </a:br>
            <a:r>
              <a:rPr lang="en-US" sz="2400" dirty="0" smtClean="0"/>
              <a:t>• Body as a whole- muscle spasticity </a:t>
            </a:r>
            <a:br>
              <a:rPr lang="en-US" sz="2400" dirty="0" smtClean="0"/>
            </a:br>
            <a:r>
              <a:rPr lang="en-US" sz="2400" dirty="0" smtClean="0"/>
              <a:t>• Respiratory- difficulty breathing, slow, shallow and labored breathing, stopped breathing (sometimes fatal within 2-4 hours) </a:t>
            </a:r>
            <a:br>
              <a:rPr lang="en-US" sz="2400" dirty="0" smtClean="0"/>
            </a:br>
            <a:r>
              <a:rPr lang="en-US" sz="2400" dirty="0" smtClean="0"/>
              <a:t>• Eyes, ears, nose and throat- pinpoint pupils </a:t>
            </a:r>
            <a:br>
              <a:rPr lang="en-US" sz="2400" dirty="0" smtClean="0"/>
            </a:br>
            <a:r>
              <a:rPr lang="en-US" sz="2400" dirty="0" smtClean="0"/>
              <a:t>• Gastrointestinal- constipation, spasms of the stomach and intestinal tract. </a:t>
            </a:r>
            <a:br>
              <a:rPr lang="en-US" sz="2400" dirty="0" smtClean="0"/>
            </a:br>
            <a:r>
              <a:rPr lang="en-US" sz="2400" dirty="0" smtClean="0"/>
              <a:t>• Heart and blood vessels- low blood pressure </a:t>
            </a:r>
            <a:br>
              <a:rPr lang="en-US" sz="2400" dirty="0" smtClean="0"/>
            </a:br>
            <a:r>
              <a:rPr lang="en-US" sz="2400" dirty="0" smtClean="0"/>
              <a:t>• Nervous system- drowsiness, disorientation, coma</a:t>
            </a:r>
          </a:p>
          <a:p>
            <a:r>
              <a:rPr lang="en-US" sz="2400" dirty="0"/>
              <a:t/>
            </a:r>
            <a:br>
              <a:rPr lang="en-US" sz="2400" dirty="0"/>
            </a:br>
            <a:endParaRPr lang="en-US" sz="2400" dirty="0" smtClean="0"/>
          </a:p>
          <a:p>
            <a:endParaRPr lang="en-US" dirty="0"/>
          </a:p>
        </p:txBody>
      </p:sp>
      <p:pic>
        <p:nvPicPr>
          <p:cNvPr id="6" name="Picture 5" descr="sick.jpg"/>
          <p:cNvPicPr>
            <a:picLocks noChangeAspect="1"/>
          </p:cNvPicPr>
          <p:nvPr/>
        </p:nvPicPr>
        <p:blipFill>
          <a:blip r:embed="rId2" cstate="print"/>
          <a:srcRect l="27878" r="26061"/>
          <a:stretch>
            <a:fillRect/>
          </a:stretch>
        </p:blipFill>
        <p:spPr>
          <a:xfrm>
            <a:off x="6400800" y="4648200"/>
            <a:ext cx="2193637" cy="1905000"/>
          </a:xfrm>
          <a:prstGeom prst="rect">
            <a:avLst/>
          </a:prstGeom>
          <a:ln w="76200">
            <a:solidFill>
              <a:schemeClr val="accent3">
                <a:lumMod val="75000"/>
              </a:schemeClr>
            </a:solidFill>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0" fill="hold"/>
                                        <p:tgtEl>
                                          <p:spTgt spid="4"/>
                                        </p:tgtEl>
                                        <p:attrNameLst>
                                          <p:attrName>ppt_w</p:attrName>
                                        </p:attrNameLst>
                                      </p:cBhvr>
                                      <p:tavLst>
                                        <p:tav tm="0" fmla="#ppt_w*sin(2.5*pi*$)">
                                          <p:val>
                                            <p:fltVal val="0"/>
                                          </p:val>
                                        </p:tav>
                                        <p:tav tm="100000">
                                          <p:val>
                                            <p:fltVal val="1"/>
                                          </p:val>
                                        </p:tav>
                                      </p:tavLst>
                                    </p:anim>
                                    <p:anim calcmode="lin" valueType="num">
                                      <p:cBhvr>
                                        <p:cTn id="8" dur="5000" fill="hold"/>
                                        <p:tgtEl>
                                          <p:spTgt spid="4"/>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0" fill="hold"/>
                                        <p:tgtEl>
                                          <p:spTgt spid="5"/>
                                        </p:tgtEl>
                                        <p:attrNameLst>
                                          <p:attrName>ppt_w</p:attrName>
                                        </p:attrNameLst>
                                      </p:cBhvr>
                                      <p:tavLst>
                                        <p:tav tm="0" fmla="#ppt_w*sin(2.5*pi*$)">
                                          <p:val>
                                            <p:fltVal val="0"/>
                                          </p:val>
                                        </p:tav>
                                        <p:tav tm="100000">
                                          <p:val>
                                            <p:fltVal val="1"/>
                                          </p:val>
                                        </p:tav>
                                      </p:tavLst>
                                    </p:anim>
                                    <p:anim calcmode="lin" valueType="num">
                                      <p:cBhvr>
                                        <p:cTn id="12" dur="5000" fill="hold"/>
                                        <p:tgtEl>
                                          <p:spTgt spid="5"/>
                                        </p:tgtEl>
                                        <p:attrNameLst>
                                          <p:attrName>ppt_h</p:attrName>
                                        </p:attrNameLst>
                                      </p:cBhvr>
                                      <p:tavLst>
                                        <p:tav tm="0">
                                          <p:val>
                                            <p:strVal val="#ppt_h"/>
                                          </p:val>
                                        </p:tav>
                                        <p:tav tm="100000">
                                          <p:val>
                                            <p:strVal val="#ppt_h"/>
                                          </p:val>
                                        </p:tav>
                                      </p:tavLst>
                                    </p:anim>
                                  </p:childTnLst>
                                </p:cTn>
                              </p:par>
                              <p:par>
                                <p:cTn id="13" presetID="19"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0" fill="hold"/>
                                        <p:tgtEl>
                                          <p:spTgt spid="6"/>
                                        </p:tgtEl>
                                        <p:attrNameLst>
                                          <p:attrName>ppt_w</p:attrName>
                                        </p:attrNameLst>
                                      </p:cBhvr>
                                      <p:tavLst>
                                        <p:tav tm="0" fmla="#ppt_w*sin(2.5*pi*$)">
                                          <p:val>
                                            <p:fltVal val="0"/>
                                          </p:val>
                                        </p:tav>
                                        <p:tav tm="100000">
                                          <p:val>
                                            <p:fltVal val="1"/>
                                          </p:val>
                                        </p:tav>
                                      </p:tavLst>
                                    </p:anim>
                                    <p:anim calcmode="lin" valueType="num">
                                      <p:cBhvr>
                                        <p:cTn id="16" dur="5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5339863" y="93785"/>
            <a:ext cx="2215671" cy="923330"/>
          </a:xfrm>
          <a:prstGeom prst="rect">
            <a:avLst/>
          </a:prstGeom>
          <a:noFill/>
          <a:effectLst>
            <a:glow rad="101600">
              <a:schemeClr val="accent4">
                <a:satMod val="175000"/>
                <a:alpha val="40000"/>
              </a:schemeClr>
            </a:glow>
          </a:effectLst>
          <a:scene3d>
            <a:camera prst="obliqueTopLeft"/>
            <a:lightRig rig="threePt" dir="t"/>
          </a:scene3d>
          <a:sp3d prstMaterial="metal">
            <a:bevelT w="50800"/>
            <a:bevelB h="19050"/>
          </a:sp3d>
        </p:spPr>
        <p:txBody>
          <a:bodyPr wrap="none" lIns="91440" tIns="45720" rIns="91440" bIns="45720">
            <a:spAutoFit/>
          </a:bodyPr>
          <a:lstStyle/>
          <a:p>
            <a:pPr algn="ctr"/>
            <a:r>
              <a:rPr lang="en-US" sz="5400" b="1"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Origins</a:t>
            </a:r>
            <a:endParaRPr lang="en-US" sz="5400" b="1"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5" name="TextBox 4"/>
          <p:cNvSpPr txBox="1"/>
          <p:nvPr/>
        </p:nvSpPr>
        <p:spPr>
          <a:xfrm>
            <a:off x="3810000" y="914400"/>
            <a:ext cx="5334000" cy="5943600"/>
          </a:xfrm>
          <a:prstGeom prst="rect">
            <a:avLst/>
          </a:prstGeom>
          <a:noFill/>
          <a:ln>
            <a:noFill/>
          </a:ln>
        </p:spPr>
        <p:txBody>
          <a:bodyPr wrap="square" rtlCol="0">
            <a:normAutofit fontScale="92500" lnSpcReduction="10000"/>
          </a:bodyPr>
          <a:lstStyle/>
          <a:p>
            <a:pPr algn="ctr">
              <a:lnSpc>
                <a:spcPct val="150000"/>
              </a:lnSpc>
            </a:pPr>
            <a:r>
              <a:rPr lang="en-US" sz="2400" dirty="0" smtClean="0">
                <a:solidFill>
                  <a:schemeClr val="bg1"/>
                </a:solidFill>
                <a:latin typeface="Broadway" pitchFamily="82" charset="0"/>
              </a:rPr>
              <a:t>DJ Screw first popularized the purple drank and  inspired a style of hip hop music called “chopped and screwed” </a:t>
            </a:r>
            <a:r>
              <a:rPr lang="en-US" sz="2400" dirty="0" smtClean="0">
                <a:solidFill>
                  <a:schemeClr val="bg1"/>
                </a:solidFill>
                <a:latin typeface="Broadway" pitchFamily="82" charset="0"/>
              </a:rPr>
              <a:t>(</a:t>
            </a:r>
            <a:r>
              <a:rPr lang="en-US" sz="2400" dirty="0" smtClean="0">
                <a:solidFill>
                  <a:schemeClr val="bg1"/>
                </a:solidFill>
                <a:latin typeface="Broadway" pitchFamily="82" charset="0"/>
              </a:rPr>
              <a:t>sounds are slowed down and </a:t>
            </a:r>
            <a:r>
              <a:rPr lang="en-US" sz="2400" dirty="0" smtClean="0">
                <a:solidFill>
                  <a:schemeClr val="bg1"/>
                </a:solidFill>
                <a:latin typeface="Broadway" pitchFamily="82" charset="0"/>
              </a:rPr>
              <a:t>slurred at some points to imitate the actual effects </a:t>
            </a:r>
            <a:r>
              <a:rPr lang="en-US" sz="2400" dirty="0" smtClean="0">
                <a:solidFill>
                  <a:schemeClr val="bg1"/>
                </a:solidFill>
                <a:latin typeface="Broadway" pitchFamily="82" charset="0"/>
              </a:rPr>
              <a:t>of getting high on</a:t>
            </a:r>
            <a:r>
              <a:rPr lang="en-US" sz="2400" dirty="0" smtClean="0">
                <a:solidFill>
                  <a:schemeClr val="bg1"/>
                </a:solidFill>
                <a:latin typeface="Broadway" pitchFamily="82" charset="0"/>
              </a:rPr>
              <a:t> </a:t>
            </a:r>
            <a:r>
              <a:rPr lang="en-US" sz="2400" dirty="0" smtClean="0">
                <a:solidFill>
                  <a:schemeClr val="bg1"/>
                </a:solidFill>
                <a:latin typeface="Broadway" pitchFamily="82" charset="0"/>
              </a:rPr>
              <a:t>purple </a:t>
            </a:r>
            <a:r>
              <a:rPr lang="en-US" sz="2400" dirty="0" smtClean="0">
                <a:solidFill>
                  <a:schemeClr val="bg1"/>
                </a:solidFill>
                <a:latin typeface="Broadway" pitchFamily="82" charset="0"/>
              </a:rPr>
              <a:t>drank). </a:t>
            </a:r>
            <a:r>
              <a:rPr lang="en-US" sz="2400" dirty="0" smtClean="0">
                <a:solidFill>
                  <a:schemeClr val="bg1"/>
                </a:solidFill>
                <a:latin typeface="Broadway" pitchFamily="82" charset="0"/>
              </a:rPr>
              <a:t>Underground Houston was where it became most popular but then spread to other southern states. </a:t>
            </a:r>
          </a:p>
          <a:p>
            <a:r>
              <a:rPr lang="en-US" sz="2400" dirty="0" smtClean="0"/>
              <a:t/>
            </a:r>
            <a:br>
              <a:rPr lang="en-US" sz="2400" dirty="0" smtClean="0"/>
            </a:br>
            <a:endParaRPr lang="en-US" sz="2400" dirty="0"/>
          </a:p>
        </p:txBody>
      </p:sp>
      <p:pic>
        <p:nvPicPr>
          <p:cNvPr id="8" name="Picture 7" descr="Origins.jpg"/>
          <p:cNvPicPr>
            <a:picLocks noChangeAspect="1"/>
          </p:cNvPicPr>
          <p:nvPr/>
        </p:nvPicPr>
        <p:blipFill>
          <a:blip r:embed="rId3" cstate="print"/>
          <a:stretch>
            <a:fillRect/>
          </a:stretch>
        </p:blipFill>
        <p:spPr>
          <a:xfrm>
            <a:off x="457200" y="762000"/>
            <a:ext cx="3169919" cy="2971800"/>
          </a:xfrm>
          <a:prstGeom prst="rect">
            <a:avLst/>
          </a:prstGeom>
        </p:spPr>
      </p:pic>
      <p:pic>
        <p:nvPicPr>
          <p:cNvPr id="10" name="Picture 9" descr="images.jpg"/>
          <p:cNvPicPr>
            <a:picLocks noChangeAspect="1"/>
          </p:cNvPicPr>
          <p:nvPr/>
        </p:nvPicPr>
        <p:blipFill>
          <a:blip r:embed="rId4"/>
          <a:stretch>
            <a:fillRect/>
          </a:stretch>
        </p:blipFill>
        <p:spPr>
          <a:xfrm>
            <a:off x="762000" y="3886200"/>
            <a:ext cx="2514600" cy="2759927"/>
          </a:xfrm>
          <a:prstGeom prst="rect">
            <a:avLst/>
          </a:prstGeom>
          <a:ln w="76200">
            <a:solidFill>
              <a:schemeClr val="bg1"/>
            </a:solidFill>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anim calcmode="lin" valueType="num">
                                      <p:cBhvr>
                                        <p:cTn id="14" dur="2000" fill="hold"/>
                                        <p:tgtEl>
                                          <p:spTgt spid="5"/>
                                        </p:tgtEl>
                                        <p:attrNameLst>
                                          <p:attrName>style.rotation</p:attrName>
                                        </p:attrNameLst>
                                      </p:cBhvr>
                                      <p:tavLst>
                                        <p:tav tm="0">
                                          <p:val>
                                            <p:fltVal val="720"/>
                                          </p:val>
                                        </p:tav>
                                        <p:tav tm="100000">
                                          <p:val>
                                            <p:fltVal val="0"/>
                                          </p:val>
                                        </p:tav>
                                      </p:tavLst>
                                    </p:anim>
                                    <p:anim calcmode="lin" valueType="num">
                                      <p:cBhvr>
                                        <p:cTn id="15" dur="2000" fill="hold"/>
                                        <p:tgtEl>
                                          <p:spTgt spid="5"/>
                                        </p:tgtEl>
                                        <p:attrNameLst>
                                          <p:attrName>ppt_h</p:attrName>
                                        </p:attrNameLst>
                                      </p:cBhvr>
                                      <p:tavLst>
                                        <p:tav tm="0">
                                          <p:val>
                                            <p:fltVal val="0"/>
                                          </p:val>
                                        </p:tav>
                                        <p:tav tm="100000">
                                          <p:val>
                                            <p:strVal val="#ppt_h"/>
                                          </p:val>
                                        </p:tav>
                                      </p:tavLst>
                                    </p:anim>
                                    <p:anim calcmode="lin" valueType="num">
                                      <p:cBhvr>
                                        <p:cTn id="16" dur="2000" fill="hold"/>
                                        <p:tgtEl>
                                          <p:spTgt spid="5"/>
                                        </p:tgtEl>
                                        <p:attrNameLst>
                                          <p:attrName>ppt_w</p:attrName>
                                        </p:attrNameLst>
                                      </p:cBhvr>
                                      <p:tavLst>
                                        <p:tav tm="0">
                                          <p:val>
                                            <p:fltVal val="0"/>
                                          </p:val>
                                        </p:tav>
                                        <p:tav tm="100000">
                                          <p:val>
                                            <p:strVal val="#ppt_w"/>
                                          </p:val>
                                        </p:tav>
                                      </p:tavLst>
                                    </p:anim>
                                  </p:childTnLst>
                                </p:cTn>
                              </p:par>
                              <p:par>
                                <p:cTn id="17" presetID="35"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anim calcmode="lin" valueType="num">
                                      <p:cBhvr>
                                        <p:cTn id="20" dur="2000" fill="hold"/>
                                        <p:tgtEl>
                                          <p:spTgt spid="8"/>
                                        </p:tgtEl>
                                        <p:attrNameLst>
                                          <p:attrName>style.rotation</p:attrName>
                                        </p:attrNameLst>
                                      </p:cBhvr>
                                      <p:tavLst>
                                        <p:tav tm="0">
                                          <p:val>
                                            <p:fltVal val="720"/>
                                          </p:val>
                                        </p:tav>
                                        <p:tav tm="100000">
                                          <p:val>
                                            <p:fltVal val="0"/>
                                          </p:val>
                                        </p:tav>
                                      </p:tavLst>
                                    </p:anim>
                                    <p:anim calcmode="lin" valueType="num">
                                      <p:cBhvr>
                                        <p:cTn id="21" dur="2000" fill="hold"/>
                                        <p:tgtEl>
                                          <p:spTgt spid="8"/>
                                        </p:tgtEl>
                                        <p:attrNameLst>
                                          <p:attrName>ppt_h</p:attrName>
                                        </p:attrNameLst>
                                      </p:cBhvr>
                                      <p:tavLst>
                                        <p:tav tm="0">
                                          <p:val>
                                            <p:fltVal val="0"/>
                                          </p:val>
                                        </p:tav>
                                        <p:tav tm="100000">
                                          <p:val>
                                            <p:strVal val="#ppt_h"/>
                                          </p:val>
                                        </p:tav>
                                      </p:tavLst>
                                    </p:anim>
                                    <p:anim calcmode="lin" valueType="num">
                                      <p:cBhvr>
                                        <p:cTn id="22" dur="2000" fill="hold"/>
                                        <p:tgtEl>
                                          <p:spTgt spid="8"/>
                                        </p:tgtEl>
                                        <p:attrNameLst>
                                          <p:attrName>ppt_w</p:attrName>
                                        </p:attrNameLst>
                                      </p:cBhvr>
                                      <p:tavLst>
                                        <p:tav tm="0">
                                          <p:val>
                                            <p:fltVal val="0"/>
                                          </p:val>
                                        </p:tav>
                                        <p:tav tm="100000">
                                          <p:val>
                                            <p:strVal val="#ppt_w"/>
                                          </p:val>
                                        </p:tav>
                                      </p:tavLst>
                                    </p:anim>
                                  </p:childTnLst>
                                </p:cTn>
                              </p:par>
                              <p:par>
                                <p:cTn id="23" presetID="35"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0"/>
                                        <p:tgtEl>
                                          <p:spTgt spid="10"/>
                                        </p:tgtEl>
                                      </p:cBhvr>
                                    </p:animEffect>
                                    <p:anim calcmode="lin" valueType="num">
                                      <p:cBhvr>
                                        <p:cTn id="26" dur="2000" fill="hold"/>
                                        <p:tgtEl>
                                          <p:spTgt spid="10"/>
                                        </p:tgtEl>
                                        <p:attrNameLst>
                                          <p:attrName>style.rotation</p:attrName>
                                        </p:attrNameLst>
                                      </p:cBhvr>
                                      <p:tavLst>
                                        <p:tav tm="0">
                                          <p:val>
                                            <p:fltVal val="720"/>
                                          </p:val>
                                        </p:tav>
                                        <p:tav tm="100000">
                                          <p:val>
                                            <p:fltVal val="0"/>
                                          </p:val>
                                        </p:tav>
                                      </p:tavLst>
                                    </p:anim>
                                    <p:anim calcmode="lin" valueType="num">
                                      <p:cBhvr>
                                        <p:cTn id="27" dur="2000" fill="hold"/>
                                        <p:tgtEl>
                                          <p:spTgt spid="10"/>
                                        </p:tgtEl>
                                        <p:attrNameLst>
                                          <p:attrName>ppt_h</p:attrName>
                                        </p:attrNameLst>
                                      </p:cBhvr>
                                      <p:tavLst>
                                        <p:tav tm="0">
                                          <p:val>
                                            <p:fltVal val="0"/>
                                          </p:val>
                                        </p:tav>
                                        <p:tav tm="100000">
                                          <p:val>
                                            <p:strVal val="#ppt_h"/>
                                          </p:val>
                                        </p:tav>
                                      </p:tavLst>
                                    </p:anim>
                                    <p:anim calcmode="lin" valueType="num">
                                      <p:cBhvr>
                                        <p:cTn id="28" dur="2000" fill="hold"/>
                                        <p:tgtEl>
                                          <p:spTgt spid="10"/>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28600" y="5791200"/>
            <a:ext cx="4114800" cy="584775"/>
          </a:xfrm>
          <a:prstGeom prst="rect">
            <a:avLst/>
          </a:prstGeom>
          <a:noFill/>
        </p:spPr>
        <p:txBody>
          <a:bodyPr wrap="square" lIns="91440" tIns="45720" rIns="91440" bIns="45720">
            <a:spAutoFit/>
          </a:bodyPr>
          <a:lstStyle/>
          <a:p>
            <a:pPr algn="ct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DJ Screw</a:t>
            </a:r>
            <a:endParaRPr lang="en-US"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pic>
        <p:nvPicPr>
          <p:cNvPr id="8" name="Picture 7" descr="graveStone.jpg"/>
          <p:cNvPicPr>
            <a:picLocks noChangeAspect="1"/>
          </p:cNvPicPr>
          <p:nvPr/>
        </p:nvPicPr>
        <p:blipFill>
          <a:blip r:embed="rId2"/>
          <a:stretch>
            <a:fillRect/>
          </a:stretch>
        </p:blipFill>
        <p:spPr>
          <a:xfrm>
            <a:off x="0" y="-11723"/>
            <a:ext cx="9144000" cy="6891975"/>
          </a:xfrm>
          <a:prstGeom prst="rect">
            <a:avLst/>
          </a:prstGeom>
        </p:spPr>
      </p:pic>
      <p:sp>
        <p:nvSpPr>
          <p:cNvPr id="4" name="Rectangle 3"/>
          <p:cNvSpPr/>
          <p:nvPr/>
        </p:nvSpPr>
        <p:spPr>
          <a:xfrm>
            <a:off x="1524000" y="609600"/>
            <a:ext cx="6553200" cy="830997"/>
          </a:xfrm>
          <a:prstGeom prst="rect">
            <a:avLst/>
          </a:prstGeom>
          <a:noFill/>
        </p:spPr>
        <p:txBody>
          <a:bodyPr wrap="square" lIns="91440" tIns="45720" rIns="91440" bIns="45720">
            <a:spAutoFit/>
          </a:bodyPr>
          <a:lstStyle/>
          <a:p>
            <a:pPr algn="ctr"/>
            <a:r>
              <a:rPr lang="en-US" sz="4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Origins (continued)</a:t>
            </a:r>
            <a:endParaRPr lang="en-US" sz="4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a:xfrm>
            <a:off x="1143000" y="1371599"/>
            <a:ext cx="7162800" cy="1143001"/>
          </a:xfrm>
        </p:spPr>
        <p:txBody>
          <a:bodyPr>
            <a:normAutofit/>
          </a:bodyPr>
          <a:lstStyle/>
          <a:p>
            <a:pPr>
              <a:buNone/>
            </a:pPr>
            <a:r>
              <a:rPr lang="en-US" sz="2400" dirty="0" smtClean="0"/>
              <a:t>DJ Screw died of a suspected overdose of codeine and alcohol. </a:t>
            </a:r>
          </a:p>
        </p:txBody>
      </p:sp>
      <p:pic>
        <p:nvPicPr>
          <p:cNvPr id="9" name="Picture 8" descr="DJ Screw.jpg"/>
          <p:cNvPicPr>
            <a:picLocks noChangeAspect="1"/>
          </p:cNvPicPr>
          <p:nvPr/>
        </p:nvPicPr>
        <p:blipFill>
          <a:blip r:embed="rId3"/>
          <a:srcRect l="24771" t="19266" r="25688" b="17432"/>
          <a:stretch>
            <a:fillRect/>
          </a:stretch>
        </p:blipFill>
        <p:spPr>
          <a:xfrm>
            <a:off x="3581400" y="2438400"/>
            <a:ext cx="2087218" cy="2667000"/>
          </a:xfrm>
          <a:prstGeom prst="rect">
            <a:avLst/>
          </a:prstGeom>
          <a:ln w="57150">
            <a:solidFill>
              <a:schemeClr val="bg1"/>
            </a:solidFill>
          </a:ln>
        </p:spPr>
      </p:pic>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contrast="-12000"/>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7772400" cy="5943600"/>
          </a:xfrm>
          <a:noFill/>
          <a:ln w="38100">
            <a:noFill/>
          </a:ln>
        </p:spPr>
        <p:txBody>
          <a:bodyPr vert="horz">
            <a:noAutofit/>
          </a:bodyPr>
          <a:lstStyle/>
          <a:p>
            <a:r>
              <a:rPr lang="en-US" sz="2400" b="1" dirty="0" smtClean="0">
                <a:solidFill>
                  <a:schemeClr val="bg1"/>
                </a:solidFill>
              </a:rPr>
              <a:t>The following rappers have also made reference and introduced the drug to a nationwide audience</a:t>
            </a:r>
          </a:p>
          <a:p>
            <a:r>
              <a:rPr lang="en-US" sz="2400" b="1" dirty="0" smtClean="0">
                <a:solidFill>
                  <a:schemeClr val="bg1"/>
                </a:solidFill>
              </a:rPr>
              <a:t>Lil</a:t>
            </a:r>
            <a:r>
              <a:rPr lang="en-US" sz="2400" b="1" dirty="0" smtClean="0">
                <a:solidFill>
                  <a:schemeClr val="bg1"/>
                </a:solidFill>
              </a:rPr>
              <a:t>’ Wayne</a:t>
            </a:r>
          </a:p>
          <a:p>
            <a:r>
              <a:rPr lang="en-US" sz="2400" b="1" dirty="0" smtClean="0">
                <a:solidFill>
                  <a:schemeClr val="bg1"/>
                </a:solidFill>
              </a:rPr>
              <a:t>Lil’ Flip</a:t>
            </a:r>
          </a:p>
          <a:p>
            <a:r>
              <a:rPr lang="en-US" sz="2400" b="1" dirty="0" smtClean="0">
                <a:solidFill>
                  <a:schemeClr val="bg1"/>
                </a:solidFill>
              </a:rPr>
              <a:t>Lil’ </a:t>
            </a:r>
            <a:r>
              <a:rPr lang="en-US" sz="2400" b="1" dirty="0" err="1" smtClean="0">
                <a:solidFill>
                  <a:schemeClr val="bg1"/>
                </a:solidFill>
              </a:rPr>
              <a:t>Wyte</a:t>
            </a:r>
            <a:r>
              <a:rPr lang="en-US" sz="2400" b="1" dirty="0" smtClean="0">
                <a:solidFill>
                  <a:schemeClr val="bg1"/>
                </a:solidFill>
              </a:rPr>
              <a:t> </a:t>
            </a:r>
          </a:p>
          <a:p>
            <a:r>
              <a:rPr lang="en-US" sz="2400" b="1" dirty="0" smtClean="0">
                <a:solidFill>
                  <a:schemeClr val="bg1"/>
                </a:solidFill>
              </a:rPr>
              <a:t>Three Six Mafia</a:t>
            </a:r>
          </a:p>
          <a:p>
            <a:r>
              <a:rPr lang="en-US" sz="2400" b="1" dirty="0" smtClean="0">
                <a:solidFill>
                  <a:schemeClr val="bg1"/>
                </a:solidFill>
              </a:rPr>
              <a:t> Project Pat</a:t>
            </a:r>
          </a:p>
          <a:p>
            <a:r>
              <a:rPr lang="en-US" sz="2400" b="1" dirty="0" smtClean="0">
                <a:solidFill>
                  <a:schemeClr val="bg1"/>
                </a:solidFill>
              </a:rPr>
              <a:t> T-Pain </a:t>
            </a:r>
            <a:endParaRPr lang="en-US" sz="2400" b="1" dirty="0" smtClean="0">
              <a:solidFill>
                <a:schemeClr val="bg1"/>
              </a:solidFill>
            </a:endParaRPr>
          </a:p>
          <a:p>
            <a:r>
              <a:rPr lang="en-US" sz="2400" b="1" dirty="0" err="1" smtClean="0">
                <a:solidFill>
                  <a:schemeClr val="bg1"/>
                </a:solidFill>
              </a:rPr>
              <a:t>Chamillionaire</a:t>
            </a:r>
            <a:endParaRPr lang="en-US" sz="2400" b="1" dirty="0" smtClean="0">
              <a:solidFill>
                <a:schemeClr val="bg1"/>
              </a:solidFill>
            </a:endParaRPr>
          </a:p>
          <a:p>
            <a:r>
              <a:rPr lang="en-US" sz="2400" b="1" dirty="0" smtClean="0">
                <a:solidFill>
                  <a:schemeClr val="bg1"/>
                </a:solidFill>
              </a:rPr>
              <a:t> Big Moe </a:t>
            </a:r>
          </a:p>
          <a:p>
            <a:r>
              <a:rPr lang="en-US" sz="2400" b="1" dirty="0" smtClean="0">
                <a:solidFill>
                  <a:schemeClr val="bg1"/>
                </a:solidFill>
              </a:rPr>
              <a:t>Slim Thug</a:t>
            </a:r>
          </a:p>
          <a:p>
            <a:r>
              <a:rPr lang="en-US" sz="2400" b="1" dirty="0" smtClean="0">
                <a:solidFill>
                  <a:schemeClr val="bg1"/>
                </a:solidFill>
              </a:rPr>
              <a:t>Pat Cash</a:t>
            </a:r>
          </a:p>
          <a:p>
            <a:r>
              <a:rPr lang="en-US" sz="2400" b="1" dirty="0" smtClean="0">
                <a:solidFill>
                  <a:schemeClr val="bg1"/>
                </a:solidFill>
              </a:rPr>
              <a:t>Z-Ro</a:t>
            </a:r>
            <a:endParaRPr lang="en-US" sz="2400" b="1" dirty="0" smtClean="0">
              <a:solidFill>
                <a:schemeClr val="bg1"/>
              </a:solidFill>
            </a:endParaRPr>
          </a:p>
        </p:txBody>
      </p:sp>
      <p:sp>
        <p:nvSpPr>
          <p:cNvPr id="5" name="Rectangle 4"/>
          <p:cNvSpPr/>
          <p:nvPr/>
        </p:nvSpPr>
        <p:spPr>
          <a:xfrm>
            <a:off x="1905000" y="0"/>
            <a:ext cx="5892767"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smtClean="0">
                <a:ln w="11430"/>
                <a:solidFill>
                  <a:srgbClr val="F8F8F8"/>
                </a:solidFill>
                <a:effectLst>
                  <a:outerShdw blurRad="25400" algn="tl" rotWithShape="0">
                    <a:srgbClr val="000000">
                      <a:alpha val="43000"/>
                    </a:srgbClr>
                  </a:outerShdw>
                </a:effectLst>
              </a:rPr>
              <a:t>Origins(continued)</a:t>
            </a:r>
            <a:endParaRPr lang="en-US" sz="5400" b="1" cap="none" spc="150" dirty="0">
              <a:ln w="11430"/>
              <a:solidFill>
                <a:srgbClr val="F8F8F8"/>
              </a:solidFill>
              <a:effectLst>
                <a:outerShdw blurRad="25400" algn="tl" rotWithShape="0">
                  <a:srgbClr val="000000">
                    <a:alpha val="43000"/>
                  </a:srgbClr>
                </a:outerShdw>
              </a:effectLst>
            </a:endParaRPr>
          </a:p>
        </p:txBody>
      </p:sp>
      <p:pic>
        <p:nvPicPr>
          <p:cNvPr id="6" name="Picture 5" descr="LilWayne_Syrup1.jpg"/>
          <p:cNvPicPr>
            <a:picLocks noChangeAspect="1"/>
          </p:cNvPicPr>
          <p:nvPr/>
        </p:nvPicPr>
        <p:blipFill>
          <a:blip r:embed="rId3"/>
          <a:stretch>
            <a:fillRect/>
          </a:stretch>
        </p:blipFill>
        <p:spPr>
          <a:xfrm>
            <a:off x="6629400" y="3962400"/>
            <a:ext cx="2378075" cy="2667000"/>
          </a:xfrm>
          <a:prstGeom prst="rect">
            <a:avLst/>
          </a:prstGeom>
        </p:spPr>
      </p:pic>
      <p:pic>
        <p:nvPicPr>
          <p:cNvPr id="7" name="Picture 6" descr="52oggn5.jpg"/>
          <p:cNvPicPr>
            <a:picLocks noChangeAspect="1"/>
          </p:cNvPicPr>
          <p:nvPr/>
        </p:nvPicPr>
        <p:blipFill>
          <a:blip r:embed="rId4"/>
          <a:stretch>
            <a:fillRect/>
          </a:stretch>
        </p:blipFill>
        <p:spPr>
          <a:xfrm>
            <a:off x="3276600" y="1600200"/>
            <a:ext cx="3276600" cy="3276600"/>
          </a:xfrm>
          <a:prstGeom prst="rect">
            <a:avLst/>
          </a:prstGeom>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2.5"/>
                                          </p:val>
                                        </p:tav>
                                        <p:tav tm="100000">
                                          <p:val>
                                            <p:strVal val="#ppt_w"/>
                                          </p:val>
                                        </p:tav>
                                      </p:tavLst>
                                    </p:anim>
                                    <p:anim calcmode="lin" valueType="num">
                                      <p:cBhvr>
                                        <p:cTn id="8" dur="500" fill="hold"/>
                                        <p:tgtEl>
                                          <p:spTgt spid="5"/>
                                        </p:tgtEl>
                                        <p:attrNameLst>
                                          <p:attrName>ppt_h</p:attrName>
                                        </p:attrNameLst>
                                      </p:cBhvr>
                                      <p:tavLst>
                                        <p:tav tm="0">
                                          <p:val>
                                            <p:strVal val="#ppt_h*0.01"/>
                                          </p:val>
                                        </p:tav>
                                        <p:tav tm="100000">
                                          <p:val>
                                            <p:strVal val="#ppt_h"/>
                                          </p:val>
                                        </p:tav>
                                      </p:tavLst>
                                    </p:anim>
                                    <p:anim calcmode="lin" valueType="num">
                                      <p:cBhvr>
                                        <p:cTn id="9" dur="500" fill="hold"/>
                                        <p:tgtEl>
                                          <p:spTgt spid="5"/>
                                        </p:tgtEl>
                                        <p:attrNameLst>
                                          <p:attrName>ppt_x</p:attrName>
                                        </p:attrNameLst>
                                      </p:cBhvr>
                                      <p:tavLst>
                                        <p:tav tm="0">
                                          <p:val>
                                            <p:strVal val="#ppt_x"/>
                                          </p:val>
                                        </p:tav>
                                        <p:tav tm="100000">
                                          <p:val>
                                            <p:strVal val="#ppt_x"/>
                                          </p:val>
                                        </p:tav>
                                      </p:tavLst>
                                    </p:anim>
                                    <p:anim calcmode="lin" valueType="num">
                                      <p:cBhvr>
                                        <p:cTn id="10" dur="500" fill="hold"/>
                                        <p:tgtEl>
                                          <p:spTgt spid="5"/>
                                        </p:tgtEl>
                                        <p:attrNameLst>
                                          <p:attrName>ppt_y</p:attrName>
                                        </p:attrNameLst>
                                      </p:cBhvr>
                                      <p:tavLst>
                                        <p:tav tm="0">
                                          <p:val>
                                            <p:strVal val="#ppt_h+1"/>
                                          </p:val>
                                        </p:tav>
                                        <p:tav tm="100000">
                                          <p:val>
                                            <p:strVal val="#ppt_y"/>
                                          </p:val>
                                        </p:tav>
                                      </p:tavLst>
                                    </p:anim>
                                    <p:animEffect transition="in" filter="fade">
                                      <p:cBhvr>
                                        <p:cTn id="11" dur="500"/>
                                        <p:tgtEl>
                                          <p:spTgt spid="5"/>
                                        </p:tgtEl>
                                      </p:cBhvr>
                                    </p:animEffect>
                                  </p:childTnLst>
                                </p:cTn>
                              </p:par>
                              <p:par>
                                <p:cTn id="12" presetID="58" presetClass="entr" presetSubtype="0" accel="10000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15"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8" presetClass="entr" presetSubtype="0" accel="10000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24"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 calcmode="lin" valueType="num">
                                      <p:cBhvr>
                                        <p:cTn id="32"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33"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3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36" dur="500"/>
                                        <p:tgtEl>
                                          <p:spTgt spid="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8" presetClass="entr" presetSubtype="0" accel="10000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p:cTn id="41"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42"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8" presetClass="entr" presetSubtype="0" accel="100000" fill="hold" grpId="0"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 calcmode="lin" valueType="num">
                                      <p:cBhvr>
                                        <p:cTn id="50"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51"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3"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54" dur="500"/>
                                        <p:tgtEl>
                                          <p:spTgt spid="3">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8" presetClass="entr" presetSubtype="0" accel="100000" fill="hold" grpId="0"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 calcmode="lin" valueType="num">
                                      <p:cBhvr>
                                        <p:cTn id="59"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60"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6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63" dur="500"/>
                                        <p:tgtEl>
                                          <p:spTgt spid="3">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8" presetClass="entr" presetSubtype="0" accel="100000" fill="hold" grpId="0" nodeType="clickEffect">
                                  <p:stCondLst>
                                    <p:cond delay="0"/>
                                  </p:stCondLst>
                                  <p:childTnLst>
                                    <p:set>
                                      <p:cBhvr>
                                        <p:cTn id="67" dur="1" fill="hold">
                                          <p:stCondLst>
                                            <p:cond delay="0"/>
                                          </p:stCondLst>
                                        </p:cTn>
                                        <p:tgtEl>
                                          <p:spTgt spid="3">
                                            <p:txEl>
                                              <p:pRg st="6" end="6"/>
                                            </p:txEl>
                                          </p:spTgt>
                                        </p:tgtEl>
                                        <p:attrNameLst>
                                          <p:attrName>style.visibility</p:attrName>
                                        </p:attrNameLst>
                                      </p:cBhvr>
                                      <p:to>
                                        <p:strVal val="visible"/>
                                      </p:to>
                                    </p:set>
                                    <p:anim calcmode="lin" valueType="num">
                                      <p:cBhvr>
                                        <p:cTn id="68"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69"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7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71"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72" dur="500"/>
                                        <p:tgtEl>
                                          <p:spTgt spid="3">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8" presetClass="entr" presetSubtype="0" accel="100000" fill="hold" grpId="0"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 calcmode="lin" valueType="num">
                                      <p:cBhvr>
                                        <p:cTn id="77" dur="500" fill="hold"/>
                                        <p:tgtEl>
                                          <p:spTgt spid="3">
                                            <p:txEl>
                                              <p:pRg st="7" end="7"/>
                                            </p:txEl>
                                          </p:spTgt>
                                        </p:tgtEl>
                                        <p:attrNameLst>
                                          <p:attrName>ppt_w</p:attrName>
                                        </p:attrNameLst>
                                      </p:cBhvr>
                                      <p:tavLst>
                                        <p:tav tm="0">
                                          <p:val>
                                            <p:strVal val="#ppt_w*2.5"/>
                                          </p:val>
                                        </p:tav>
                                        <p:tav tm="100000">
                                          <p:val>
                                            <p:strVal val="#ppt_w"/>
                                          </p:val>
                                        </p:tav>
                                      </p:tavLst>
                                    </p:anim>
                                    <p:anim calcmode="lin" valueType="num">
                                      <p:cBhvr>
                                        <p:cTn id="78" dur="500" fill="hold"/>
                                        <p:tgtEl>
                                          <p:spTgt spid="3">
                                            <p:txEl>
                                              <p:pRg st="7" end="7"/>
                                            </p:txEl>
                                          </p:spTgt>
                                        </p:tgtEl>
                                        <p:attrNameLst>
                                          <p:attrName>ppt_h</p:attrName>
                                        </p:attrNameLst>
                                      </p:cBhvr>
                                      <p:tavLst>
                                        <p:tav tm="0">
                                          <p:val>
                                            <p:strVal val="#ppt_h*0.01"/>
                                          </p:val>
                                        </p:tav>
                                        <p:tav tm="100000">
                                          <p:val>
                                            <p:strVal val="#ppt_h"/>
                                          </p:val>
                                        </p:tav>
                                      </p:tavLst>
                                    </p:anim>
                                    <p:anim calcmode="lin" valueType="num">
                                      <p:cBhvr>
                                        <p:cTn id="7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80" dur="500" fill="hold"/>
                                        <p:tgtEl>
                                          <p:spTgt spid="3">
                                            <p:txEl>
                                              <p:pRg st="7" end="7"/>
                                            </p:txEl>
                                          </p:spTgt>
                                        </p:tgtEl>
                                        <p:attrNameLst>
                                          <p:attrName>ppt_y</p:attrName>
                                        </p:attrNameLst>
                                      </p:cBhvr>
                                      <p:tavLst>
                                        <p:tav tm="0">
                                          <p:val>
                                            <p:strVal val="#ppt_h+1"/>
                                          </p:val>
                                        </p:tav>
                                        <p:tav tm="100000">
                                          <p:val>
                                            <p:strVal val="#ppt_y"/>
                                          </p:val>
                                        </p:tav>
                                      </p:tavLst>
                                    </p:anim>
                                    <p:animEffect transition="in" filter="fade">
                                      <p:cBhvr>
                                        <p:cTn id="81" dur="500"/>
                                        <p:tgtEl>
                                          <p:spTgt spid="3">
                                            <p:txEl>
                                              <p:pRg st="7" end="7"/>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58" presetClass="entr" presetSubtype="0" accel="100000" fill="hold" grpId="0" nodeType="clickEffect">
                                  <p:stCondLst>
                                    <p:cond delay="0"/>
                                  </p:stCondLst>
                                  <p:childTnLst>
                                    <p:set>
                                      <p:cBhvr>
                                        <p:cTn id="85" dur="1" fill="hold">
                                          <p:stCondLst>
                                            <p:cond delay="0"/>
                                          </p:stCondLst>
                                        </p:cTn>
                                        <p:tgtEl>
                                          <p:spTgt spid="3">
                                            <p:txEl>
                                              <p:pRg st="8" end="8"/>
                                            </p:txEl>
                                          </p:spTgt>
                                        </p:tgtEl>
                                        <p:attrNameLst>
                                          <p:attrName>style.visibility</p:attrName>
                                        </p:attrNameLst>
                                      </p:cBhvr>
                                      <p:to>
                                        <p:strVal val="visible"/>
                                      </p:to>
                                    </p:set>
                                    <p:anim calcmode="lin" valueType="num">
                                      <p:cBhvr>
                                        <p:cTn id="86" dur="500" fill="hold"/>
                                        <p:tgtEl>
                                          <p:spTgt spid="3">
                                            <p:txEl>
                                              <p:pRg st="8" end="8"/>
                                            </p:txEl>
                                          </p:spTgt>
                                        </p:tgtEl>
                                        <p:attrNameLst>
                                          <p:attrName>ppt_w</p:attrName>
                                        </p:attrNameLst>
                                      </p:cBhvr>
                                      <p:tavLst>
                                        <p:tav tm="0">
                                          <p:val>
                                            <p:strVal val="#ppt_w*2.5"/>
                                          </p:val>
                                        </p:tav>
                                        <p:tav tm="100000">
                                          <p:val>
                                            <p:strVal val="#ppt_w"/>
                                          </p:val>
                                        </p:tav>
                                      </p:tavLst>
                                    </p:anim>
                                    <p:anim calcmode="lin" valueType="num">
                                      <p:cBhvr>
                                        <p:cTn id="87" dur="500" fill="hold"/>
                                        <p:tgtEl>
                                          <p:spTgt spid="3">
                                            <p:txEl>
                                              <p:pRg st="8" end="8"/>
                                            </p:txEl>
                                          </p:spTgt>
                                        </p:tgtEl>
                                        <p:attrNameLst>
                                          <p:attrName>ppt_h</p:attrName>
                                        </p:attrNameLst>
                                      </p:cBhvr>
                                      <p:tavLst>
                                        <p:tav tm="0">
                                          <p:val>
                                            <p:strVal val="#ppt_h*0.01"/>
                                          </p:val>
                                        </p:tav>
                                        <p:tav tm="100000">
                                          <p:val>
                                            <p:strVal val="#ppt_h"/>
                                          </p:val>
                                        </p:tav>
                                      </p:tavLst>
                                    </p:anim>
                                    <p:anim calcmode="lin" valueType="num">
                                      <p:cBhvr>
                                        <p:cTn id="8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9" dur="500" fill="hold"/>
                                        <p:tgtEl>
                                          <p:spTgt spid="3">
                                            <p:txEl>
                                              <p:pRg st="8" end="8"/>
                                            </p:txEl>
                                          </p:spTgt>
                                        </p:tgtEl>
                                        <p:attrNameLst>
                                          <p:attrName>ppt_y</p:attrName>
                                        </p:attrNameLst>
                                      </p:cBhvr>
                                      <p:tavLst>
                                        <p:tav tm="0">
                                          <p:val>
                                            <p:strVal val="#ppt_h+1"/>
                                          </p:val>
                                        </p:tav>
                                        <p:tav tm="100000">
                                          <p:val>
                                            <p:strVal val="#ppt_y"/>
                                          </p:val>
                                        </p:tav>
                                      </p:tavLst>
                                    </p:anim>
                                    <p:animEffect transition="in" filter="fade">
                                      <p:cBhvr>
                                        <p:cTn id="90" dur="500"/>
                                        <p:tgtEl>
                                          <p:spTgt spid="3">
                                            <p:txEl>
                                              <p:pRg st="8" end="8"/>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58" presetClass="entr" presetSubtype="0" accel="100000" fill="hold" grpId="0" nodeType="clickEffect">
                                  <p:stCondLst>
                                    <p:cond delay="0"/>
                                  </p:stCondLst>
                                  <p:childTnLst>
                                    <p:set>
                                      <p:cBhvr>
                                        <p:cTn id="94" dur="1" fill="hold">
                                          <p:stCondLst>
                                            <p:cond delay="0"/>
                                          </p:stCondLst>
                                        </p:cTn>
                                        <p:tgtEl>
                                          <p:spTgt spid="3">
                                            <p:txEl>
                                              <p:pRg st="9" end="9"/>
                                            </p:txEl>
                                          </p:spTgt>
                                        </p:tgtEl>
                                        <p:attrNameLst>
                                          <p:attrName>style.visibility</p:attrName>
                                        </p:attrNameLst>
                                      </p:cBhvr>
                                      <p:to>
                                        <p:strVal val="visible"/>
                                      </p:to>
                                    </p:set>
                                    <p:anim calcmode="lin" valueType="num">
                                      <p:cBhvr>
                                        <p:cTn id="95" dur="500" fill="hold"/>
                                        <p:tgtEl>
                                          <p:spTgt spid="3">
                                            <p:txEl>
                                              <p:pRg st="9" end="9"/>
                                            </p:txEl>
                                          </p:spTgt>
                                        </p:tgtEl>
                                        <p:attrNameLst>
                                          <p:attrName>ppt_w</p:attrName>
                                        </p:attrNameLst>
                                      </p:cBhvr>
                                      <p:tavLst>
                                        <p:tav tm="0">
                                          <p:val>
                                            <p:strVal val="#ppt_w*2.5"/>
                                          </p:val>
                                        </p:tav>
                                        <p:tav tm="100000">
                                          <p:val>
                                            <p:strVal val="#ppt_w"/>
                                          </p:val>
                                        </p:tav>
                                      </p:tavLst>
                                    </p:anim>
                                    <p:anim calcmode="lin" valueType="num">
                                      <p:cBhvr>
                                        <p:cTn id="96" dur="500" fill="hold"/>
                                        <p:tgtEl>
                                          <p:spTgt spid="3">
                                            <p:txEl>
                                              <p:pRg st="9" end="9"/>
                                            </p:txEl>
                                          </p:spTgt>
                                        </p:tgtEl>
                                        <p:attrNameLst>
                                          <p:attrName>ppt_h</p:attrName>
                                        </p:attrNameLst>
                                      </p:cBhvr>
                                      <p:tavLst>
                                        <p:tav tm="0">
                                          <p:val>
                                            <p:strVal val="#ppt_h*0.01"/>
                                          </p:val>
                                        </p:tav>
                                        <p:tav tm="100000">
                                          <p:val>
                                            <p:strVal val="#ppt_h"/>
                                          </p:val>
                                        </p:tav>
                                      </p:tavLst>
                                    </p:anim>
                                    <p:anim calcmode="lin" valueType="num">
                                      <p:cBhvr>
                                        <p:cTn id="9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8" dur="500" fill="hold"/>
                                        <p:tgtEl>
                                          <p:spTgt spid="3">
                                            <p:txEl>
                                              <p:pRg st="9" end="9"/>
                                            </p:txEl>
                                          </p:spTgt>
                                        </p:tgtEl>
                                        <p:attrNameLst>
                                          <p:attrName>ppt_y</p:attrName>
                                        </p:attrNameLst>
                                      </p:cBhvr>
                                      <p:tavLst>
                                        <p:tav tm="0">
                                          <p:val>
                                            <p:strVal val="#ppt_h+1"/>
                                          </p:val>
                                        </p:tav>
                                        <p:tav tm="100000">
                                          <p:val>
                                            <p:strVal val="#ppt_y"/>
                                          </p:val>
                                        </p:tav>
                                      </p:tavLst>
                                    </p:anim>
                                    <p:animEffect transition="in" filter="fade">
                                      <p:cBhvr>
                                        <p:cTn id="99" dur="500"/>
                                        <p:tgtEl>
                                          <p:spTgt spid="3">
                                            <p:txEl>
                                              <p:pRg st="9" end="9"/>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58" presetClass="entr" presetSubtype="0" accel="100000" fill="hold" grpId="0" nodeType="clickEffect">
                                  <p:stCondLst>
                                    <p:cond delay="0"/>
                                  </p:stCondLst>
                                  <p:childTnLst>
                                    <p:set>
                                      <p:cBhvr>
                                        <p:cTn id="103" dur="1" fill="hold">
                                          <p:stCondLst>
                                            <p:cond delay="0"/>
                                          </p:stCondLst>
                                        </p:cTn>
                                        <p:tgtEl>
                                          <p:spTgt spid="3">
                                            <p:txEl>
                                              <p:pRg st="10" end="10"/>
                                            </p:txEl>
                                          </p:spTgt>
                                        </p:tgtEl>
                                        <p:attrNameLst>
                                          <p:attrName>style.visibility</p:attrName>
                                        </p:attrNameLst>
                                      </p:cBhvr>
                                      <p:to>
                                        <p:strVal val="visible"/>
                                      </p:to>
                                    </p:set>
                                    <p:anim calcmode="lin" valueType="num">
                                      <p:cBhvr>
                                        <p:cTn id="104" dur="500" fill="hold"/>
                                        <p:tgtEl>
                                          <p:spTgt spid="3">
                                            <p:txEl>
                                              <p:pRg st="10" end="10"/>
                                            </p:txEl>
                                          </p:spTgt>
                                        </p:tgtEl>
                                        <p:attrNameLst>
                                          <p:attrName>ppt_w</p:attrName>
                                        </p:attrNameLst>
                                      </p:cBhvr>
                                      <p:tavLst>
                                        <p:tav tm="0">
                                          <p:val>
                                            <p:strVal val="#ppt_w*2.5"/>
                                          </p:val>
                                        </p:tav>
                                        <p:tav tm="100000">
                                          <p:val>
                                            <p:strVal val="#ppt_w"/>
                                          </p:val>
                                        </p:tav>
                                      </p:tavLst>
                                    </p:anim>
                                    <p:anim calcmode="lin" valueType="num">
                                      <p:cBhvr>
                                        <p:cTn id="105" dur="500" fill="hold"/>
                                        <p:tgtEl>
                                          <p:spTgt spid="3">
                                            <p:txEl>
                                              <p:pRg st="10" end="10"/>
                                            </p:txEl>
                                          </p:spTgt>
                                        </p:tgtEl>
                                        <p:attrNameLst>
                                          <p:attrName>ppt_h</p:attrName>
                                        </p:attrNameLst>
                                      </p:cBhvr>
                                      <p:tavLst>
                                        <p:tav tm="0">
                                          <p:val>
                                            <p:strVal val="#ppt_h*0.01"/>
                                          </p:val>
                                        </p:tav>
                                        <p:tav tm="100000">
                                          <p:val>
                                            <p:strVal val="#ppt_h"/>
                                          </p:val>
                                        </p:tav>
                                      </p:tavLst>
                                    </p:anim>
                                    <p:anim calcmode="lin" valueType="num">
                                      <p:cBhvr>
                                        <p:cTn id="10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07" dur="500" fill="hold"/>
                                        <p:tgtEl>
                                          <p:spTgt spid="3">
                                            <p:txEl>
                                              <p:pRg st="10" end="10"/>
                                            </p:txEl>
                                          </p:spTgt>
                                        </p:tgtEl>
                                        <p:attrNameLst>
                                          <p:attrName>ppt_y</p:attrName>
                                        </p:attrNameLst>
                                      </p:cBhvr>
                                      <p:tavLst>
                                        <p:tav tm="0">
                                          <p:val>
                                            <p:strVal val="#ppt_h+1"/>
                                          </p:val>
                                        </p:tav>
                                        <p:tav tm="100000">
                                          <p:val>
                                            <p:strVal val="#ppt_y"/>
                                          </p:val>
                                        </p:tav>
                                      </p:tavLst>
                                    </p:anim>
                                    <p:animEffect transition="in" filter="fade">
                                      <p:cBhvr>
                                        <p:cTn id="108" dur="500"/>
                                        <p:tgtEl>
                                          <p:spTgt spid="3">
                                            <p:txEl>
                                              <p:pRg st="10" end="1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58" presetClass="entr" presetSubtype="0" accel="100000" fill="hold" grpId="0" nodeType="clickEffect">
                                  <p:stCondLst>
                                    <p:cond delay="0"/>
                                  </p:stCondLst>
                                  <p:childTnLst>
                                    <p:set>
                                      <p:cBhvr>
                                        <p:cTn id="112" dur="1" fill="hold">
                                          <p:stCondLst>
                                            <p:cond delay="0"/>
                                          </p:stCondLst>
                                        </p:cTn>
                                        <p:tgtEl>
                                          <p:spTgt spid="3">
                                            <p:txEl>
                                              <p:pRg st="11" end="11"/>
                                            </p:txEl>
                                          </p:spTgt>
                                        </p:tgtEl>
                                        <p:attrNameLst>
                                          <p:attrName>style.visibility</p:attrName>
                                        </p:attrNameLst>
                                      </p:cBhvr>
                                      <p:to>
                                        <p:strVal val="visible"/>
                                      </p:to>
                                    </p:set>
                                    <p:anim calcmode="lin" valueType="num">
                                      <p:cBhvr>
                                        <p:cTn id="113" dur="500" fill="hold"/>
                                        <p:tgtEl>
                                          <p:spTgt spid="3">
                                            <p:txEl>
                                              <p:pRg st="11" end="11"/>
                                            </p:txEl>
                                          </p:spTgt>
                                        </p:tgtEl>
                                        <p:attrNameLst>
                                          <p:attrName>ppt_w</p:attrName>
                                        </p:attrNameLst>
                                      </p:cBhvr>
                                      <p:tavLst>
                                        <p:tav tm="0">
                                          <p:val>
                                            <p:strVal val="#ppt_w*2.5"/>
                                          </p:val>
                                        </p:tav>
                                        <p:tav tm="100000">
                                          <p:val>
                                            <p:strVal val="#ppt_w"/>
                                          </p:val>
                                        </p:tav>
                                      </p:tavLst>
                                    </p:anim>
                                    <p:anim calcmode="lin" valueType="num">
                                      <p:cBhvr>
                                        <p:cTn id="114" dur="500" fill="hold"/>
                                        <p:tgtEl>
                                          <p:spTgt spid="3">
                                            <p:txEl>
                                              <p:pRg st="11" end="11"/>
                                            </p:txEl>
                                          </p:spTgt>
                                        </p:tgtEl>
                                        <p:attrNameLst>
                                          <p:attrName>ppt_h</p:attrName>
                                        </p:attrNameLst>
                                      </p:cBhvr>
                                      <p:tavLst>
                                        <p:tav tm="0">
                                          <p:val>
                                            <p:strVal val="#ppt_h*0.01"/>
                                          </p:val>
                                        </p:tav>
                                        <p:tav tm="100000">
                                          <p:val>
                                            <p:strVal val="#ppt_h"/>
                                          </p:val>
                                        </p:tav>
                                      </p:tavLst>
                                    </p:anim>
                                    <p:anim calcmode="lin" valueType="num">
                                      <p:cBhvr>
                                        <p:cTn id="11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16" dur="500" fill="hold"/>
                                        <p:tgtEl>
                                          <p:spTgt spid="3">
                                            <p:txEl>
                                              <p:pRg st="11" end="11"/>
                                            </p:txEl>
                                          </p:spTgt>
                                        </p:tgtEl>
                                        <p:attrNameLst>
                                          <p:attrName>ppt_y</p:attrName>
                                        </p:attrNameLst>
                                      </p:cBhvr>
                                      <p:tavLst>
                                        <p:tav tm="0">
                                          <p:val>
                                            <p:strVal val="#ppt_h+1"/>
                                          </p:val>
                                        </p:tav>
                                        <p:tav tm="100000">
                                          <p:val>
                                            <p:strVal val="#ppt_y"/>
                                          </p:val>
                                        </p:tav>
                                      </p:tavLst>
                                    </p:anim>
                                    <p:animEffect transition="in" filter="fade">
                                      <p:cBhvr>
                                        <p:cTn id="117" dur="500"/>
                                        <p:tgtEl>
                                          <p:spTgt spid="3">
                                            <p:txEl>
                                              <p:pRg st="11" end="11"/>
                                            </p:txEl>
                                          </p:spTgt>
                                        </p:tgtEl>
                                      </p:cBhvr>
                                    </p:animEffect>
                                  </p:childTnLst>
                                </p:cTn>
                              </p:par>
                              <p:par>
                                <p:cTn id="118" presetID="58" presetClass="entr" presetSubtype="0" accel="100000" fill="hold" nodeType="withEffect">
                                  <p:stCondLst>
                                    <p:cond delay="0"/>
                                  </p:stCondLst>
                                  <p:childTnLst>
                                    <p:set>
                                      <p:cBhvr>
                                        <p:cTn id="119" dur="1" fill="hold">
                                          <p:stCondLst>
                                            <p:cond delay="0"/>
                                          </p:stCondLst>
                                        </p:cTn>
                                        <p:tgtEl>
                                          <p:spTgt spid="7"/>
                                        </p:tgtEl>
                                        <p:attrNameLst>
                                          <p:attrName>style.visibility</p:attrName>
                                        </p:attrNameLst>
                                      </p:cBhvr>
                                      <p:to>
                                        <p:strVal val="visible"/>
                                      </p:to>
                                    </p:set>
                                    <p:anim calcmode="lin" valueType="num">
                                      <p:cBhvr>
                                        <p:cTn id="120" dur="500" fill="hold"/>
                                        <p:tgtEl>
                                          <p:spTgt spid="7"/>
                                        </p:tgtEl>
                                        <p:attrNameLst>
                                          <p:attrName>ppt_w</p:attrName>
                                        </p:attrNameLst>
                                      </p:cBhvr>
                                      <p:tavLst>
                                        <p:tav tm="0">
                                          <p:val>
                                            <p:strVal val="#ppt_w*2.5"/>
                                          </p:val>
                                        </p:tav>
                                        <p:tav tm="100000">
                                          <p:val>
                                            <p:strVal val="#ppt_w"/>
                                          </p:val>
                                        </p:tav>
                                      </p:tavLst>
                                    </p:anim>
                                    <p:anim calcmode="lin" valueType="num">
                                      <p:cBhvr>
                                        <p:cTn id="121" dur="500" fill="hold"/>
                                        <p:tgtEl>
                                          <p:spTgt spid="7"/>
                                        </p:tgtEl>
                                        <p:attrNameLst>
                                          <p:attrName>ppt_h</p:attrName>
                                        </p:attrNameLst>
                                      </p:cBhvr>
                                      <p:tavLst>
                                        <p:tav tm="0">
                                          <p:val>
                                            <p:strVal val="#ppt_h*0.01"/>
                                          </p:val>
                                        </p:tav>
                                        <p:tav tm="100000">
                                          <p:val>
                                            <p:strVal val="#ppt_h"/>
                                          </p:val>
                                        </p:tav>
                                      </p:tavLst>
                                    </p:anim>
                                    <p:anim calcmode="lin" valueType="num">
                                      <p:cBhvr>
                                        <p:cTn id="122" dur="500" fill="hold"/>
                                        <p:tgtEl>
                                          <p:spTgt spid="7"/>
                                        </p:tgtEl>
                                        <p:attrNameLst>
                                          <p:attrName>ppt_x</p:attrName>
                                        </p:attrNameLst>
                                      </p:cBhvr>
                                      <p:tavLst>
                                        <p:tav tm="0">
                                          <p:val>
                                            <p:strVal val="#ppt_x"/>
                                          </p:val>
                                        </p:tav>
                                        <p:tav tm="100000">
                                          <p:val>
                                            <p:strVal val="#ppt_x"/>
                                          </p:val>
                                        </p:tav>
                                      </p:tavLst>
                                    </p:anim>
                                    <p:anim calcmode="lin" valueType="num">
                                      <p:cBhvr>
                                        <p:cTn id="123" dur="500" fill="hold"/>
                                        <p:tgtEl>
                                          <p:spTgt spid="7"/>
                                        </p:tgtEl>
                                        <p:attrNameLst>
                                          <p:attrName>ppt_y</p:attrName>
                                        </p:attrNameLst>
                                      </p:cBhvr>
                                      <p:tavLst>
                                        <p:tav tm="0">
                                          <p:val>
                                            <p:strVal val="#ppt_h+1"/>
                                          </p:val>
                                        </p:tav>
                                        <p:tav tm="100000">
                                          <p:val>
                                            <p:strVal val="#ppt_y"/>
                                          </p:val>
                                        </p:tav>
                                      </p:tavLst>
                                    </p:anim>
                                    <p:animEffect transition="in" filter="fade">
                                      <p:cBhvr>
                                        <p:cTn id="124" dur="500"/>
                                        <p:tgtEl>
                                          <p:spTgt spid="7"/>
                                        </p:tgtEl>
                                      </p:cBhvr>
                                    </p:animEffect>
                                  </p:childTnLst>
                                </p:cTn>
                              </p:par>
                              <p:par>
                                <p:cTn id="125" presetID="58" presetClass="entr" presetSubtype="0" accel="100000" fill="hold" nodeType="withEffect">
                                  <p:stCondLst>
                                    <p:cond delay="0"/>
                                  </p:stCondLst>
                                  <p:childTnLst>
                                    <p:set>
                                      <p:cBhvr>
                                        <p:cTn id="126" dur="1" fill="hold">
                                          <p:stCondLst>
                                            <p:cond delay="0"/>
                                          </p:stCondLst>
                                        </p:cTn>
                                        <p:tgtEl>
                                          <p:spTgt spid="6"/>
                                        </p:tgtEl>
                                        <p:attrNameLst>
                                          <p:attrName>style.visibility</p:attrName>
                                        </p:attrNameLst>
                                      </p:cBhvr>
                                      <p:to>
                                        <p:strVal val="visible"/>
                                      </p:to>
                                    </p:set>
                                    <p:anim calcmode="lin" valueType="num">
                                      <p:cBhvr>
                                        <p:cTn id="127" dur="500" fill="hold"/>
                                        <p:tgtEl>
                                          <p:spTgt spid="6"/>
                                        </p:tgtEl>
                                        <p:attrNameLst>
                                          <p:attrName>ppt_w</p:attrName>
                                        </p:attrNameLst>
                                      </p:cBhvr>
                                      <p:tavLst>
                                        <p:tav tm="0">
                                          <p:val>
                                            <p:strVal val="#ppt_w*2.5"/>
                                          </p:val>
                                        </p:tav>
                                        <p:tav tm="100000">
                                          <p:val>
                                            <p:strVal val="#ppt_w"/>
                                          </p:val>
                                        </p:tav>
                                      </p:tavLst>
                                    </p:anim>
                                    <p:anim calcmode="lin" valueType="num">
                                      <p:cBhvr>
                                        <p:cTn id="128" dur="500" fill="hold"/>
                                        <p:tgtEl>
                                          <p:spTgt spid="6"/>
                                        </p:tgtEl>
                                        <p:attrNameLst>
                                          <p:attrName>ppt_h</p:attrName>
                                        </p:attrNameLst>
                                      </p:cBhvr>
                                      <p:tavLst>
                                        <p:tav tm="0">
                                          <p:val>
                                            <p:strVal val="#ppt_h*0.01"/>
                                          </p:val>
                                        </p:tav>
                                        <p:tav tm="100000">
                                          <p:val>
                                            <p:strVal val="#ppt_h"/>
                                          </p:val>
                                        </p:tav>
                                      </p:tavLst>
                                    </p:anim>
                                    <p:anim calcmode="lin" valueType="num">
                                      <p:cBhvr>
                                        <p:cTn id="129" dur="500" fill="hold"/>
                                        <p:tgtEl>
                                          <p:spTgt spid="6"/>
                                        </p:tgtEl>
                                        <p:attrNameLst>
                                          <p:attrName>ppt_x</p:attrName>
                                        </p:attrNameLst>
                                      </p:cBhvr>
                                      <p:tavLst>
                                        <p:tav tm="0">
                                          <p:val>
                                            <p:strVal val="#ppt_x"/>
                                          </p:val>
                                        </p:tav>
                                        <p:tav tm="100000">
                                          <p:val>
                                            <p:strVal val="#ppt_x"/>
                                          </p:val>
                                        </p:tav>
                                      </p:tavLst>
                                    </p:anim>
                                    <p:anim calcmode="lin" valueType="num">
                                      <p:cBhvr>
                                        <p:cTn id="130" dur="500" fill="hold"/>
                                        <p:tgtEl>
                                          <p:spTgt spid="6"/>
                                        </p:tgtEl>
                                        <p:attrNameLst>
                                          <p:attrName>ppt_y</p:attrName>
                                        </p:attrNameLst>
                                      </p:cBhvr>
                                      <p:tavLst>
                                        <p:tav tm="0">
                                          <p:val>
                                            <p:strVal val="#ppt_h+1"/>
                                          </p:val>
                                        </p:tav>
                                        <p:tav tm="100000">
                                          <p:val>
                                            <p:strVal val="#ppt_y"/>
                                          </p:val>
                                        </p:tav>
                                      </p:tavLst>
                                    </p:anim>
                                    <p:animEffect transition="in" filter="fade">
                                      <p:cBhvr>
                                        <p:cTn id="1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TotalTime>
  <Words>488</Words>
  <Application>Microsoft Office PowerPoint</Application>
  <PresentationFormat>On-screen Show (4:3)</PresentationFormat>
  <Paragraphs>86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Katy ISD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g0310700</dc:creator>
  <cp:lastModifiedBy>Adriana Velez</cp:lastModifiedBy>
  <cp:revision>69</cp:revision>
  <dcterms:created xsi:type="dcterms:W3CDTF">2009-11-09T18:14:21Z</dcterms:created>
  <dcterms:modified xsi:type="dcterms:W3CDTF">2009-11-22T23:41:50Z</dcterms:modified>
</cp:coreProperties>
</file>