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2" r:id="rId22"/>
    <p:sldId id="277" r:id="rId23"/>
    <p:sldId id="291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9933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710" autoAdjust="0"/>
    <p:restoredTop sz="90929"/>
  </p:normalViewPr>
  <p:slideViewPr>
    <p:cSldViewPr>
      <p:cViewPr varScale="1">
        <p:scale>
          <a:sx n="56" d="100"/>
          <a:sy n="56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4"/>
    </p:cViewPr>
  </p:sorterViewPr>
  <p:notesViewPr>
    <p:cSldViewPr>
      <p:cViewPr varScale="1">
        <p:scale>
          <a:sx n="37" d="100"/>
          <a:sy n="37" d="100"/>
        </p:scale>
        <p:origin x="-14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D6D411-1D71-4183-A3DE-BEF8438B7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4AE72-1A95-4B3C-BC62-2D34ABE4B482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3565C-02DA-49FA-8C7C-5FE6F95C0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0173-B769-4C28-B074-68261DF3F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1BBBD-8AB3-4974-B0CD-D9E18165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0688-0CEC-41D1-A15B-9C5B74F5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D9BD-4193-4CB3-95F3-0C6C16491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6851-6973-4F4F-AD8F-3F65A12D7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10426-1C91-4DE8-B415-B04C76C07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DB01E-101C-46AD-AA86-B5183FC9F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9CE5-3010-4B5B-9D85-90BE5418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5C9E-917C-40C1-B27D-288113620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8B460-A43D-42C6-A931-CB7E34495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10EDF-491C-4EB0-8128-40398275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0.xml"/><Relationship Id="rId18" Type="http://schemas.openxmlformats.org/officeDocument/2006/relationships/slide" Target="slide12.xml"/><Relationship Id="rId26" Type="http://schemas.openxmlformats.org/officeDocument/2006/relationships/slide" Target="slide27.xml"/><Relationship Id="rId3" Type="http://schemas.openxmlformats.org/officeDocument/2006/relationships/slide" Target="slide4.xml"/><Relationship Id="rId21" Type="http://schemas.openxmlformats.org/officeDocument/2006/relationships/slide" Target="slide21.xml"/><Relationship Id="rId7" Type="http://schemas.openxmlformats.org/officeDocument/2006/relationships/slide" Target="slide8.xml"/><Relationship Id="rId12" Type="http://schemas.openxmlformats.org/officeDocument/2006/relationships/slide" Target="slide29.xml"/><Relationship Id="rId17" Type="http://schemas.openxmlformats.org/officeDocument/2006/relationships/slide" Target="slide11.xml"/><Relationship Id="rId25" Type="http://schemas.openxmlformats.org/officeDocument/2006/relationships/slide" Target="slide22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20" Type="http://schemas.openxmlformats.org/officeDocument/2006/relationships/slide" Target="slide16.xml"/><Relationship Id="rId29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5.xml"/><Relationship Id="rId24" Type="http://schemas.openxmlformats.org/officeDocument/2006/relationships/slide" Target="slide17.xml"/><Relationship Id="rId5" Type="http://schemas.openxmlformats.org/officeDocument/2006/relationships/slide" Target="slide6.xml"/><Relationship Id="rId15" Type="http://schemas.openxmlformats.org/officeDocument/2006/relationships/slide" Target="slide20.xml"/><Relationship Id="rId23" Type="http://schemas.openxmlformats.org/officeDocument/2006/relationships/slide" Target="slide31.xml"/><Relationship Id="rId28" Type="http://schemas.openxmlformats.org/officeDocument/2006/relationships/slide" Target="slide18.xml"/><Relationship Id="rId10" Type="http://schemas.openxmlformats.org/officeDocument/2006/relationships/slide" Target="slide19.xml"/><Relationship Id="rId19" Type="http://schemas.openxmlformats.org/officeDocument/2006/relationships/slide" Target="slide13.xml"/><Relationship Id="rId31" Type="http://schemas.openxmlformats.org/officeDocument/2006/relationships/slide" Target="slide33.xml"/><Relationship Id="rId4" Type="http://schemas.openxmlformats.org/officeDocument/2006/relationships/slide" Target="slide5.xml"/><Relationship Id="rId9" Type="http://schemas.openxmlformats.org/officeDocument/2006/relationships/slide" Target="slide14.xml"/><Relationship Id="rId14" Type="http://schemas.openxmlformats.org/officeDocument/2006/relationships/slide" Target="slide15.xml"/><Relationship Id="rId22" Type="http://schemas.openxmlformats.org/officeDocument/2006/relationships/slide" Target="slide26.xml"/><Relationship Id="rId27" Type="http://schemas.openxmlformats.org/officeDocument/2006/relationships/slide" Target="slide32.xml"/><Relationship Id="rId30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4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6781800" cy="2667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Jeopardy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81000" y="3200400"/>
            <a:ext cx="838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0"/>
              <a:t>Choose a category.  </a:t>
            </a:r>
          </a:p>
          <a:p>
            <a:r>
              <a:rPr lang="en-US" sz="4800" b="0"/>
              <a:t>You will be given the answer.  </a:t>
            </a:r>
          </a:p>
          <a:p>
            <a:r>
              <a:rPr lang="en-US" sz="4800" b="0"/>
              <a:t>You must give the correct question.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052" name="AutoShape 7">
            <a:hlinkClick r:id="rId2" action="ppaction://hlinksldjump" highlightClick="1"/>
            <a:hlinkHover r:id="" action="ppaction://noaction">
              <a:snd r:embed="rId3" name="Jeopardy.wav"/>
            </a:hlinkHover>
          </p:cNvPr>
          <p:cNvSpPr>
            <a:spLocks noChangeArrowheads="1"/>
          </p:cNvSpPr>
          <p:nvPr/>
        </p:nvSpPr>
        <p:spPr bwMode="auto">
          <a:xfrm>
            <a:off x="5867400" y="5334000"/>
            <a:ext cx="2743200" cy="12192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00"/>
                </a:solidFill>
                <a:hlinkClick r:id="rId2" action="ppaction://hlinksldjump"/>
              </a:rPr>
              <a:t>Click to begin.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000" dirty="0" smtClean="0"/>
              <a:t>B-20</a:t>
            </a:r>
          </a:p>
          <a:p>
            <a:pPr lvl="0" algn="l"/>
            <a:r>
              <a:rPr lang="en-US" sz="4000" dirty="0" smtClean="0"/>
              <a:t>The </a:t>
            </a:r>
            <a:r>
              <a:rPr lang="en-US" sz="4000" dirty="0" err="1" smtClean="0"/>
              <a:t>Byzantine’s</a:t>
            </a:r>
            <a:r>
              <a:rPr lang="en-US" sz="4000" dirty="0" smtClean="0"/>
              <a:t> greatest contribution to post-classical (Medieval) civilization was to protect Eastern Europe before the Europeans were strong and developed enough to resist ______ rule.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7924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800" dirty="0" smtClean="0"/>
              <a:t>B-30</a:t>
            </a:r>
          </a:p>
          <a:p>
            <a:pPr lvl="0" algn="l"/>
            <a:r>
              <a:rPr lang="en-US" sz="4800" dirty="0" smtClean="0"/>
              <a:t>Christianity spread to the Balkans and Russia through __________ activities, which converted the ruling elites of regional states.</a:t>
            </a:r>
          </a:p>
          <a:p>
            <a:pPr>
              <a:spcBef>
                <a:spcPct val="50000"/>
              </a:spcBef>
            </a:pP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457201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800" dirty="0" smtClean="0"/>
              <a:t>B-40</a:t>
            </a:r>
          </a:p>
          <a:p>
            <a:pPr lvl="0" algn="l"/>
            <a:r>
              <a:rPr lang="en-US" sz="4800" dirty="0" smtClean="0"/>
              <a:t>Unlike the Roman Catholic Church, Byzantine Orthodox missionaries permitted people to use local ___________ in religious services and literature.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800" dirty="0" smtClean="0"/>
              <a:t>B-50</a:t>
            </a:r>
          </a:p>
          <a:p>
            <a:pPr lvl="0" algn="l"/>
            <a:r>
              <a:rPr lang="en-US" sz="4800" dirty="0" smtClean="0"/>
              <a:t>The first state in Russia arose due to ________ traders and warriors, who set up a state to protect trade routes.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" y="990599"/>
            <a:ext cx="7620000" cy="4876801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en-US" sz="4000" dirty="0" smtClean="0"/>
              <a:t>C-10</a:t>
            </a:r>
          </a:p>
          <a:p>
            <a:pPr lvl="0" algn="l"/>
            <a:r>
              <a:rPr lang="en-US" sz="4000" dirty="0" smtClean="0"/>
              <a:t>The period known as the _______</a:t>
            </a:r>
          </a:p>
          <a:p>
            <a:pPr lvl="0" algn="l"/>
            <a:r>
              <a:rPr lang="en-US" sz="4000" dirty="0" smtClean="0"/>
              <a:t>______ in Europe began with the </a:t>
            </a:r>
          </a:p>
          <a:p>
            <a:pPr lvl="0" algn="l"/>
            <a:r>
              <a:rPr lang="en-US" sz="4000" dirty="0" smtClean="0"/>
              <a:t>fall of Rome and ended with the </a:t>
            </a:r>
          </a:p>
          <a:p>
            <a:pPr lvl="0" algn="l"/>
            <a:r>
              <a:rPr lang="en-US" sz="4000" dirty="0" smtClean="0"/>
              <a:t>decline of the feudal and </a:t>
            </a:r>
          </a:p>
          <a:p>
            <a:pPr lvl="0" algn="l"/>
            <a:r>
              <a:rPr lang="en-US" sz="4000" dirty="0" smtClean="0"/>
              <a:t>religious institutions.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0600" y="990600"/>
            <a:ext cx="7086600" cy="5715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en-US" sz="4400" dirty="0" smtClean="0"/>
              <a:t>C-20</a:t>
            </a:r>
          </a:p>
          <a:p>
            <a:pPr lvl="0" algn="l"/>
            <a:r>
              <a:rPr lang="en-US" sz="4400" dirty="0" smtClean="0"/>
              <a:t>During much of the early </a:t>
            </a:r>
          </a:p>
          <a:p>
            <a:pPr lvl="0" algn="l"/>
            <a:r>
              <a:rPr lang="en-US" sz="4400" dirty="0" smtClean="0"/>
              <a:t>Middle Ages, </a:t>
            </a:r>
          </a:p>
          <a:p>
            <a:pPr lvl="0" algn="l"/>
            <a:r>
              <a:rPr lang="en-US" sz="4400" dirty="0" smtClean="0"/>
              <a:t>the literate population was </a:t>
            </a:r>
          </a:p>
          <a:p>
            <a:pPr lvl="0" algn="l"/>
            <a:r>
              <a:rPr lang="en-US" sz="4400" dirty="0" smtClean="0"/>
              <a:t>confined to </a:t>
            </a:r>
          </a:p>
          <a:p>
            <a:pPr lvl="0" algn="l"/>
            <a:r>
              <a:rPr lang="en-US" sz="4400" dirty="0" smtClean="0"/>
              <a:t>the clergy and monasteries </a:t>
            </a:r>
          </a:p>
          <a:p>
            <a:pPr lvl="0" algn="l"/>
            <a:r>
              <a:rPr lang="en-US" sz="4400" dirty="0" smtClean="0"/>
              <a:t>of the </a:t>
            </a:r>
          </a:p>
          <a:p>
            <a:pPr lvl="0" algn="l"/>
            <a:r>
              <a:rPr lang="en-US" sz="4400" dirty="0" smtClean="0"/>
              <a:t>_________ _________.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en-US" sz="4000" dirty="0" smtClean="0"/>
              <a:t>C-30</a:t>
            </a:r>
          </a:p>
          <a:p>
            <a:pPr lvl="0" algn="l"/>
            <a:r>
              <a:rPr lang="en-US" sz="4000" dirty="0" smtClean="0"/>
              <a:t>During the Middle Ages, effective </a:t>
            </a:r>
          </a:p>
          <a:p>
            <a:pPr lvl="0" algn="l"/>
            <a:r>
              <a:rPr lang="en-US" sz="4000" dirty="0" smtClean="0"/>
              <a:t>political and military power in </a:t>
            </a:r>
          </a:p>
          <a:p>
            <a:pPr lvl="0" algn="l"/>
            <a:r>
              <a:rPr lang="en-US" sz="4000" dirty="0" smtClean="0"/>
              <a:t>Europe was local in nature with regional </a:t>
            </a:r>
          </a:p>
          <a:p>
            <a:pPr lvl="0" algn="l"/>
            <a:r>
              <a:rPr lang="en-US" sz="4000" dirty="0" smtClean="0"/>
              <a:t>_________holding the greatest influence.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en-US" sz="4000" dirty="0" smtClean="0"/>
              <a:t>C-40</a:t>
            </a:r>
          </a:p>
          <a:p>
            <a:pPr lvl="0" algn="l"/>
            <a:r>
              <a:rPr lang="en-US" sz="4000" dirty="0" smtClean="0"/>
              <a:t>_______ differed from slaves in that they </a:t>
            </a:r>
          </a:p>
          <a:p>
            <a:pPr lvl="0" algn="l"/>
            <a:r>
              <a:rPr lang="en-US" sz="4000" dirty="0" smtClean="0"/>
              <a:t>could not be bought or sold, and </a:t>
            </a:r>
          </a:p>
          <a:p>
            <a:pPr lvl="0" algn="l"/>
            <a:r>
              <a:rPr lang="en-US" sz="4000" dirty="0" smtClean="0"/>
              <a:t>owned some of the land they farmed.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en-US" sz="4000" dirty="0" smtClean="0"/>
              <a:t>C-50</a:t>
            </a:r>
          </a:p>
          <a:p>
            <a:pPr lvl="0" algn="l"/>
            <a:r>
              <a:rPr lang="en-US" sz="4000" dirty="0" smtClean="0"/>
              <a:t>After the collapse of Charlemagne’s </a:t>
            </a:r>
          </a:p>
          <a:p>
            <a:pPr lvl="0" algn="l"/>
            <a:r>
              <a:rPr lang="en-US" sz="4000" dirty="0" smtClean="0"/>
              <a:t>empire, the pattern of political life </a:t>
            </a:r>
          </a:p>
          <a:p>
            <a:pPr lvl="0" algn="l"/>
            <a:r>
              <a:rPr lang="en-US" sz="4000" dirty="0" smtClean="0"/>
              <a:t>in Western Europe consisted of regional </a:t>
            </a:r>
          </a:p>
          <a:p>
            <a:pPr lvl="0" algn="l"/>
            <a:r>
              <a:rPr lang="en-US" sz="4000" dirty="0" smtClean="0"/>
              <a:t>________with strong _________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425476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800" dirty="0" smtClean="0"/>
              <a:t>D-10</a:t>
            </a:r>
          </a:p>
          <a:p>
            <a:pPr lvl="0" algn="l"/>
            <a:r>
              <a:rPr lang="en-US" sz="4800" dirty="0" smtClean="0"/>
              <a:t>Clovis was the Frankish King responsible for the conversion of his people to __________.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3" descr="Shingle"/>
          <p:cNvSpPr>
            <a:spLocks noChangeArrowheads="1" noChangeShapeType="1" noTextEdit="1"/>
          </p:cNvSpPr>
          <p:nvPr/>
        </p:nvSpPr>
        <p:spPr bwMode="auto">
          <a:xfrm>
            <a:off x="457200" y="0"/>
            <a:ext cx="5715000" cy="23622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shingle">
                  <a:fgClr>
                    <a:schemeClr val="accent2"/>
                  </a:fgClr>
                  <a:bgClr>
                    <a:srgbClr val="FF9933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Choose a point value.</a:t>
            </a:r>
          </a:p>
        </p:txBody>
      </p:sp>
      <p:sp>
        <p:nvSpPr>
          <p:cNvPr id="5125" name="WordArt 5" descr="Shingle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1981200"/>
            <a:ext cx="5715000" cy="23622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shingle">
                  <a:fgClr>
                    <a:schemeClr val="accent2"/>
                  </a:fgClr>
                  <a:bgClr>
                    <a:srgbClr val="FF9933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Choose a point value.</a:t>
            </a:r>
          </a:p>
        </p:txBody>
      </p:sp>
      <p:sp>
        <p:nvSpPr>
          <p:cNvPr id="3076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62600" y="4724400"/>
            <a:ext cx="2971800" cy="17526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5791200" y="51054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hlinkClick r:id="rId4" action="ppaction://hlinksldjump"/>
              </a:rPr>
              <a:t>Click here for Final Jeopardy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22860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1" y="1369874"/>
            <a:ext cx="800099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D-20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Medieval universities and schools</a:t>
            </a:r>
            <a:r>
              <a:rPr lang="en-US" sz="4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lang="en-US" sz="4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rained middle class townspeople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largely in _______, _______, and law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800600"/>
          </a:xfrm>
        </p:spPr>
        <p:txBody>
          <a:bodyPr/>
          <a:lstStyle/>
          <a:p>
            <a:pPr lvl="0" algn="l"/>
            <a:r>
              <a:rPr lang="en-US" dirty="0" smtClean="0"/>
              <a:t>D-30</a:t>
            </a:r>
            <a:br>
              <a:rPr lang="en-US" dirty="0" smtClean="0"/>
            </a:br>
            <a:r>
              <a:rPr lang="en-US" dirty="0" smtClean="0"/>
              <a:t>West European feudalism</a:t>
            </a:r>
            <a:br>
              <a:rPr lang="en-US" dirty="0" smtClean="0"/>
            </a:br>
            <a:r>
              <a:rPr lang="en-US" dirty="0" smtClean="0"/>
              <a:t>inhibited the development of strong central monarchies, but did reduce local _________.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4800600"/>
          </a:xfrm>
        </p:spPr>
        <p:txBody>
          <a:bodyPr/>
          <a:lstStyle/>
          <a:p>
            <a:pPr lvl="0" algn="l"/>
            <a:r>
              <a:rPr lang="en-US" sz="4000" dirty="0" smtClean="0"/>
              <a:t>D-40</a:t>
            </a:r>
            <a:br>
              <a:rPr lang="en-US" sz="4000" dirty="0" smtClean="0"/>
            </a:br>
            <a:r>
              <a:rPr lang="en-US" sz="4000" dirty="0" smtClean="0"/>
              <a:t>The major lasting result of the __________ was the establishment of cultural and economic contacts between Western Europe and the Middle East.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800600"/>
          </a:xfrm>
        </p:spPr>
        <p:txBody>
          <a:bodyPr/>
          <a:lstStyle/>
          <a:p>
            <a:pPr algn="l"/>
            <a:r>
              <a:rPr lang="en-US" dirty="0" smtClean="0"/>
              <a:t>D-50</a:t>
            </a:r>
            <a:br>
              <a:rPr lang="en-US" dirty="0" smtClean="0"/>
            </a:br>
            <a:r>
              <a:rPr lang="en-US" dirty="0" smtClean="0"/>
              <a:t>Most religious reforms during the Middle Ages fought ________in the clergy and feudal interference in church affairs.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319748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000" dirty="0" smtClean="0"/>
              <a:t>E-10</a:t>
            </a:r>
          </a:p>
          <a:p>
            <a:pPr lvl="0" algn="l"/>
            <a:r>
              <a:rPr lang="en-US" sz="4000" dirty="0" smtClean="0"/>
              <a:t>When scholars began to study the classics, most early West European intellectuals and scholastics found the ___________ notion of reason troubling because it questions faith.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400" dirty="0" smtClean="0"/>
              <a:t>E-20</a:t>
            </a:r>
          </a:p>
          <a:p>
            <a:pPr lvl="0" algn="l"/>
            <a:r>
              <a:rPr lang="en-US" sz="4400" dirty="0" smtClean="0"/>
              <a:t>Increased attempts by nobles in the Middle Ages to assert control over peasants and serfs led to increased ___________ and ___________ 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eaLnBrk="1" hangingPunct="1">
              <a:tabLst>
                <a:tab pos="914400" algn="l"/>
              </a:tabLst>
            </a:pPr>
            <a: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</a:rPr>
              <a:t/>
            </a:r>
            <a:b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</a:rPr>
            </a:b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010400" cy="3581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E-30</a:t>
            </a:r>
          </a:p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The Commercial Revolution in late Medieval western Europe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encouraged the growth of trade, </a:t>
            </a:r>
            <a:r>
              <a:rPr lang="en-US" u="sn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(this occupation)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ea typeface="Times New Roman" pitchFamily="18" charset="0"/>
              </a:rPr>
              <a:t>and trading alliances.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-15240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3400" y="1179016"/>
            <a:ext cx="8229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400" dirty="0" smtClean="0"/>
              <a:t>E-40</a:t>
            </a:r>
          </a:p>
          <a:p>
            <a:pPr lvl="0" algn="l"/>
            <a:r>
              <a:rPr lang="en-US" sz="4400" dirty="0" smtClean="0"/>
              <a:t>Although western society was not as tolerant of </a:t>
            </a:r>
            <a:r>
              <a:rPr lang="en-US" sz="4400" u="sng" dirty="0" smtClean="0"/>
              <a:t>(this group of people)</a:t>
            </a:r>
            <a:r>
              <a:rPr lang="en-US" sz="4400" dirty="0" smtClean="0"/>
              <a:t> as were Muslim and Indian societies, weak governments allowed them to assert considerable power in semi-independent trading cities.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4953000"/>
          </a:xfrm>
        </p:spPr>
        <p:txBody>
          <a:bodyPr/>
          <a:lstStyle/>
          <a:p>
            <a:pPr lvl="0" algn="l"/>
            <a:r>
              <a:rPr lang="en-US" sz="4800" dirty="0" smtClean="0"/>
              <a:t>E-50</a:t>
            </a:r>
            <a:br>
              <a:rPr lang="en-US" sz="4800" dirty="0" smtClean="0"/>
            </a:br>
            <a:r>
              <a:rPr lang="en-US" sz="4800" dirty="0" smtClean="0"/>
              <a:t>Although later civilizations in </a:t>
            </a:r>
            <a:r>
              <a:rPr lang="en-US" sz="4800" u="sng" dirty="0" smtClean="0"/>
              <a:t>  (this region) </a:t>
            </a:r>
            <a:r>
              <a:rPr lang="en-US" sz="4800" dirty="0" smtClean="0"/>
              <a:t>borrowed from previous ones, they rarely surpassed previous intellectual predecessors.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83820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800" dirty="0" smtClean="0"/>
              <a:t>F-10</a:t>
            </a:r>
          </a:p>
          <a:p>
            <a:pPr lvl="0" algn="l"/>
            <a:r>
              <a:rPr lang="en-US" sz="4800" dirty="0" smtClean="0"/>
              <a:t>As happened in the Fertile Crescent, India, and China, the fall of civilizations in the Americas was often due to migrating ___________ invaders.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</a:t>
            </a:r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4099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smtClean="0"/>
              <a:t>B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100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smtClean="0"/>
              <a:t>D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4101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9600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smtClean="0"/>
              <a:t>E</a:t>
            </a:r>
            <a:endParaRPr lang="en-US" sz="2200" dirty="0"/>
          </a:p>
        </p:txBody>
      </p:sp>
      <p:sp>
        <p:nvSpPr>
          <p:cNvPr id="4102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smtClean="0"/>
              <a:t>F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4103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3" action="ppaction://hlinksldjump"/>
              </a:rPr>
              <a:t>10 </a:t>
            </a:r>
            <a:r>
              <a:rPr lang="en-US" dirty="0" smtClean="0">
                <a:hlinkClick r:id="rId3" action="ppaction://hlinksldjump"/>
              </a:rPr>
              <a:t>Point</a:t>
            </a:r>
            <a:r>
              <a:rPr lang="en-US" u="sng" dirty="0" smtClean="0"/>
              <a:t>s</a:t>
            </a:r>
            <a:endParaRPr lang="en-US" b="0" u="sng" dirty="0"/>
          </a:p>
        </p:txBody>
      </p:sp>
      <p:sp>
        <p:nvSpPr>
          <p:cNvPr id="4104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4" action="ppaction://hlinksldjump"/>
              </a:rPr>
              <a:t>20 Points</a:t>
            </a:r>
            <a:endParaRPr lang="en-US" dirty="0"/>
          </a:p>
        </p:txBody>
      </p:sp>
      <p:sp>
        <p:nvSpPr>
          <p:cNvPr id="4105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5" action="ppaction://hlinksldjump"/>
              </a:rPr>
              <a:t>30 Points</a:t>
            </a:r>
            <a:endParaRPr lang="en-US"/>
          </a:p>
        </p:txBody>
      </p:sp>
      <p:sp>
        <p:nvSpPr>
          <p:cNvPr id="4106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6" action="ppaction://hlinksldjump"/>
              </a:rPr>
              <a:t>40 Points</a:t>
            </a:r>
            <a:endParaRPr lang="en-US"/>
          </a:p>
        </p:txBody>
      </p:sp>
      <p:sp>
        <p:nvSpPr>
          <p:cNvPr id="410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7" action="ppaction://hlinksldjump"/>
              </a:rPr>
              <a:t>50 Points</a:t>
            </a:r>
            <a:endParaRPr lang="en-US"/>
          </a:p>
        </p:txBody>
      </p:sp>
      <p:sp>
        <p:nvSpPr>
          <p:cNvPr id="4108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00B0F0"/>
                </a:solidFill>
                <a:hlinkClick r:id="rId8" action="ppaction://hlinksldjump"/>
              </a:rPr>
              <a:t>10 </a:t>
            </a:r>
            <a:r>
              <a:rPr lang="en-US" dirty="0" smtClean="0">
                <a:solidFill>
                  <a:srgbClr val="00B0F0"/>
                </a:solidFill>
                <a:hlinkClick r:id="rId8" action="ppaction://hlinksldjump"/>
              </a:rPr>
              <a:t>Poin</a:t>
            </a:r>
            <a:r>
              <a:rPr lang="en-US" dirty="0" smtClean="0">
                <a:hlinkClick r:id="rId8" action="ppaction://hlinksldjump"/>
              </a:rPr>
              <a:t>t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4109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9" action="ppaction://hlinksldjump"/>
              </a:rPr>
              <a:t>10 </a:t>
            </a:r>
            <a:r>
              <a:rPr lang="en-US" u="sng" dirty="0" smtClean="0">
                <a:hlinkClick r:id="rId9" action="ppaction://hlinksldjump"/>
              </a:rPr>
              <a:t>Point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4110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10" action="ppaction://hlinksldjump"/>
              </a:rPr>
              <a:t>10 </a:t>
            </a:r>
            <a:r>
              <a:rPr lang="en-US" dirty="0" smtClean="0">
                <a:hlinkClick r:id="rId10" action="ppaction://hlinksldjump"/>
              </a:rPr>
              <a:t>Point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4111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11" action="ppaction://hlinksldjump"/>
              </a:rPr>
              <a:t>10 </a:t>
            </a:r>
            <a:r>
              <a:rPr lang="en-US" dirty="0" smtClean="0">
                <a:solidFill>
                  <a:srgbClr val="00B0F0"/>
                </a:solidFill>
                <a:hlinkClick r:id="rId11" action="ppaction://hlinksldjump"/>
              </a:rPr>
              <a:t>Point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4112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1143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12" action="ppaction://hlinksldjump"/>
              </a:rPr>
              <a:t>10 </a:t>
            </a:r>
            <a:r>
              <a:rPr lang="en-US" dirty="0" smtClean="0">
                <a:hlinkClick r:id="rId12" action="ppaction://hlinksldjump"/>
              </a:rPr>
              <a:t>Point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4113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13" action="ppaction://hlinksldjump"/>
              </a:rPr>
              <a:t>20 Points</a:t>
            </a:r>
            <a:endParaRPr lang="en-US" dirty="0"/>
          </a:p>
        </p:txBody>
      </p:sp>
      <p:sp>
        <p:nvSpPr>
          <p:cNvPr id="4114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4" action="ppaction://hlinksldjump"/>
              </a:rPr>
              <a:t>20 Points</a:t>
            </a:r>
            <a:endParaRPr lang="en-US"/>
          </a:p>
        </p:txBody>
      </p:sp>
      <p:sp>
        <p:nvSpPr>
          <p:cNvPr id="4115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hlinkClick r:id="rId15" action="ppaction://hlinksldjump"/>
              </a:rPr>
              <a:t>20 Points</a:t>
            </a:r>
            <a:endParaRPr lang="en-US" dirty="0"/>
          </a:p>
        </p:txBody>
      </p:sp>
      <p:sp>
        <p:nvSpPr>
          <p:cNvPr id="411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1" action="ppaction://hlinksldjump"/>
              </a:rPr>
              <a:t>20 Points</a:t>
            </a:r>
            <a:endParaRPr lang="en-US"/>
          </a:p>
        </p:txBody>
      </p:sp>
      <p:sp>
        <p:nvSpPr>
          <p:cNvPr id="4117" name="AutoShape 4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2286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6" action="ppaction://hlinksldjump"/>
              </a:rPr>
              <a:t>20 Points</a:t>
            </a:r>
            <a:endParaRPr lang="en-US"/>
          </a:p>
        </p:txBody>
      </p:sp>
      <p:sp>
        <p:nvSpPr>
          <p:cNvPr id="4118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7" action="ppaction://hlinksldjump"/>
              </a:rPr>
              <a:t>30 Points</a:t>
            </a:r>
            <a:endParaRPr lang="en-US"/>
          </a:p>
        </p:txBody>
      </p:sp>
      <p:sp>
        <p:nvSpPr>
          <p:cNvPr id="4119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8" action="ppaction://hlinksldjump"/>
              </a:rPr>
              <a:t>40 Points</a:t>
            </a:r>
            <a:endParaRPr lang="en-US"/>
          </a:p>
        </p:txBody>
      </p:sp>
      <p:sp>
        <p:nvSpPr>
          <p:cNvPr id="4120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19" action="ppaction://hlinksldjump"/>
              </a:rPr>
              <a:t>50 Points</a:t>
            </a:r>
            <a:endParaRPr lang="en-US"/>
          </a:p>
        </p:txBody>
      </p:sp>
      <p:sp>
        <p:nvSpPr>
          <p:cNvPr id="4121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0" action="ppaction://hlinksldjump"/>
              </a:rPr>
              <a:t>30 Points</a:t>
            </a:r>
            <a:endParaRPr lang="en-US"/>
          </a:p>
        </p:txBody>
      </p:sp>
      <p:sp>
        <p:nvSpPr>
          <p:cNvPr id="4122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1" action="ppaction://hlinksldjump"/>
              </a:rPr>
              <a:t>30 Points</a:t>
            </a:r>
            <a:endParaRPr lang="en-US"/>
          </a:p>
        </p:txBody>
      </p:sp>
      <p:sp>
        <p:nvSpPr>
          <p:cNvPr id="4123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2" action="ppaction://hlinksldjump"/>
              </a:rPr>
              <a:t>30 Points</a:t>
            </a:r>
            <a:endParaRPr lang="en-US"/>
          </a:p>
        </p:txBody>
      </p:sp>
      <p:sp>
        <p:nvSpPr>
          <p:cNvPr id="4124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3" action="ppaction://hlinksldjump"/>
              </a:rPr>
              <a:t>30 Points</a:t>
            </a:r>
            <a:endParaRPr lang="en-US"/>
          </a:p>
        </p:txBody>
      </p:sp>
      <p:sp>
        <p:nvSpPr>
          <p:cNvPr id="4125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4" action="ppaction://hlinksldjump"/>
              </a:rPr>
              <a:t>40 Points</a:t>
            </a:r>
            <a:endParaRPr lang="en-US"/>
          </a:p>
        </p:txBody>
      </p:sp>
      <p:sp>
        <p:nvSpPr>
          <p:cNvPr id="4126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5" action="ppaction://hlinksldjump"/>
              </a:rPr>
              <a:t>40 Points</a:t>
            </a:r>
            <a:endParaRPr lang="en-US"/>
          </a:p>
        </p:txBody>
      </p:sp>
      <p:sp>
        <p:nvSpPr>
          <p:cNvPr id="4127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6" action="ppaction://hlinksldjump"/>
              </a:rPr>
              <a:t>40 Points</a:t>
            </a:r>
            <a:endParaRPr lang="en-US"/>
          </a:p>
        </p:txBody>
      </p:sp>
      <p:sp>
        <p:nvSpPr>
          <p:cNvPr id="4128" name="AutoShape 5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4572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7" action="ppaction://hlinksldjump"/>
              </a:rPr>
              <a:t>40 Points</a:t>
            </a:r>
            <a:endParaRPr lang="en-US"/>
          </a:p>
        </p:txBody>
      </p:sp>
      <p:sp>
        <p:nvSpPr>
          <p:cNvPr id="4129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8" action="ppaction://hlinksldjump"/>
              </a:rPr>
              <a:t>50 Points</a:t>
            </a:r>
            <a:endParaRPr lang="en-US"/>
          </a:p>
        </p:txBody>
      </p:sp>
      <p:sp>
        <p:nvSpPr>
          <p:cNvPr id="4130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29" action="ppaction://hlinksldjump"/>
              </a:rPr>
              <a:t>50 Points</a:t>
            </a:r>
            <a:endParaRPr lang="en-US"/>
          </a:p>
        </p:txBody>
      </p:sp>
      <p:sp>
        <p:nvSpPr>
          <p:cNvPr id="4131" name="AutoShape 5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30" action="ppaction://hlinksldjump"/>
              </a:rPr>
              <a:t>50 Points</a:t>
            </a:r>
            <a:endParaRPr lang="en-US"/>
          </a:p>
        </p:txBody>
      </p:sp>
      <p:sp>
        <p:nvSpPr>
          <p:cNvPr id="4132" name="AutoShape 5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571500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hlinkClick r:id="rId31" action="ppaction://hlinksldjump"/>
              </a:rPr>
              <a:t>50 Points</a:t>
            </a:r>
            <a:endParaRPr lang="en-US"/>
          </a:p>
        </p:txBody>
      </p:sp>
      <p:sp>
        <p:nvSpPr>
          <p:cNvPr id="4133" name="AutoShape 6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48000" y="0"/>
            <a:ext cx="1524000" cy="1143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300" dirty="0" smtClean="0"/>
              <a:t>C</a:t>
            </a:r>
            <a:endParaRPr lang="en-US" sz="2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543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400" dirty="0" smtClean="0"/>
              <a:t>F-20</a:t>
            </a:r>
          </a:p>
          <a:p>
            <a:pPr lvl="0" algn="l"/>
            <a:r>
              <a:rPr lang="en-US" sz="4400" dirty="0" smtClean="0"/>
              <a:t>In </a:t>
            </a:r>
            <a:r>
              <a:rPr lang="en-US" sz="4400" u="sng" dirty="0" smtClean="0"/>
              <a:t>__(this empire)</a:t>
            </a:r>
            <a:r>
              <a:rPr lang="en-US" sz="4400" dirty="0" smtClean="0"/>
              <a:t>__, the military, monarchs, and aristocrats manipulated human sacrifice and used terror as a means to maintain power.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400" dirty="0" smtClean="0"/>
              <a:t>F-30</a:t>
            </a:r>
          </a:p>
          <a:p>
            <a:pPr lvl="0" algn="l"/>
            <a:r>
              <a:rPr lang="en-US" sz="4400" dirty="0" smtClean="0"/>
              <a:t>For the Mesoamericans of the Aztec period, </a:t>
            </a:r>
            <a:r>
              <a:rPr lang="en-US" sz="4400" u="sng" dirty="0" smtClean="0"/>
              <a:t>_(this)__</a:t>
            </a:r>
            <a:r>
              <a:rPr lang="en-US" sz="4400" dirty="0" smtClean="0"/>
              <a:t>was oppressive and made little distinction between the sacred and secular.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5943600"/>
          </a:xfrm>
        </p:spPr>
        <p:txBody>
          <a:bodyPr/>
          <a:lstStyle/>
          <a:p>
            <a:pPr lvl="0" algn="l"/>
            <a:r>
              <a:rPr lang="en-US" sz="6000" dirty="0" smtClean="0"/>
              <a:t>F-40</a:t>
            </a:r>
            <a:br>
              <a:rPr lang="en-US" sz="6000" dirty="0" smtClean="0"/>
            </a:br>
            <a:r>
              <a:rPr lang="en-US" sz="6000" dirty="0" smtClean="0"/>
              <a:t>In order to supply food to </a:t>
            </a:r>
            <a:r>
              <a:rPr lang="en-US" sz="6000" u="sng" dirty="0" smtClean="0"/>
              <a:t>this city</a:t>
            </a:r>
            <a:r>
              <a:rPr lang="en-US" sz="6000" dirty="0" smtClean="0"/>
              <a:t>, the Aztecs built floating agricultural islands on the lake.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77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/>
              <a:t>F-50</a:t>
            </a:r>
          </a:p>
          <a:p>
            <a:pPr lvl="0" algn="l"/>
            <a:r>
              <a:rPr lang="en-US" sz="5400" dirty="0" smtClean="0"/>
              <a:t>Aztec merchants </a:t>
            </a:r>
          </a:p>
          <a:p>
            <a:pPr lvl="0" algn="l"/>
            <a:r>
              <a:rPr lang="en-US" sz="5400" dirty="0" smtClean="0"/>
              <a:t>administered and collected the tribute from _____and defeated enemies.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hlinkClick r:id="rId2" action="ppaction://hlinksldjump" highlightClick="1"/>
            <a:hlinkHover r:id="" action="ppaction://noaction">
              <a:snd r:embed="rId3" name="Jeopardy.wav"/>
            </a:hlinkHover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WordArt 4"/>
          <p:cNvSpPr>
            <a:spLocks noChangeArrowheads="1" noChangeShapeType="1" noTextEdit="1"/>
          </p:cNvSpPr>
          <p:nvPr/>
        </p:nvSpPr>
        <p:spPr bwMode="auto">
          <a:xfrm>
            <a:off x="1066800" y="1752600"/>
            <a:ext cx="6858000" cy="3048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Final Jeopardy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191000" y="5105400"/>
            <a:ext cx="3886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i="1"/>
              <a:t>Make your wager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-1066800" y="60960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2131874"/>
            <a:ext cx="8458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200" dirty="0" smtClean="0"/>
              <a:t>“Feathered </a:t>
            </a:r>
          </a:p>
          <a:p>
            <a:pPr>
              <a:spcBef>
                <a:spcPct val="50000"/>
              </a:spcBef>
            </a:pPr>
            <a:r>
              <a:rPr lang="en-US" sz="7200" dirty="0" smtClean="0"/>
              <a:t>Serpent”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41525" y="1128713"/>
            <a:ext cx="1841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7200" b="0">
              <a:solidFill>
                <a:schemeClr val="tx1"/>
              </a:solidFill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0" y="1117461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000" dirty="0" smtClean="0"/>
              <a:t>A-10</a:t>
            </a:r>
          </a:p>
          <a:p>
            <a:pPr lvl="0" algn="l"/>
            <a:r>
              <a:rPr lang="en-US" sz="4000" dirty="0" smtClean="0"/>
              <a:t>Under the emperors after Justinian, the chief concern of the Byzantine state was the defense against the ______, _____, and _____ invaders.</a:t>
            </a:r>
          </a:p>
          <a:p>
            <a:pPr>
              <a:spcBef>
                <a:spcPct val="50000"/>
              </a:spcBef>
            </a:pP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3400" y="2438400"/>
            <a:ext cx="8077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7200" b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85800" y="914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3600" dirty="0" smtClean="0"/>
              <a:t>A-20</a:t>
            </a:r>
          </a:p>
          <a:p>
            <a:pPr lvl="0" algn="l"/>
            <a:r>
              <a:rPr lang="en-US" sz="3600" dirty="0" smtClean="0"/>
              <a:t>Within the Byzantine state, as had been the case with government in most of the  dynasties of China, the chief power and influence was</a:t>
            </a:r>
          </a:p>
          <a:p>
            <a:pPr lvl="0" algn="l"/>
            <a:r>
              <a:rPr lang="en-US" sz="3600" dirty="0" smtClean="0"/>
              <a:t>Emperors and their trained ________.</a:t>
            </a:r>
          </a:p>
          <a:p>
            <a:pPr>
              <a:spcBef>
                <a:spcPct val="50000"/>
              </a:spcBef>
            </a:pP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981200"/>
            <a:ext cx="86106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7200" b="0"/>
          </a:p>
        </p:txBody>
      </p:sp>
      <p:sp>
        <p:nvSpPr>
          <p:cNvPr id="717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671691"/>
            <a:ext cx="7467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3600" dirty="0" smtClean="0"/>
              <a:t>A-30</a:t>
            </a:r>
          </a:p>
          <a:p>
            <a:pPr lvl="0" algn="l"/>
            <a:r>
              <a:rPr lang="en-US" sz="3600" dirty="0" smtClean="0"/>
              <a:t>Unlike monarchs in Catholic western Europe, but like the Muslim caliphs, the Byzantine emperor headed </a:t>
            </a:r>
          </a:p>
          <a:p>
            <a:pPr lvl="0" algn="l"/>
            <a:r>
              <a:rPr lang="en-US" sz="3600" dirty="0" smtClean="0"/>
              <a:t>both _____ and  _____; there was no separation of power.</a:t>
            </a:r>
          </a:p>
          <a:p>
            <a:pPr>
              <a:spcBef>
                <a:spcPct val="50000"/>
              </a:spcBef>
            </a:pPr>
            <a:endParaRPr lang="en-US" sz="3600" dirty="0" smtClean="0"/>
          </a:p>
          <a:p>
            <a:pPr>
              <a:spcBef>
                <a:spcPct val="50000"/>
              </a:spcBef>
            </a:pP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382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7200" b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8077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/>
              <a:t>A-40</a:t>
            </a:r>
          </a:p>
          <a:p>
            <a:pPr lvl="0" algn="l"/>
            <a:r>
              <a:rPr lang="en-US" sz="5400" dirty="0" smtClean="0"/>
              <a:t>Byzantine life often</a:t>
            </a:r>
          </a:p>
          <a:p>
            <a:pPr algn="l"/>
            <a:r>
              <a:rPr lang="en-US" sz="5400" dirty="0" smtClean="0"/>
              <a:t>centered on the _________ and ___________ (secular) aspects of classical Hellenism.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3914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7200" b="0">
              <a:solidFill>
                <a:schemeClr val="tx1"/>
              </a:solidFill>
            </a:endParaRPr>
          </a:p>
        </p:txBody>
      </p:sp>
      <p:sp>
        <p:nvSpPr>
          <p:cNvPr id="921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57200" y="1674674"/>
            <a:ext cx="8534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800" dirty="0" smtClean="0"/>
              <a:t>A-50</a:t>
            </a:r>
          </a:p>
          <a:p>
            <a:pPr lvl="0" algn="l"/>
            <a:r>
              <a:rPr lang="en-US" sz="4800" dirty="0" smtClean="0"/>
              <a:t>Contacts with ________ led the Byzantines to attack the use of icons as graven images.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71913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800" b="0">
              <a:solidFill>
                <a:schemeClr val="tx1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1483816"/>
            <a:ext cx="7924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en-US" sz="4400" dirty="0" smtClean="0"/>
              <a:t>B-10</a:t>
            </a:r>
          </a:p>
          <a:p>
            <a:pPr lvl="0" algn="l"/>
            <a:r>
              <a:rPr lang="en-US" sz="4400" dirty="0" smtClean="0"/>
              <a:t>Although Byzantine society was patriarchal, elite, and educated, ________enjoyed considerable influence because they could inherit the imperial throne and own aristocratic estates.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FF"/>
      </a:dk1>
      <a:lt1>
        <a:srgbClr val="0000FF"/>
      </a:lt1>
      <a:dk2>
        <a:srgbClr val="FF6600"/>
      </a:dk2>
      <a:lt2>
        <a:srgbClr val="808080"/>
      </a:lt2>
      <a:accent1>
        <a:srgbClr val="3333CC"/>
      </a:accent1>
      <a:accent2>
        <a:srgbClr val="3333CC"/>
      </a:accent2>
      <a:accent3>
        <a:srgbClr val="AAAAFF"/>
      </a:accent3>
      <a:accent4>
        <a:srgbClr val="0000DA"/>
      </a:accent4>
      <a:accent5>
        <a:srgbClr val="ADADE2"/>
      </a:accent5>
      <a:accent6>
        <a:srgbClr val="2D2DB9"/>
      </a:accent6>
      <a:hlink>
        <a:srgbClr val="FF9933"/>
      </a:hlink>
      <a:folHlink>
        <a:srgbClr val="6699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718</Words>
  <Application>Microsoft Macintosh PowerPoint</Application>
  <PresentationFormat>On-screen Show (4:3)</PresentationFormat>
  <Paragraphs>129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D-30 West European feudalism inhibited the development of strong central monarchies, but did reduce local _________.</vt:lpstr>
      <vt:lpstr>D-40 The major lasting result of the __________ was the establishment of cultural and economic contacts between Western Europe and the Middle East.</vt:lpstr>
      <vt:lpstr>D-50 Most religious reforms during the Middle Ages fought ________in the clergy and feudal interference in church affairs.</vt:lpstr>
      <vt:lpstr>Slide 24</vt:lpstr>
      <vt:lpstr>Slide 25</vt:lpstr>
      <vt:lpstr> </vt:lpstr>
      <vt:lpstr>Slide 27</vt:lpstr>
      <vt:lpstr>E-50 Although later civilizations in   (this region) borrowed from previous ones, they rarely surpassed previous intellectual predecessors.</vt:lpstr>
      <vt:lpstr>Slide 29</vt:lpstr>
      <vt:lpstr>Slide 30</vt:lpstr>
      <vt:lpstr>Slide 31</vt:lpstr>
      <vt:lpstr>F-40 In order to supply food to this city, the Aztecs built floating agricultural islands on the lake. </vt:lpstr>
      <vt:lpstr>Slide 33</vt:lpstr>
      <vt:lpstr>Slide 34</vt:lpstr>
      <vt:lpstr>Slide 35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Valued Customer</dc:creator>
  <cp:lastModifiedBy>Rick &amp; Heidi Kirby</cp:lastModifiedBy>
  <cp:revision>93</cp:revision>
  <dcterms:created xsi:type="dcterms:W3CDTF">2010-08-30T00:57:08Z</dcterms:created>
  <dcterms:modified xsi:type="dcterms:W3CDTF">2010-10-31T19:53:28Z</dcterms:modified>
</cp:coreProperties>
</file>