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773B86-DB10-4D1F-88A4-BA660F0467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8DB21-25C7-4FCC-8FEF-A7CF65D3D3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6003A-86D9-48BE-880C-A773C6597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1EBE8-0F5F-4FD9-8271-AA23348587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265F6-0A29-4ADF-BA66-407CA3C843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A8F60-93EB-4BC4-B64E-3FE12D8768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6D108-FC79-421A-BB4A-2D0FFFE5C2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8CF9D-2A4B-41FF-93F6-93BD7740DE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25807-B97F-4F2F-85C4-9895EAB73E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FECCD-4B02-408B-9222-6B8B6D687C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C185D-198A-426B-B5EC-96244FD73D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3D956-AE4B-4BBF-AD37-F68AEDC436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DB3CE32-C56B-49D3-9303-BF55741248B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.wav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/>
              <a:t>Hosted</a:t>
            </a:r>
          </a:p>
          <a:p>
            <a:r>
              <a:rPr lang="en-US" dirty="0"/>
              <a:t>by</a:t>
            </a:r>
          </a:p>
          <a:p>
            <a:r>
              <a:rPr lang="en-US" dirty="0" smtClean="0"/>
              <a:t>Rick Kirby</a:t>
            </a:r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838200" y="1143000"/>
            <a:ext cx="7162800" cy="4038600"/>
          </a:xfrm>
          <a:prstGeom prst="wedgeRectCallout">
            <a:avLst>
              <a:gd name="adj1" fmla="val -25061"/>
              <a:gd name="adj2" fmla="val 16256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The </a:t>
            </a:r>
            <a:r>
              <a:rPr lang="en-US" sz="4000" dirty="0" smtClean="0"/>
              <a:t>cause of the massive inflation </a:t>
            </a:r>
            <a:endParaRPr lang="en-US" sz="4000" dirty="0" smtClean="0"/>
          </a:p>
          <a:p>
            <a:r>
              <a:rPr lang="en-US" sz="4000" dirty="0" smtClean="0"/>
              <a:t>in </a:t>
            </a:r>
            <a:r>
              <a:rPr lang="en-US" sz="4000" dirty="0" smtClean="0"/>
              <a:t>16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century </a:t>
            </a:r>
            <a:r>
              <a:rPr lang="en-US" sz="4000" dirty="0" smtClean="0"/>
              <a:t>Europe.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What is the </a:t>
            </a:r>
            <a:r>
              <a:rPr lang="en-US" dirty="0" smtClean="0"/>
              <a:t>large imports of gold and </a:t>
            </a:r>
          </a:p>
          <a:p>
            <a:r>
              <a:rPr lang="en-US" dirty="0" smtClean="0"/>
              <a:t>silver from overseas </a:t>
            </a:r>
            <a:r>
              <a:rPr lang="en-US" dirty="0" smtClean="0"/>
              <a:t>colonies?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90600" y="1447800"/>
            <a:ext cx="7162800" cy="4038600"/>
          </a:xfrm>
          <a:prstGeom prst="wedgeRectCallout">
            <a:avLst>
              <a:gd name="adj1" fmla="val -18084"/>
              <a:gd name="adj2" fmla="val -3393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The chief challenge in West </a:t>
            </a:r>
            <a:r>
              <a:rPr lang="en-US" sz="2800" dirty="0" smtClean="0"/>
              <a:t>Europe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during the </a:t>
            </a:r>
            <a:r>
              <a:rPr lang="en-US" sz="2800" dirty="0" smtClean="0"/>
              <a:t>17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</a:t>
            </a:r>
            <a:r>
              <a:rPr lang="en-US" sz="2800" dirty="0" smtClean="0"/>
              <a:t>and 18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r>
              <a:rPr lang="en-US" sz="2800" dirty="0" smtClean="0"/>
              <a:t>centuries </a:t>
            </a:r>
            <a:r>
              <a:rPr lang="en-US" sz="2800" dirty="0" smtClean="0"/>
              <a:t>to the predominance </a:t>
            </a:r>
            <a:endParaRPr lang="en-US" sz="2800" dirty="0" smtClean="0"/>
          </a:p>
          <a:p>
            <a:r>
              <a:rPr lang="en-US" sz="2800" dirty="0" smtClean="0"/>
              <a:t>and </a:t>
            </a:r>
            <a:r>
              <a:rPr lang="en-US" sz="2800" dirty="0" smtClean="0"/>
              <a:t>the traditional role of religion </a:t>
            </a:r>
            <a:endParaRPr lang="en-US" sz="2800" dirty="0" smtClean="0"/>
          </a:p>
          <a:p>
            <a:r>
              <a:rPr lang="en-US" sz="2800" dirty="0" smtClean="0"/>
              <a:t>and </a:t>
            </a:r>
            <a:r>
              <a:rPr lang="en-US" sz="2800" dirty="0" smtClean="0"/>
              <a:t>theology as the primary influence </a:t>
            </a:r>
            <a:endParaRPr lang="en-US" sz="2800" dirty="0" smtClean="0"/>
          </a:p>
          <a:p>
            <a:r>
              <a:rPr lang="en-US" sz="2800" dirty="0" smtClean="0"/>
              <a:t>on </a:t>
            </a:r>
            <a:r>
              <a:rPr lang="en-US" sz="2800" dirty="0" smtClean="0"/>
              <a:t>formal intellectual life was</a:t>
            </a:r>
            <a:endParaRPr lang="en-US" sz="2800" b="1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is the </a:t>
            </a:r>
            <a:r>
              <a:rPr lang="en-US" dirty="0" smtClean="0"/>
              <a:t>scientist </a:t>
            </a:r>
            <a:r>
              <a:rPr lang="en-US" dirty="0" smtClean="0"/>
              <a:t>and scientific </a:t>
            </a:r>
          </a:p>
          <a:p>
            <a:r>
              <a:rPr lang="en-US" dirty="0" smtClean="0"/>
              <a:t>Experimentation?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600200"/>
            <a:ext cx="7162800" cy="4038600"/>
          </a:xfrm>
          <a:prstGeom prst="wedgeRectCallout">
            <a:avLst>
              <a:gd name="adj1" fmla="val -29841"/>
              <a:gd name="adj2" fmla="val 2211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2800" dirty="0" smtClean="0"/>
              <a:t>The major difference between </a:t>
            </a:r>
            <a:endParaRPr lang="en-US" sz="2800" dirty="0" smtClean="0"/>
          </a:p>
          <a:p>
            <a:pPr lvl="0"/>
            <a:r>
              <a:rPr lang="en-US" sz="2800" dirty="0" smtClean="0"/>
              <a:t>the Enlightenment </a:t>
            </a:r>
            <a:r>
              <a:rPr lang="en-US" sz="2800" dirty="0" smtClean="0"/>
              <a:t>and </a:t>
            </a:r>
            <a:endParaRPr lang="en-US" sz="2800" dirty="0" smtClean="0"/>
          </a:p>
          <a:p>
            <a:pPr lvl="0"/>
            <a:r>
              <a:rPr lang="en-US" sz="2800" dirty="0" smtClean="0"/>
              <a:t>Scientific </a:t>
            </a:r>
            <a:r>
              <a:rPr lang="en-US" sz="2800" dirty="0" smtClean="0"/>
              <a:t>Revolution </a:t>
            </a:r>
            <a:r>
              <a:rPr lang="en-US" sz="2800" dirty="0" smtClean="0"/>
              <a:t>was</a:t>
            </a:r>
          </a:p>
          <a:p>
            <a:pPr lvl="0"/>
            <a:r>
              <a:rPr lang="en-US" sz="2800" dirty="0" smtClean="0"/>
              <a:t> </a:t>
            </a:r>
            <a:r>
              <a:rPr lang="en-US" sz="2800" dirty="0" smtClean="0"/>
              <a:t>that Enlightenment philosophies</a:t>
            </a:r>
            <a:endParaRPr lang="en-US" sz="2800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1015663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applied </a:t>
            </a:r>
            <a:r>
              <a:rPr lang="en-US" dirty="0" smtClean="0"/>
              <a:t>scientific methods </a:t>
            </a:r>
            <a:r>
              <a:rPr lang="en-US" dirty="0" smtClean="0"/>
              <a:t>to 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benefit </a:t>
            </a:r>
            <a:r>
              <a:rPr lang="en-US" dirty="0" smtClean="0"/>
              <a:t>society at </a:t>
            </a:r>
            <a:r>
              <a:rPr lang="en-US" dirty="0" smtClean="0"/>
              <a:t>large?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914400" y="13716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4000" dirty="0" smtClean="0"/>
              <a:t>Promotes the wealth of a national </a:t>
            </a:r>
            <a:endParaRPr lang="en-US" sz="4000" dirty="0" smtClean="0"/>
          </a:p>
          <a:p>
            <a:pPr lvl="0"/>
            <a:r>
              <a:rPr lang="en-US" sz="4000" dirty="0" smtClean="0"/>
              <a:t>economy </a:t>
            </a:r>
            <a:r>
              <a:rPr lang="en-US" sz="4000" dirty="0" smtClean="0"/>
              <a:t>at the expense of </a:t>
            </a:r>
            <a:endParaRPr lang="en-US" sz="4000" dirty="0" smtClean="0"/>
          </a:p>
          <a:p>
            <a:pPr lvl="0"/>
            <a:r>
              <a:rPr lang="en-US" sz="4000" dirty="0" smtClean="0"/>
              <a:t>free </a:t>
            </a:r>
            <a:r>
              <a:rPr lang="en-US" sz="4000" dirty="0" smtClean="0"/>
              <a:t>trade.</a:t>
            </a:r>
          </a:p>
          <a:p>
            <a:r>
              <a:rPr lang="en-US" sz="4000" dirty="0" smtClean="0"/>
              <a:t> </a:t>
            </a:r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mercantilism?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38200" y="1524000"/>
            <a:ext cx="7162800" cy="4038600"/>
          </a:xfrm>
          <a:prstGeom prst="wedgeRectCallout">
            <a:avLst>
              <a:gd name="adj1" fmla="val -33040"/>
              <a:gd name="adj2" fmla="val 9464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3200" dirty="0" smtClean="0"/>
              <a:t>The culture or lifestyle which had </a:t>
            </a:r>
            <a:endParaRPr lang="en-US" sz="3200" dirty="0" smtClean="0"/>
          </a:p>
          <a:p>
            <a:pPr lvl="0"/>
            <a:r>
              <a:rPr lang="en-US" sz="3200" dirty="0" smtClean="0"/>
              <a:t>influenced world </a:t>
            </a:r>
            <a:r>
              <a:rPr lang="en-US" sz="3200" dirty="0" smtClean="0"/>
              <a:t>history </a:t>
            </a:r>
            <a:endParaRPr lang="en-US" sz="3200" dirty="0" smtClean="0"/>
          </a:p>
          <a:p>
            <a:pPr lvl="0"/>
            <a:r>
              <a:rPr lang="en-US" sz="3200" dirty="0" smtClean="0"/>
              <a:t>since </a:t>
            </a:r>
            <a:r>
              <a:rPr lang="en-US" sz="3200" dirty="0" smtClean="0"/>
              <a:t>the Neolithic </a:t>
            </a:r>
            <a:r>
              <a:rPr lang="en-US" sz="3200" dirty="0" smtClean="0"/>
              <a:t>revolution</a:t>
            </a:r>
          </a:p>
          <a:p>
            <a:pPr lvl="0"/>
            <a:r>
              <a:rPr lang="en-US" sz="3200" dirty="0" smtClean="0"/>
              <a:t> </a:t>
            </a:r>
            <a:r>
              <a:rPr lang="en-US" sz="3200" dirty="0" smtClean="0"/>
              <a:t>but ceased to play any role </a:t>
            </a:r>
            <a:endParaRPr lang="en-US" sz="3200" dirty="0" smtClean="0"/>
          </a:p>
          <a:p>
            <a:pPr lvl="0"/>
            <a:r>
              <a:rPr lang="en-US" sz="3200" dirty="0" smtClean="0"/>
              <a:t>after </a:t>
            </a:r>
            <a:r>
              <a:rPr lang="en-US" sz="3200" dirty="0" smtClean="0"/>
              <a:t>the post-classic era was</a:t>
            </a:r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1015663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are </a:t>
            </a:r>
            <a:r>
              <a:rPr lang="en-US" dirty="0" smtClean="0"/>
              <a:t>Pastoral nomadic </a:t>
            </a:r>
            <a:r>
              <a:rPr lang="en-US" dirty="0" smtClean="0"/>
              <a:t>cultures?</a:t>
            </a:r>
            <a:endParaRPr lang="en-US" dirty="0" smtClean="0"/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0043"/>
              <a:gd name="adj2" fmla="val 2011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2800" dirty="0" smtClean="0"/>
              <a:t>Rules a state with one dominant people, </a:t>
            </a:r>
            <a:endParaRPr lang="en-US" sz="2800" dirty="0" smtClean="0"/>
          </a:p>
          <a:p>
            <a:pPr lvl="0"/>
            <a:r>
              <a:rPr lang="en-US" sz="2800" dirty="0" smtClean="0"/>
              <a:t>government</a:t>
            </a:r>
            <a:r>
              <a:rPr lang="en-US" sz="2800" dirty="0" smtClean="0"/>
              <a:t>, </a:t>
            </a:r>
            <a:endParaRPr lang="en-US" sz="2800" dirty="0" smtClean="0"/>
          </a:p>
          <a:p>
            <a:pPr lvl="0"/>
            <a:r>
              <a:rPr lang="en-US" sz="2800" dirty="0" smtClean="0"/>
              <a:t>language</a:t>
            </a:r>
            <a:r>
              <a:rPr lang="en-US" sz="2800" dirty="0" smtClean="0"/>
              <a:t>, and culture.</a:t>
            </a:r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how a nation-state </a:t>
            </a:r>
            <a:r>
              <a:rPr lang="en-US" dirty="0" smtClean="0"/>
              <a:t>differs from an empire or many medieval </a:t>
            </a:r>
            <a:r>
              <a:rPr lang="en-US" dirty="0" smtClean="0"/>
              <a:t>states?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2067"/>
              <a:gd name="adj2" fmla="val 32105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dirty="0" smtClean="0"/>
              <a:t>This monarch </a:t>
            </a:r>
            <a:r>
              <a:rPr lang="en-US" sz="3200" dirty="0" smtClean="0"/>
              <a:t>was associated with the </a:t>
            </a:r>
            <a:endParaRPr lang="en-US" sz="3200" dirty="0" smtClean="0"/>
          </a:p>
          <a:p>
            <a:r>
              <a:rPr lang="en-US" sz="3200" dirty="0" smtClean="0"/>
              <a:t>establishment </a:t>
            </a:r>
            <a:r>
              <a:rPr lang="en-US" sz="3200" dirty="0" smtClean="0"/>
              <a:t>of enlightened </a:t>
            </a:r>
            <a:endParaRPr lang="en-US" sz="3200" dirty="0" smtClean="0"/>
          </a:p>
          <a:p>
            <a:r>
              <a:rPr lang="en-US" sz="3200" dirty="0" smtClean="0"/>
              <a:t>despotism </a:t>
            </a:r>
            <a:r>
              <a:rPr lang="en-US" sz="3200" dirty="0" smtClean="0"/>
              <a:t>in Prussia in the </a:t>
            </a:r>
            <a:endParaRPr lang="en-US" sz="3200" dirty="0" smtClean="0"/>
          </a:p>
          <a:p>
            <a:r>
              <a:rPr lang="en-US" sz="3200" dirty="0" smtClean="0"/>
              <a:t>middle </a:t>
            </a:r>
            <a:r>
              <a:rPr lang="en-US" sz="3200" dirty="0" smtClean="0"/>
              <a:t>of the eighteenth </a:t>
            </a:r>
            <a:r>
              <a:rPr lang="en-US" sz="3200" dirty="0" smtClean="0"/>
              <a:t>century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Who was </a:t>
            </a:r>
            <a:r>
              <a:rPr lang="en-US" dirty="0" smtClean="0"/>
              <a:t>Frederick the </a:t>
            </a:r>
            <a:r>
              <a:rPr lang="en-US" dirty="0" smtClean="0"/>
              <a:t>Great?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990600" y="1066800"/>
            <a:ext cx="7162800" cy="4038600"/>
          </a:xfrm>
          <a:prstGeom prst="wedgeRectCallout">
            <a:avLst>
              <a:gd name="adj1" fmla="val -10840"/>
              <a:gd name="adj2" fmla="val 116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4000" dirty="0" smtClean="0"/>
              <a:t>Mexico and Peru.</a:t>
            </a:r>
            <a:endParaRPr lang="en-US" sz="4000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2 colonies </a:t>
            </a:r>
            <a:r>
              <a:rPr lang="en-US" dirty="0" smtClean="0"/>
              <a:t>Spain established in the new world?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914400" y="1219200"/>
            <a:ext cx="7162800" cy="4038600"/>
          </a:xfrm>
          <a:prstGeom prst="wedgeRectCallout">
            <a:avLst>
              <a:gd name="adj1" fmla="val -22188"/>
              <a:gd name="adj2" fmla="val 28709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dirty="0" smtClean="0"/>
              <a:t>German princes who turned Protestant </a:t>
            </a:r>
            <a:endParaRPr lang="en-US" sz="3200" dirty="0" smtClean="0"/>
          </a:p>
          <a:p>
            <a:r>
              <a:rPr lang="en-US" sz="3200" dirty="0" smtClean="0"/>
              <a:t>could increase </a:t>
            </a:r>
            <a:r>
              <a:rPr lang="en-US" sz="3200" dirty="0" smtClean="0"/>
              <a:t>their independence </a:t>
            </a:r>
            <a:r>
              <a:rPr lang="en-US" sz="3200" dirty="0" smtClean="0"/>
              <a:t>from </a:t>
            </a:r>
          </a:p>
          <a:p>
            <a:r>
              <a:rPr lang="en-US" sz="3200" dirty="0" smtClean="0"/>
              <a:t>the emperor</a:t>
            </a:r>
            <a:r>
              <a:rPr lang="en-US" sz="3200" dirty="0" smtClean="0"/>
              <a:t>, seize church lands, </a:t>
            </a:r>
            <a:endParaRPr lang="en-US" sz="3200" dirty="0" smtClean="0"/>
          </a:p>
          <a:p>
            <a:r>
              <a:rPr lang="en-US" sz="3200" dirty="0" smtClean="0"/>
              <a:t>and </a:t>
            </a:r>
            <a:r>
              <a:rPr lang="en-US" sz="3200" dirty="0" smtClean="0"/>
              <a:t>control the church in their territories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describes </a:t>
            </a:r>
            <a:r>
              <a:rPr lang="en-US" dirty="0" smtClean="0"/>
              <a:t>the nature of popular support for Luther's religious reform </a:t>
            </a:r>
            <a:r>
              <a:rPr lang="en-US" dirty="0" smtClean="0"/>
              <a:t>movement?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5380"/>
              <a:gd name="adj2" fmla="val 29275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2800" dirty="0" smtClean="0"/>
              <a:t>European diseases devastated the Americas.</a:t>
            </a:r>
          </a:p>
          <a:p>
            <a:pPr lvl="0"/>
            <a:r>
              <a:rPr lang="en-US" sz="2800" dirty="0" smtClean="0"/>
              <a:t>American foodstuffs and crops spread </a:t>
            </a:r>
            <a:r>
              <a:rPr lang="en-US" sz="2800" dirty="0" smtClean="0"/>
              <a:t>around </a:t>
            </a:r>
          </a:p>
          <a:p>
            <a:pPr lvl="0"/>
            <a:r>
              <a:rPr lang="en-US" sz="2800" dirty="0" smtClean="0"/>
              <a:t>the world, Africans </a:t>
            </a:r>
            <a:r>
              <a:rPr lang="en-US" sz="2800" dirty="0" smtClean="0"/>
              <a:t>were forcibly transported to </a:t>
            </a:r>
            <a:endParaRPr lang="en-US" sz="2800" dirty="0" smtClean="0"/>
          </a:p>
          <a:p>
            <a:pPr lvl="0"/>
            <a:r>
              <a:rPr lang="en-US" sz="2800" dirty="0" smtClean="0"/>
              <a:t>the Americas, European </a:t>
            </a:r>
            <a:r>
              <a:rPr lang="en-US" sz="2800" dirty="0" smtClean="0"/>
              <a:t>transplanted their crops, </a:t>
            </a:r>
            <a:endParaRPr lang="en-US" sz="2800" dirty="0" smtClean="0"/>
          </a:p>
          <a:p>
            <a:pPr lvl="0"/>
            <a:r>
              <a:rPr lang="en-US" sz="2800" dirty="0" smtClean="0"/>
              <a:t>animals</a:t>
            </a:r>
            <a:r>
              <a:rPr lang="en-US" sz="2800" dirty="0" smtClean="0"/>
              <a:t>, </a:t>
            </a:r>
            <a:r>
              <a:rPr lang="en-US" sz="2800" dirty="0" smtClean="0"/>
              <a:t>and </a:t>
            </a:r>
            <a:r>
              <a:rPr lang="en-US" sz="2800" dirty="0" smtClean="0"/>
              <a:t>economic systems to the </a:t>
            </a:r>
            <a:r>
              <a:rPr lang="en-US" sz="2800" dirty="0" smtClean="0"/>
              <a:t>Americas </a:t>
            </a:r>
          </a:p>
          <a:p>
            <a:pPr lvl="0"/>
            <a:r>
              <a:rPr lang="en-US" sz="2800" dirty="0" smtClean="0"/>
              <a:t>all describe this</a:t>
            </a:r>
            <a:endParaRPr lang="en-US" sz="2800" dirty="0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</a:t>
            </a:r>
            <a:r>
              <a:rPr lang="en-US" dirty="0" smtClean="0"/>
              <a:t>Columbian </a:t>
            </a:r>
            <a:r>
              <a:rPr lang="en-US" dirty="0" smtClean="0"/>
              <a:t>exchange?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557213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Choice1</a:t>
            </a:r>
            <a:endParaRPr lang="en-US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557213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Choice 2</a:t>
            </a:r>
            <a:endParaRPr lang="en-US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76800" y="381000"/>
            <a:ext cx="1600200" cy="557213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Choice 3</a:t>
            </a: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557213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Choice 4</a:t>
            </a:r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0340"/>
              <a:gd name="adj2" fmla="val 2643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person is </a:t>
            </a:r>
          </a:p>
          <a:p>
            <a:r>
              <a:rPr lang="en-US" sz="4000" dirty="0" smtClean="0"/>
              <a:t>a</a:t>
            </a:r>
            <a:r>
              <a:rPr lang="en-US" sz="4000" dirty="0" smtClean="0"/>
              <a:t>ssociated </a:t>
            </a:r>
            <a:r>
              <a:rPr lang="en-US" sz="4000" dirty="0" smtClean="0"/>
              <a:t>with the </a:t>
            </a:r>
            <a:endParaRPr lang="en-US" sz="4000" dirty="0" smtClean="0"/>
          </a:p>
          <a:p>
            <a:r>
              <a:rPr lang="en-US" sz="4000" dirty="0" smtClean="0"/>
              <a:t>Italian Renaissance,</a:t>
            </a:r>
          </a:p>
          <a:p>
            <a:r>
              <a:rPr lang="en-US" sz="4000" dirty="0" smtClean="0"/>
              <a:t>writer </a:t>
            </a:r>
            <a:r>
              <a:rPr lang="en-US" sz="4000" dirty="0" smtClean="0"/>
              <a:t>of </a:t>
            </a:r>
            <a:r>
              <a:rPr lang="en-US" sz="4000" dirty="0" smtClean="0"/>
              <a:t>‘The Prince.’</a:t>
            </a:r>
            <a:endParaRPr lang="en-US" sz="4000" dirty="0" smtClean="0"/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Who is </a:t>
            </a:r>
            <a:r>
              <a:rPr lang="en-US" dirty="0" err="1" smtClean="0"/>
              <a:t>Niccolo</a:t>
            </a:r>
            <a:r>
              <a:rPr lang="en-US" dirty="0" smtClean="0"/>
              <a:t> Machiavelli?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30167"/>
              <a:gd name="adj2" fmla="val 298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dirty="0" smtClean="0"/>
              <a:t>A desire </a:t>
            </a:r>
            <a:r>
              <a:rPr lang="en-US" dirty="0" smtClean="0"/>
              <a:t>for gold and monetary </a:t>
            </a:r>
            <a:r>
              <a:rPr lang="en-US" dirty="0" smtClean="0"/>
              <a:t>gain, </a:t>
            </a:r>
          </a:p>
          <a:p>
            <a:pPr lvl="0"/>
            <a:r>
              <a:rPr lang="en-US" dirty="0" smtClean="0"/>
              <a:t>rivalries </a:t>
            </a:r>
            <a:r>
              <a:rPr lang="en-US" dirty="0" smtClean="0"/>
              <a:t>with other European states </a:t>
            </a:r>
            <a:endParaRPr lang="en-US" dirty="0" smtClean="0"/>
          </a:p>
          <a:p>
            <a:pPr lvl="0"/>
            <a:r>
              <a:rPr lang="en-US" dirty="0" smtClean="0"/>
              <a:t>to </a:t>
            </a:r>
            <a:r>
              <a:rPr lang="en-US" dirty="0" smtClean="0"/>
              <a:t>acquire </a:t>
            </a:r>
            <a:r>
              <a:rPr lang="en-US" dirty="0" smtClean="0"/>
              <a:t>new lands, </a:t>
            </a:r>
          </a:p>
          <a:p>
            <a:pPr lvl="0"/>
            <a:r>
              <a:rPr lang="en-US" dirty="0" smtClean="0"/>
              <a:t>hope </a:t>
            </a:r>
            <a:r>
              <a:rPr lang="en-US" dirty="0" smtClean="0"/>
              <a:t>for personal glory by </a:t>
            </a:r>
            <a:endParaRPr lang="en-US" dirty="0" smtClean="0"/>
          </a:p>
          <a:p>
            <a:pPr lvl="0"/>
            <a:r>
              <a:rPr lang="en-US" dirty="0" smtClean="0"/>
              <a:t>explorers </a:t>
            </a:r>
            <a:r>
              <a:rPr lang="en-US" dirty="0" smtClean="0"/>
              <a:t>and conquerors.</a:t>
            </a:r>
          </a:p>
          <a:p>
            <a:r>
              <a:rPr lang="en-US" dirty="0" smtClean="0"/>
              <a:t>Desire to spread Christianity abroad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influenced </a:t>
            </a:r>
            <a:r>
              <a:rPr lang="en-US" dirty="0" smtClean="0"/>
              <a:t>or encouraged Europe to </a:t>
            </a:r>
            <a:r>
              <a:rPr lang="en-US" dirty="0" smtClean="0"/>
              <a:t>expand?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990600" y="1371600"/>
            <a:ext cx="7162800" cy="4038600"/>
          </a:xfrm>
          <a:prstGeom prst="wedgeRectCallout">
            <a:avLst>
              <a:gd name="adj1" fmla="val -16481"/>
              <a:gd name="adj2" fmla="val -2359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The </a:t>
            </a:r>
            <a:r>
              <a:rPr lang="en-US" sz="4000" dirty="0" smtClean="0"/>
              <a:t>period of </a:t>
            </a:r>
          </a:p>
          <a:p>
            <a:r>
              <a:rPr lang="en-US" sz="4000" dirty="0" smtClean="0"/>
              <a:t>major </a:t>
            </a:r>
            <a:r>
              <a:rPr lang="en-US" sz="4000" dirty="0" smtClean="0"/>
              <a:t>transformation of </a:t>
            </a:r>
            <a:endParaRPr lang="en-US" sz="4000" dirty="0" smtClean="0"/>
          </a:p>
          <a:p>
            <a:r>
              <a:rPr lang="en-US" sz="4000" dirty="0" smtClean="0"/>
              <a:t>Western </a:t>
            </a:r>
            <a:r>
              <a:rPr lang="en-US" sz="4000" dirty="0" smtClean="0"/>
              <a:t>European society</a:t>
            </a:r>
            <a:endParaRPr lang="en-US" sz="4000" b="1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</a:t>
            </a:r>
            <a:r>
              <a:rPr lang="en-US" dirty="0" smtClean="0"/>
              <a:t>Renaissance?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219200" y="914400"/>
            <a:ext cx="7239000" cy="4724400"/>
          </a:xfrm>
          <a:prstGeom prst="wedgeRectCallout">
            <a:avLst>
              <a:gd name="adj1" fmla="val -26575"/>
              <a:gd name="adj2" fmla="val 1642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2800" dirty="0" smtClean="0"/>
              <a:t>During the Early Modern period </a:t>
            </a:r>
            <a:endParaRPr lang="en-US" sz="2800" dirty="0" smtClean="0"/>
          </a:p>
          <a:p>
            <a:pPr lvl="0"/>
            <a:r>
              <a:rPr lang="en-US" sz="2800" dirty="0" smtClean="0"/>
              <a:t>in </a:t>
            </a:r>
            <a:r>
              <a:rPr lang="en-US" sz="2800" dirty="0" smtClean="0"/>
              <a:t>world </a:t>
            </a:r>
            <a:r>
              <a:rPr lang="en-US" sz="2800" dirty="0" smtClean="0"/>
              <a:t>history,</a:t>
            </a:r>
          </a:p>
          <a:p>
            <a:pPr lvl="0"/>
            <a:r>
              <a:rPr lang="en-US" sz="2800" dirty="0" smtClean="0"/>
              <a:t>this </a:t>
            </a:r>
            <a:r>
              <a:rPr lang="en-US" sz="2800" dirty="0" smtClean="0"/>
              <a:t>region, culture, ideology, </a:t>
            </a:r>
            <a:endParaRPr lang="en-US" sz="2800" dirty="0" smtClean="0"/>
          </a:p>
          <a:p>
            <a:pPr lvl="0"/>
            <a:r>
              <a:rPr lang="en-US" sz="2800" dirty="0" smtClean="0"/>
              <a:t>or </a:t>
            </a:r>
            <a:r>
              <a:rPr lang="en-US" sz="2800" dirty="0" smtClean="0"/>
              <a:t>civilization came to </a:t>
            </a:r>
            <a:endParaRPr lang="en-US" sz="2800" dirty="0" smtClean="0"/>
          </a:p>
          <a:p>
            <a:pPr lvl="0"/>
            <a:r>
              <a:rPr lang="en-US" sz="2800" dirty="0" smtClean="0"/>
              <a:t>dominate </a:t>
            </a:r>
            <a:r>
              <a:rPr lang="en-US" sz="2800" dirty="0" smtClean="0"/>
              <a:t>the </a:t>
            </a:r>
            <a:r>
              <a:rPr lang="en-US" sz="2800" dirty="0" smtClean="0"/>
              <a:t>world.</a:t>
            </a:r>
            <a:endParaRPr lang="en-US" sz="280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European</a:t>
            </a:r>
            <a:r>
              <a:rPr lang="en-US" dirty="0"/>
              <a:t>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990600" y="2057400"/>
            <a:ext cx="7162800" cy="3657600"/>
          </a:xfrm>
          <a:prstGeom prst="wedgeRectCallout">
            <a:avLst>
              <a:gd name="adj1" fmla="val 28371"/>
              <a:gd name="adj2" fmla="val 7427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accounts </a:t>
            </a:r>
            <a:r>
              <a:rPr lang="en-US" sz="4000" dirty="0" smtClean="0"/>
              <a:t>in part for </a:t>
            </a:r>
            <a:endParaRPr lang="en-US" sz="4000" dirty="0" smtClean="0"/>
          </a:p>
          <a:p>
            <a:r>
              <a:rPr lang="en-US" sz="4000" dirty="0" smtClean="0"/>
              <a:t>the </a:t>
            </a:r>
            <a:r>
              <a:rPr lang="en-US" sz="4000" dirty="0" smtClean="0"/>
              <a:t>decline of the </a:t>
            </a:r>
            <a:endParaRPr lang="en-US" sz="4000" dirty="0" smtClean="0"/>
          </a:p>
          <a:p>
            <a:r>
              <a:rPr lang="en-US" sz="4000" dirty="0" smtClean="0"/>
              <a:t>Italian Renaissance. </a:t>
            </a:r>
            <a:endParaRPr lang="en-US" sz="4000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What is the </a:t>
            </a:r>
            <a:r>
              <a:rPr lang="en-US" dirty="0" smtClean="0"/>
              <a:t>invasion of the peninsula </a:t>
            </a:r>
          </a:p>
          <a:p>
            <a:r>
              <a:rPr lang="en-US" dirty="0" smtClean="0"/>
              <a:t>by France and Spain 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990600" y="1524000"/>
            <a:ext cx="7162800" cy="3429000"/>
          </a:xfrm>
          <a:prstGeom prst="wedgeRectCallout">
            <a:avLst>
              <a:gd name="adj1" fmla="val -20637"/>
              <a:gd name="adj2" fmla="val 222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sz="3600" dirty="0" smtClean="0"/>
              <a:t>The date and event which </a:t>
            </a:r>
            <a:r>
              <a:rPr lang="en-US" sz="3600" dirty="0" smtClean="0"/>
              <a:t>commonly</a:t>
            </a:r>
          </a:p>
          <a:p>
            <a:pPr lvl="0"/>
            <a:r>
              <a:rPr lang="en-US" sz="3600" dirty="0" smtClean="0"/>
              <a:t> begins the </a:t>
            </a:r>
            <a:r>
              <a:rPr lang="en-US" sz="3600" dirty="0" smtClean="0"/>
              <a:t>early modern period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1138773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What is the </a:t>
            </a:r>
            <a:r>
              <a:rPr lang="en-US" dirty="0" smtClean="0"/>
              <a:t>Ottoman conquest </a:t>
            </a:r>
          </a:p>
          <a:p>
            <a:r>
              <a:rPr lang="en-US" dirty="0" smtClean="0"/>
              <a:t>of Constantinople</a:t>
            </a:r>
            <a:r>
              <a:rPr lang="en-US" dirty="0" smtClean="0"/>
              <a:t> in 1453?</a:t>
            </a:r>
            <a:r>
              <a:rPr lang="en-US" sz="4400" dirty="0" smtClean="0"/>
              <a:t> </a:t>
            </a:r>
            <a:endParaRPr 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914400" y="1295400"/>
            <a:ext cx="7162800" cy="4038600"/>
          </a:xfrm>
          <a:prstGeom prst="wedgeRectCallout">
            <a:avLst>
              <a:gd name="adj1" fmla="val -19153"/>
              <a:gd name="adj2" fmla="val 13795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dirty="0" smtClean="0"/>
              <a:t>Name 4 gunpowder empires.</a:t>
            </a:r>
            <a:endParaRPr lang="en-US" sz="3200" b="1" dirty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28600" y="381000"/>
            <a:ext cx="8610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l"/>
            <a:r>
              <a:rPr lang="en-US" dirty="0" smtClean="0"/>
              <a:t>What is </a:t>
            </a:r>
            <a:r>
              <a:rPr lang="en-US" dirty="0" err="1" smtClean="0"/>
              <a:t>Safavid</a:t>
            </a:r>
            <a:r>
              <a:rPr lang="en-US" dirty="0" smtClean="0"/>
              <a:t> </a:t>
            </a:r>
            <a:r>
              <a:rPr lang="en-US" dirty="0" smtClean="0"/>
              <a:t>Persia, Ottoman Turkey, </a:t>
            </a:r>
            <a:r>
              <a:rPr lang="en-US" dirty="0" err="1" smtClean="0"/>
              <a:t>Mughal</a:t>
            </a:r>
            <a:r>
              <a:rPr lang="en-US" dirty="0" smtClean="0"/>
              <a:t> India, Qing </a:t>
            </a:r>
            <a:r>
              <a:rPr lang="en-US" dirty="0" smtClean="0"/>
              <a:t>China?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0934"/>
              <a:gd name="adj2" fmla="val -28329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r>
              <a:rPr lang="en-US" dirty="0" smtClean="0"/>
              <a:t>The divisions of Christianity during </a:t>
            </a:r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 smtClean="0"/>
              <a:t>Reformations most closely resembles</a:t>
            </a:r>
          </a:p>
          <a:p>
            <a:r>
              <a:rPr lang="en-US" dirty="0" smtClean="0"/>
              <a:t>____________divisions </a:t>
            </a:r>
            <a:r>
              <a:rPr lang="en-US" dirty="0" smtClean="0"/>
              <a:t>within Islam over </a:t>
            </a:r>
          </a:p>
          <a:p>
            <a:r>
              <a:rPr lang="en-US" dirty="0" smtClean="0"/>
              <a:t>political </a:t>
            </a:r>
            <a:r>
              <a:rPr lang="en-US" dirty="0" smtClean="0"/>
              <a:t>leadership of the Muslim community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Sunni-</a:t>
            </a:r>
            <a:r>
              <a:rPr lang="en-US" dirty="0" err="1" smtClean="0"/>
              <a:t>Shia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-18856"/>
              <a:gd name="adj2" fmla="val 23799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The major </a:t>
            </a:r>
            <a:r>
              <a:rPr lang="en-US" sz="4000" dirty="0" smtClean="0"/>
              <a:t>development between </a:t>
            </a:r>
            <a:endParaRPr lang="en-US" sz="4000" dirty="0" smtClean="0"/>
          </a:p>
          <a:p>
            <a:r>
              <a:rPr lang="en-US" sz="4000" dirty="0" smtClean="0"/>
              <a:t>1450 </a:t>
            </a:r>
            <a:r>
              <a:rPr lang="en-US" sz="4000" dirty="0" smtClean="0"/>
              <a:t>and 1750 was the rise </a:t>
            </a:r>
            <a:r>
              <a:rPr lang="en-US" sz="4000" dirty="0" smtClean="0"/>
              <a:t>of this.</a:t>
            </a:r>
            <a:endParaRPr lang="en-US" sz="4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/>
            <a:r>
              <a:rPr lang="en-US" dirty="0" smtClean="0"/>
              <a:t>What is the </a:t>
            </a:r>
            <a:r>
              <a:rPr lang="en-US" dirty="0" smtClean="0"/>
              <a:t>first truly global world trade </a:t>
            </a:r>
            <a:r>
              <a:rPr lang="en-US" dirty="0" smtClean="0"/>
              <a:t>network?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8382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Jean Calvin </a:t>
            </a:r>
          </a:p>
          <a:p>
            <a:r>
              <a:rPr lang="en-US" sz="4000" dirty="0" smtClean="0"/>
              <a:t>Henry VIII</a:t>
            </a:r>
            <a:endParaRPr lang="en-US" sz="4000" dirty="0" smtClean="0"/>
          </a:p>
          <a:p>
            <a:r>
              <a:rPr lang="en-US" sz="4000" dirty="0" smtClean="0"/>
              <a:t>Martin Luther</a:t>
            </a:r>
            <a:endParaRPr lang="en-US" sz="4000" dirty="0" smtClean="0"/>
          </a:p>
          <a:p>
            <a:r>
              <a:rPr lang="en-US" sz="4000" i="1" dirty="0" smtClean="0"/>
              <a:t>95 Theses</a:t>
            </a:r>
          </a:p>
          <a:p>
            <a:r>
              <a:rPr lang="en-US" sz="4000" dirty="0" smtClean="0"/>
              <a:t>are all associated with </a:t>
            </a:r>
            <a:r>
              <a:rPr lang="en-US" sz="4000" dirty="0" smtClean="0"/>
              <a:t>this.</a:t>
            </a:r>
            <a:endParaRPr lang="en-US" sz="4000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8600"/>
            <a:ext cx="72390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changes </a:t>
            </a:r>
            <a:r>
              <a:rPr lang="en-US" dirty="0" smtClean="0"/>
              <a:t>during the </a:t>
            </a:r>
            <a:r>
              <a:rPr lang="en-US" dirty="0" smtClean="0"/>
              <a:t>Reformation?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4500</TotalTime>
  <Words>585</Words>
  <Application>Microsoft Office PowerPoint</Application>
  <PresentationFormat>On-screen Show (4:3)</PresentationFormat>
  <Paragraphs>152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Default Design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Rick &amp; Heidi Kirby</cp:lastModifiedBy>
  <cp:revision>70</cp:revision>
  <cp:lastPrinted>2001-01-31T16:21:13Z</cp:lastPrinted>
  <dcterms:created xsi:type="dcterms:W3CDTF">1998-08-03T22:24:04Z</dcterms:created>
  <dcterms:modified xsi:type="dcterms:W3CDTF">2010-12-04T22:16:39Z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