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24"/>
  </p:handoutMasterIdLst>
  <p:sldIdLst>
    <p:sldId id="280" r:id="rId2"/>
    <p:sldId id="256" r:id="rId3"/>
    <p:sldId id="257" r:id="rId4"/>
    <p:sldId id="260" r:id="rId5"/>
    <p:sldId id="261" r:id="rId6"/>
    <p:sldId id="262" r:id="rId7"/>
    <p:sldId id="264" r:id="rId8"/>
    <p:sldId id="263" r:id="rId9"/>
    <p:sldId id="266" r:id="rId10"/>
    <p:sldId id="267" r:id="rId11"/>
    <p:sldId id="268" r:id="rId12"/>
    <p:sldId id="273" r:id="rId13"/>
    <p:sldId id="272" r:id="rId14"/>
    <p:sldId id="271" r:id="rId15"/>
    <p:sldId id="274" r:id="rId16"/>
    <p:sldId id="270" r:id="rId17"/>
    <p:sldId id="269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custShowLst>
    <p:custShow name="(1.1)" id="0">
      <p:sldLst>
        <p:sld r:id="rId4"/>
      </p:sldLst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99"/>
    <a:srgbClr val="33CCFF"/>
    <a:srgbClr val="FFFFCC"/>
    <a:srgbClr val="FF6600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4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4773B86-DB10-4D1F-88A4-BA660F0467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88DB21-25C7-4FCC-8FEF-A7CF65D3D3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56003A-86D9-48BE-880C-A773C6597F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51EBE8-0F5F-4FD9-8271-AA23348587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1265F6-0A29-4ADF-BA66-407CA3C843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A8F60-93EB-4BC4-B64E-3FE12D8768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6D108-FC79-421A-BB4A-2D0FFFE5C2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D8CF9D-2A4B-41FF-93F6-93BD7740DE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725807-B97F-4F2F-85C4-9895EAB73E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FECCD-4B02-408B-9222-6B8B6D687C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9C185D-198A-426B-B5EC-96244FD73D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23D956-AE4B-4BBF-AD37-F68AEDC436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DB3CE32-C56B-49D3-9303-BF55741248B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12.xml"/><Relationship Id="rId18" Type="http://schemas.openxmlformats.org/officeDocument/2006/relationships/slide" Target="slide6.xml"/><Relationship Id="rId3" Type="http://schemas.openxmlformats.org/officeDocument/2006/relationships/slide" Target="slide8.xml"/><Relationship Id="rId21" Type="http://schemas.openxmlformats.org/officeDocument/2006/relationships/slide" Target="slide20.xml"/><Relationship Id="rId7" Type="http://schemas.openxmlformats.org/officeDocument/2006/relationships/slide" Target="slide15.xml"/><Relationship Id="rId12" Type="http://schemas.openxmlformats.org/officeDocument/2006/relationships/slide" Target="slide11.xml"/><Relationship Id="rId17" Type="http://schemas.openxmlformats.org/officeDocument/2006/relationships/slide" Target="slide7.xml"/><Relationship Id="rId25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6" Type="http://schemas.openxmlformats.org/officeDocument/2006/relationships/slide" Target="slide17.xml"/><Relationship Id="rId20" Type="http://schemas.openxmlformats.org/officeDocument/2006/relationships/slide" Target="slide19.xml"/><Relationship Id="rId1" Type="http://schemas.openxmlformats.org/officeDocument/2006/relationships/vmlDrawing" Target="../drawings/vmlDrawing1.vml"/><Relationship Id="rId6" Type="http://schemas.openxmlformats.org/officeDocument/2006/relationships/slide" Target="slide10.xml"/><Relationship Id="rId11" Type="http://schemas.openxmlformats.org/officeDocument/2006/relationships/slide" Target="slide3.xml"/><Relationship Id="rId24" Type="http://schemas.openxmlformats.org/officeDocument/2006/relationships/oleObject" Target="../embeddings/oleObject1.bin"/><Relationship Id="rId5" Type="http://schemas.openxmlformats.org/officeDocument/2006/relationships/slide" Target="slide5.xml"/><Relationship Id="rId15" Type="http://schemas.openxmlformats.org/officeDocument/2006/relationships/slide" Target="slide9.xml"/><Relationship Id="rId23" Type="http://schemas.openxmlformats.org/officeDocument/2006/relationships/slide" Target="slide22.xml"/><Relationship Id="rId10" Type="http://schemas.openxmlformats.org/officeDocument/2006/relationships/slide" Target="slide18.xml"/><Relationship Id="rId19" Type="http://schemas.openxmlformats.org/officeDocument/2006/relationships/audio" Target="../media/audio1.wav"/><Relationship Id="rId4" Type="http://schemas.openxmlformats.org/officeDocument/2006/relationships/slide" Target="slide4.xml"/><Relationship Id="rId9" Type="http://schemas.openxmlformats.org/officeDocument/2006/relationships/slide" Target="slide14.xml"/><Relationship Id="rId14" Type="http://schemas.openxmlformats.org/officeDocument/2006/relationships/slide" Target="slide13.xml"/><Relationship Id="rId22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724400"/>
            <a:ext cx="6400800" cy="1752600"/>
          </a:xfrm>
        </p:spPr>
        <p:txBody>
          <a:bodyPr/>
          <a:lstStyle/>
          <a:p>
            <a:r>
              <a:rPr lang="en-US" dirty="0"/>
              <a:t>Hosted</a:t>
            </a:r>
          </a:p>
          <a:p>
            <a:r>
              <a:rPr lang="en-US" dirty="0"/>
              <a:t>by</a:t>
            </a:r>
          </a:p>
          <a:p>
            <a:r>
              <a:rPr lang="en-US" dirty="0" smtClean="0"/>
              <a:t>Rick Kirby</a:t>
            </a:r>
            <a:endParaRPr lang="en-US" dirty="0"/>
          </a:p>
        </p:txBody>
      </p:sp>
      <p:sp>
        <p:nvSpPr>
          <p:cNvPr id="74759" name="WordArt 7"/>
          <p:cNvSpPr>
            <a:spLocks noChangeArrowheads="1" noChangeShapeType="1" noTextEdit="1"/>
          </p:cNvSpPr>
          <p:nvPr/>
        </p:nvSpPr>
        <p:spPr bwMode="auto">
          <a:xfrm>
            <a:off x="1676400" y="838200"/>
            <a:ext cx="5867400" cy="3276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9933"/>
                    </a:gs>
                    <a:gs pos="100000">
                      <a:srgbClr val="FFFFCC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Jeopardy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2,4</a:t>
            </a:r>
          </a:p>
        </p:txBody>
      </p:sp>
      <p:sp>
        <p:nvSpPr>
          <p:cNvPr id="1638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8382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/>
            <a:r>
              <a:rPr lang="en-US" sz="4000" dirty="0" smtClean="0"/>
              <a:t>This man </a:t>
            </a:r>
            <a:r>
              <a:rPr lang="en-US" sz="4000" dirty="0" smtClean="0"/>
              <a:t>was </a:t>
            </a:r>
            <a:r>
              <a:rPr lang="en-US" sz="4000" dirty="0" smtClean="0"/>
              <a:t>against slavery </a:t>
            </a:r>
          </a:p>
          <a:p>
            <a:pPr lvl="0"/>
            <a:r>
              <a:rPr lang="en-US" sz="4000" dirty="0" smtClean="0"/>
              <a:t>and an </a:t>
            </a:r>
          </a:p>
          <a:p>
            <a:pPr lvl="0"/>
            <a:r>
              <a:rPr lang="en-US" sz="4000" dirty="0" smtClean="0"/>
              <a:t>advocate </a:t>
            </a:r>
            <a:r>
              <a:rPr lang="en-US" sz="4000" dirty="0" smtClean="0"/>
              <a:t>of Indian </a:t>
            </a:r>
            <a:r>
              <a:rPr lang="en-US" sz="4000" dirty="0" smtClean="0"/>
              <a:t>rights.</a:t>
            </a:r>
            <a:endParaRPr lang="en-US" sz="4000" dirty="0" smtClean="0"/>
          </a:p>
          <a:p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Who was </a:t>
            </a:r>
            <a:r>
              <a:rPr lang="en-US" dirty="0" err="1" smtClean="0"/>
              <a:t>Bartolome</a:t>
            </a:r>
            <a:r>
              <a:rPr lang="en-US" dirty="0" smtClean="0"/>
              <a:t> </a:t>
            </a:r>
            <a:r>
              <a:rPr lang="en-US" dirty="0" smtClean="0"/>
              <a:t>de Las </a:t>
            </a:r>
            <a:r>
              <a:rPr lang="en-US" dirty="0" err="1" smtClean="0"/>
              <a:t>Casas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5943600"/>
            <a:ext cx="17526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3,1</a:t>
            </a:r>
          </a:p>
        </p:txBody>
      </p:sp>
      <p:sp>
        <p:nvSpPr>
          <p:cNvPr id="1741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990600" y="1524000"/>
            <a:ext cx="7162800" cy="4038600"/>
          </a:xfrm>
          <a:prstGeom prst="wedgeRectCallout">
            <a:avLst>
              <a:gd name="adj1" fmla="val -18856"/>
              <a:gd name="adj2" fmla="val 23273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/>
            <a:r>
              <a:rPr lang="en-US" sz="4000" dirty="0" smtClean="0"/>
              <a:t>In 1494, Spain and Portugal </a:t>
            </a:r>
            <a:endParaRPr lang="en-US" sz="4000" dirty="0" smtClean="0"/>
          </a:p>
          <a:p>
            <a:pPr lvl="0"/>
            <a:r>
              <a:rPr lang="en-US" sz="4000" dirty="0" smtClean="0"/>
              <a:t>clarified </a:t>
            </a:r>
            <a:r>
              <a:rPr lang="en-US" sz="4000" dirty="0" smtClean="0"/>
              <a:t>the boundaries of </a:t>
            </a:r>
            <a:endParaRPr lang="en-US" sz="4000" dirty="0" smtClean="0"/>
          </a:p>
          <a:p>
            <a:pPr lvl="0"/>
            <a:r>
              <a:rPr lang="en-US" sz="4000" dirty="0" smtClean="0"/>
              <a:t>their </a:t>
            </a:r>
            <a:r>
              <a:rPr lang="en-US" sz="4000" dirty="0" smtClean="0"/>
              <a:t>colonial possessions with</a:t>
            </a:r>
            <a:endParaRPr lang="en-US" sz="4000" dirty="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914400" y="228601"/>
            <a:ext cx="7315200" cy="1015663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</a:t>
            </a:r>
            <a:r>
              <a:rPr lang="en-US" dirty="0" smtClean="0"/>
              <a:t>the </a:t>
            </a:r>
            <a:r>
              <a:rPr lang="en-US" dirty="0" smtClean="0"/>
              <a:t>Treaty of </a:t>
            </a:r>
            <a:r>
              <a:rPr lang="en-US" dirty="0" err="1" smtClean="0"/>
              <a:t>Tordisillas</a:t>
            </a:r>
            <a:r>
              <a:rPr lang="en-US" dirty="0" smtClean="0"/>
              <a:t>?</a:t>
            </a:r>
            <a:endParaRPr lang="en-US" dirty="0" smtClean="0"/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543800" y="6172200"/>
            <a:ext cx="1600200" cy="685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3,2</a:t>
            </a:r>
          </a:p>
        </p:txBody>
      </p:sp>
      <p:sp>
        <p:nvSpPr>
          <p:cNvPr id="2253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990600" y="1219200"/>
            <a:ext cx="7162800" cy="4038600"/>
          </a:xfrm>
          <a:prstGeom prst="wedgeRectCallout">
            <a:avLst>
              <a:gd name="adj1" fmla="val -35274"/>
              <a:gd name="adj2" fmla="val 1003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/>
            <a:r>
              <a:rPr lang="en-US" sz="4000" dirty="0" smtClean="0"/>
              <a:t>When the </a:t>
            </a:r>
            <a:r>
              <a:rPr lang="en-US" sz="4000" dirty="0" smtClean="0"/>
              <a:t>________system </a:t>
            </a:r>
          </a:p>
          <a:p>
            <a:pPr lvl="0"/>
            <a:r>
              <a:rPr lang="en-US" sz="4000" dirty="0" smtClean="0"/>
              <a:t>began </a:t>
            </a:r>
            <a:r>
              <a:rPr lang="en-US" sz="4000" dirty="0" smtClean="0"/>
              <a:t>to fail, </a:t>
            </a:r>
            <a:r>
              <a:rPr lang="en-US" sz="4000" dirty="0" smtClean="0"/>
              <a:t>government </a:t>
            </a:r>
          </a:p>
          <a:p>
            <a:pPr lvl="0"/>
            <a:r>
              <a:rPr lang="en-US" sz="4000" dirty="0" smtClean="0"/>
              <a:t>	began to rely on Indian labor </a:t>
            </a:r>
            <a:endParaRPr lang="en-US" sz="4000" dirty="0" smtClean="0"/>
          </a:p>
          <a:p>
            <a:pPr lvl="0"/>
            <a:r>
              <a:rPr lang="en-US" sz="4000" dirty="0" smtClean="0"/>
              <a:t>extracted </a:t>
            </a:r>
            <a:r>
              <a:rPr lang="en-US" sz="4000" dirty="0" smtClean="0"/>
              <a:t>through local </a:t>
            </a:r>
            <a:endParaRPr lang="en-US" sz="4000" dirty="0" smtClean="0"/>
          </a:p>
          <a:p>
            <a:pPr lvl="0"/>
            <a:r>
              <a:rPr lang="en-US" sz="4000" dirty="0" smtClean="0"/>
              <a:t>officials</a:t>
            </a:r>
            <a:r>
              <a:rPr lang="en-US" sz="4000" dirty="0" smtClean="0"/>
              <a:t>, the </a:t>
            </a:r>
            <a:r>
              <a:rPr lang="en-US" sz="4000" dirty="0" err="1" smtClean="0"/>
              <a:t>mita</a:t>
            </a:r>
            <a:r>
              <a:rPr lang="en-US" sz="4000" dirty="0" smtClean="0"/>
              <a:t>.</a:t>
            </a:r>
            <a:endParaRPr lang="en-US" sz="4000" b="1" dirty="0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the </a:t>
            </a:r>
            <a:r>
              <a:rPr lang="en-US" dirty="0" err="1" smtClean="0"/>
              <a:t>encomienda</a:t>
            </a:r>
            <a:r>
              <a:rPr lang="en-US" dirty="0" smtClean="0"/>
              <a:t> system?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867400"/>
            <a:ext cx="1905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3,3</a:t>
            </a:r>
          </a:p>
        </p:txBody>
      </p:sp>
      <p:sp>
        <p:nvSpPr>
          <p:cNvPr id="2150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914400" y="1143000"/>
            <a:ext cx="7162800" cy="4038600"/>
          </a:xfrm>
          <a:prstGeom prst="wedgeRectCallout">
            <a:avLst>
              <a:gd name="adj1" fmla="val -28252"/>
              <a:gd name="adj2" fmla="val 94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 </a:t>
            </a:r>
            <a:r>
              <a:rPr lang="en-US" sz="4000" dirty="0" smtClean="0"/>
              <a:t>In order to facilitate colonization, </a:t>
            </a:r>
            <a:endParaRPr lang="en-US" sz="4000" dirty="0" smtClean="0"/>
          </a:p>
          <a:p>
            <a:r>
              <a:rPr lang="en-US" sz="4000" dirty="0" smtClean="0"/>
              <a:t>settlement</a:t>
            </a:r>
            <a:r>
              <a:rPr lang="en-US" sz="4000" dirty="0" smtClean="0"/>
              <a:t>, and exploration, </a:t>
            </a:r>
            <a:endParaRPr lang="en-US" sz="4000" dirty="0" smtClean="0"/>
          </a:p>
          <a:p>
            <a:r>
              <a:rPr lang="en-US" sz="4000" dirty="0" smtClean="0"/>
              <a:t>t</a:t>
            </a:r>
            <a:r>
              <a:rPr lang="en-US" sz="4000" dirty="0" smtClean="0"/>
              <a:t>hey chartered </a:t>
            </a:r>
            <a:r>
              <a:rPr lang="en-US" sz="4000" dirty="0" smtClean="0"/>
              <a:t>companies </a:t>
            </a:r>
            <a:endParaRPr lang="en-US" sz="4000" dirty="0" smtClean="0"/>
          </a:p>
          <a:p>
            <a:r>
              <a:rPr lang="en-US" sz="4000" dirty="0" smtClean="0"/>
              <a:t>and </a:t>
            </a:r>
            <a:r>
              <a:rPr lang="en-US" sz="4000" dirty="0" smtClean="0"/>
              <a:t>created </a:t>
            </a:r>
            <a:endParaRPr lang="en-US" sz="4000" dirty="0" smtClean="0"/>
          </a:p>
          <a:p>
            <a:r>
              <a:rPr lang="en-US" sz="4000" dirty="0" smtClean="0"/>
              <a:t>commercial </a:t>
            </a:r>
            <a:r>
              <a:rPr lang="en-US" sz="4000" dirty="0" smtClean="0"/>
              <a:t>monopolies </a:t>
            </a:r>
            <a:endParaRPr lang="en-US" sz="4000" dirty="0" smtClean="0"/>
          </a:p>
          <a:p>
            <a:r>
              <a:rPr lang="en-US" sz="4000" dirty="0" smtClean="0"/>
              <a:t>in </a:t>
            </a:r>
            <a:r>
              <a:rPr lang="en-US" sz="4000" dirty="0" smtClean="0"/>
              <a:t>a given </a:t>
            </a:r>
            <a:r>
              <a:rPr lang="en-US" sz="4000" dirty="0" smtClean="0"/>
              <a:t>region.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0"/>
            <a:r>
              <a:rPr lang="en-US" dirty="0" smtClean="0"/>
              <a:t>Who were the </a:t>
            </a:r>
            <a:r>
              <a:rPr lang="en-US" dirty="0" smtClean="0"/>
              <a:t>British, French and </a:t>
            </a:r>
            <a:r>
              <a:rPr lang="en-US" dirty="0" smtClean="0"/>
              <a:t>Dutch?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791200"/>
            <a:ext cx="19050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3,4</a:t>
            </a:r>
          </a:p>
        </p:txBody>
      </p:sp>
      <p:sp>
        <p:nvSpPr>
          <p:cNvPr id="2048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838200" y="1066800"/>
            <a:ext cx="7162800" cy="4038600"/>
          </a:xfrm>
          <a:prstGeom prst="wedgeRectCallout">
            <a:avLst>
              <a:gd name="adj1" fmla="val -28572"/>
              <a:gd name="adj2" fmla="val 17955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This colonial power pressed </a:t>
            </a:r>
          </a:p>
          <a:p>
            <a:r>
              <a:rPr lang="en-US" sz="4000" dirty="0" smtClean="0"/>
              <a:t>inland </a:t>
            </a:r>
            <a:r>
              <a:rPr lang="en-US" sz="4000" dirty="0" smtClean="0"/>
              <a:t>in Angola instead </a:t>
            </a:r>
            <a:endParaRPr lang="en-US" sz="4000" dirty="0" smtClean="0"/>
          </a:p>
          <a:p>
            <a:r>
              <a:rPr lang="en-US" sz="4000" dirty="0" smtClean="0"/>
              <a:t>of </a:t>
            </a:r>
            <a:r>
              <a:rPr lang="en-US" sz="4000" dirty="0" smtClean="0"/>
              <a:t>simply </a:t>
            </a:r>
            <a:r>
              <a:rPr lang="en-US" sz="4000" dirty="0" smtClean="0"/>
              <a:t>establishing</a:t>
            </a:r>
          </a:p>
          <a:p>
            <a:r>
              <a:rPr lang="en-US" sz="4000" dirty="0" smtClean="0"/>
              <a:t>coastal fortresses</a:t>
            </a:r>
            <a:r>
              <a:rPr lang="en-US" sz="4000" dirty="0" smtClean="0"/>
              <a:t>.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8382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0"/>
            <a:r>
              <a:rPr lang="en-US" dirty="0" smtClean="0"/>
              <a:t>Who were </a:t>
            </a:r>
            <a:r>
              <a:rPr lang="en-US" dirty="0" smtClean="0"/>
              <a:t>the </a:t>
            </a:r>
            <a:r>
              <a:rPr lang="en-US" dirty="0" smtClean="0"/>
              <a:t>Portuguese?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4,1</a:t>
            </a:r>
          </a:p>
        </p:txBody>
      </p:sp>
      <p:sp>
        <p:nvSpPr>
          <p:cNvPr id="2355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648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990600" y="1143000"/>
            <a:ext cx="7162800" cy="4038600"/>
          </a:xfrm>
          <a:prstGeom prst="wedgeRectCallout">
            <a:avLst>
              <a:gd name="adj1" fmla="val -17075"/>
              <a:gd name="adj2" fmla="val 20113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/>
            <a:r>
              <a:rPr lang="en-US" sz="4000" dirty="0" smtClean="0"/>
              <a:t>By 1700, slaves comprised </a:t>
            </a:r>
            <a:endParaRPr lang="en-US" sz="4000" dirty="0" smtClean="0"/>
          </a:p>
          <a:p>
            <a:pPr lvl="0"/>
            <a:r>
              <a:rPr lang="en-US" sz="4000" dirty="0" smtClean="0"/>
              <a:t>approximately this percent</a:t>
            </a:r>
          </a:p>
          <a:p>
            <a:pPr lvl="0"/>
            <a:r>
              <a:rPr lang="en-US" sz="4000" dirty="0" smtClean="0"/>
              <a:t>of </a:t>
            </a:r>
            <a:r>
              <a:rPr lang="en-US" sz="4000" dirty="0" smtClean="0"/>
              <a:t>the Brazilian </a:t>
            </a:r>
            <a:r>
              <a:rPr lang="en-US" sz="4000" dirty="0" smtClean="0"/>
              <a:t>population. </a:t>
            </a:r>
            <a:endParaRPr lang="en-US" sz="4000" dirty="0" smtClean="0"/>
          </a:p>
          <a:p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half?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6019800"/>
            <a:ext cx="16764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4,2</a:t>
            </a:r>
          </a:p>
        </p:txBody>
      </p:sp>
      <p:sp>
        <p:nvSpPr>
          <p:cNvPr id="1946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914400" y="1447800"/>
            <a:ext cx="7162800" cy="4038600"/>
          </a:xfrm>
          <a:prstGeom prst="wedgeRectCallout">
            <a:avLst>
              <a:gd name="adj1" fmla="val -19317"/>
              <a:gd name="adj2" fmla="val 31539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/>
            <a:r>
              <a:rPr lang="en-US" sz="4000" dirty="0" smtClean="0"/>
              <a:t>During the early modern era, </a:t>
            </a:r>
            <a:endParaRPr lang="en-US" sz="4000" dirty="0" smtClean="0"/>
          </a:p>
          <a:p>
            <a:pPr lvl="0"/>
            <a:r>
              <a:rPr lang="en-US" sz="4000" dirty="0" smtClean="0"/>
              <a:t>the </a:t>
            </a:r>
            <a:r>
              <a:rPr lang="en-US" sz="4000" dirty="0" smtClean="0"/>
              <a:t>world economy and </a:t>
            </a:r>
            <a:endParaRPr lang="en-US" sz="4000" dirty="0" smtClean="0"/>
          </a:p>
          <a:p>
            <a:pPr lvl="0"/>
            <a:r>
              <a:rPr lang="en-US" sz="4000" dirty="0" smtClean="0"/>
              <a:t>trade did </a:t>
            </a:r>
            <a:r>
              <a:rPr lang="en-US" sz="4000" dirty="0" smtClean="0"/>
              <a:t>not include areas such </a:t>
            </a:r>
            <a:endParaRPr lang="en-US" sz="4000" dirty="0" smtClean="0"/>
          </a:p>
          <a:p>
            <a:pPr lvl="0"/>
            <a:r>
              <a:rPr lang="en-US" sz="4000" dirty="0" smtClean="0"/>
              <a:t>as these 3 regions.</a:t>
            </a:r>
            <a:endParaRPr lang="en-US" sz="4000" dirty="0" smtClean="0"/>
          </a:p>
          <a:p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0"/>
            <a:r>
              <a:rPr lang="en-US" dirty="0" smtClean="0"/>
              <a:t>What is China</a:t>
            </a:r>
            <a:r>
              <a:rPr lang="en-US" dirty="0" smtClean="0"/>
              <a:t>, </a:t>
            </a:r>
          </a:p>
          <a:p>
            <a:pPr lvl="0"/>
            <a:r>
              <a:rPr lang="en-US" dirty="0" smtClean="0"/>
              <a:t>Japan, and many Muslim </a:t>
            </a:r>
            <a:r>
              <a:rPr lang="en-US" dirty="0" smtClean="0"/>
              <a:t>regions?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4,3</a:t>
            </a:r>
          </a:p>
        </p:txBody>
      </p:sp>
      <p:sp>
        <p:nvSpPr>
          <p:cNvPr id="1843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3434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990600" y="1066800"/>
            <a:ext cx="7162800" cy="4038600"/>
          </a:xfrm>
          <a:prstGeom prst="wedgeRectCallout">
            <a:avLst>
              <a:gd name="adj1" fmla="val -32401"/>
              <a:gd name="adj2" fmla="val 1286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/>
            <a:r>
              <a:rPr lang="en-US" sz="4000" dirty="0" smtClean="0"/>
              <a:t>One area of Africa colonized </a:t>
            </a:r>
            <a:endParaRPr lang="en-US" sz="4000" dirty="0" smtClean="0"/>
          </a:p>
          <a:p>
            <a:pPr lvl="0"/>
            <a:r>
              <a:rPr lang="en-US" sz="4000" dirty="0" smtClean="0"/>
              <a:t>by the Dutch prior </a:t>
            </a:r>
          </a:p>
          <a:p>
            <a:pPr lvl="0"/>
            <a:r>
              <a:rPr lang="en-US" sz="4000" dirty="0" smtClean="0"/>
              <a:t>to </a:t>
            </a:r>
            <a:r>
              <a:rPr lang="en-US" sz="4000" dirty="0" smtClean="0"/>
              <a:t>the </a:t>
            </a:r>
            <a:r>
              <a:rPr lang="en-US" sz="4000" dirty="0" smtClean="0"/>
              <a:t>mid-1700’s</a:t>
            </a:r>
            <a:endParaRPr lang="en-US" sz="4000" dirty="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South Africa?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934200" y="5867400"/>
            <a:ext cx="2209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4,4</a:t>
            </a:r>
          </a:p>
        </p:txBody>
      </p:sp>
      <p:sp>
        <p:nvSpPr>
          <p:cNvPr id="2458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572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914400" y="1219200"/>
            <a:ext cx="7162800" cy="4038600"/>
          </a:xfrm>
          <a:prstGeom prst="wedgeRectCallout">
            <a:avLst>
              <a:gd name="adj1" fmla="val -27466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/>
            <a:r>
              <a:rPr lang="en-US" sz="2800" dirty="0" smtClean="0"/>
              <a:t>Because of this,</a:t>
            </a:r>
          </a:p>
          <a:p>
            <a:pPr lvl="0"/>
            <a:r>
              <a:rPr lang="en-US" sz="2800" dirty="0" smtClean="0"/>
              <a:t>t</a:t>
            </a:r>
            <a:r>
              <a:rPr lang="en-US" sz="2800" dirty="0" smtClean="0"/>
              <a:t>he </a:t>
            </a:r>
            <a:r>
              <a:rPr lang="en-US" sz="2800" dirty="0" smtClean="0"/>
              <a:t>Spanish assimilation of the </a:t>
            </a:r>
            <a:endParaRPr lang="en-US" sz="2800" dirty="0" smtClean="0"/>
          </a:p>
          <a:p>
            <a:pPr lvl="0"/>
            <a:r>
              <a:rPr lang="en-US" sz="2800" dirty="0" smtClean="0"/>
              <a:t>American </a:t>
            </a:r>
            <a:r>
              <a:rPr lang="en-US" sz="2800" dirty="0" smtClean="0"/>
              <a:t>peoples and </a:t>
            </a:r>
            <a:endParaRPr lang="en-US" sz="2800" dirty="0" smtClean="0"/>
          </a:p>
          <a:p>
            <a:pPr lvl="0"/>
            <a:r>
              <a:rPr lang="en-US" sz="2800" dirty="0" smtClean="0"/>
              <a:t>the </a:t>
            </a:r>
            <a:r>
              <a:rPr lang="en-US" sz="2800" dirty="0" smtClean="0"/>
              <a:t>replacement of Indians by </a:t>
            </a:r>
            <a:endParaRPr lang="en-US" sz="2800" dirty="0" smtClean="0"/>
          </a:p>
          <a:p>
            <a:pPr lvl="0"/>
            <a:r>
              <a:rPr lang="en-US" sz="2800" dirty="0" smtClean="0"/>
              <a:t>Spanish </a:t>
            </a:r>
            <a:r>
              <a:rPr lang="en-US" sz="2800" dirty="0" smtClean="0"/>
              <a:t>cultures were facilitated by</a:t>
            </a:r>
          </a:p>
          <a:p>
            <a:pPr lvl="0"/>
            <a:r>
              <a:rPr lang="en-US" sz="2800" dirty="0" smtClean="0"/>
              <a:t>the </a:t>
            </a:r>
            <a:r>
              <a:rPr lang="en-US" sz="2800" dirty="0" smtClean="0"/>
              <a:t>demographic die off </a:t>
            </a:r>
            <a:endParaRPr lang="en-US" sz="2800" dirty="0" smtClean="0"/>
          </a:p>
          <a:p>
            <a:pPr lvl="0"/>
            <a:r>
              <a:rPr lang="en-US" sz="2800" dirty="0" smtClean="0"/>
              <a:t>of </a:t>
            </a:r>
            <a:r>
              <a:rPr lang="en-US" sz="2800" dirty="0" smtClean="0"/>
              <a:t>Indian </a:t>
            </a:r>
            <a:r>
              <a:rPr lang="en-US" sz="2800" dirty="0" smtClean="0"/>
              <a:t>populations. </a:t>
            </a:r>
          </a:p>
          <a:p>
            <a:pPr lvl="0"/>
            <a:endParaRPr lang="en-US" sz="2800" dirty="0" smtClean="0"/>
          </a:p>
          <a:p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are European </a:t>
            </a:r>
            <a:r>
              <a:rPr lang="en-US" dirty="0" smtClean="0"/>
              <a:t>diseases?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6096000"/>
            <a:ext cx="17526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5,1</a:t>
            </a:r>
          </a:p>
        </p:txBody>
      </p:sp>
      <p:sp>
        <p:nvSpPr>
          <p:cNvPr id="2560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1066800" y="1143000"/>
            <a:ext cx="7162800" cy="4038600"/>
          </a:xfrm>
          <a:prstGeom prst="wedgeRectCallout">
            <a:avLst>
              <a:gd name="adj1" fmla="val -27466"/>
              <a:gd name="adj2" fmla="val 3169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/>
            <a:r>
              <a:rPr lang="en-US" sz="4000" dirty="0" smtClean="0"/>
              <a:t>In its final form, the Spanish </a:t>
            </a:r>
            <a:endParaRPr lang="en-US" sz="4000" dirty="0" smtClean="0"/>
          </a:p>
          <a:p>
            <a:pPr lvl="0"/>
            <a:r>
              <a:rPr lang="en-US" sz="4000" dirty="0" smtClean="0"/>
              <a:t>colonial </a:t>
            </a:r>
            <a:r>
              <a:rPr lang="en-US" sz="4000" dirty="0" smtClean="0"/>
              <a:t>government </a:t>
            </a:r>
            <a:endParaRPr lang="en-US" sz="4000" dirty="0" smtClean="0"/>
          </a:p>
          <a:p>
            <a:pPr lvl="0"/>
            <a:r>
              <a:rPr lang="en-US" sz="4000" dirty="0" smtClean="0"/>
              <a:t>in </a:t>
            </a:r>
            <a:r>
              <a:rPr lang="en-US" sz="4000" dirty="0" smtClean="0"/>
              <a:t>Latin America was divided </a:t>
            </a:r>
            <a:endParaRPr lang="en-US" sz="4000" dirty="0" smtClean="0"/>
          </a:p>
          <a:p>
            <a:pPr lvl="0"/>
            <a:r>
              <a:rPr lang="en-US" sz="4000" dirty="0" smtClean="0"/>
              <a:t>at </a:t>
            </a:r>
            <a:r>
              <a:rPr lang="en-US" sz="4000" dirty="0" smtClean="0"/>
              <a:t>first into two and later into </a:t>
            </a:r>
            <a:endParaRPr lang="en-US" sz="4000" dirty="0" smtClean="0"/>
          </a:p>
          <a:p>
            <a:pPr lvl="0"/>
            <a:r>
              <a:rPr lang="en-US" sz="4000" dirty="0" smtClean="0"/>
              <a:t>four of these.</a:t>
            </a:r>
            <a:endParaRPr lang="en-US" sz="4000" dirty="0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</a:t>
            </a:r>
            <a:r>
              <a:rPr lang="en-US" dirty="0" smtClean="0"/>
              <a:t>are viceroyalties?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33CCFF"/>
            </a:gs>
            <a:gs pos="100000">
              <a:srgbClr val="175E7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1143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4" action="ppaction://hlinksldjump"/>
              </a:rPr>
              <a:t>100</a:t>
            </a:r>
            <a:endParaRPr lang="en-US" b="1"/>
          </a:p>
        </p:txBody>
      </p:sp>
      <p:sp>
        <p:nvSpPr>
          <p:cNvPr id="2053" name="AutoShape 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11430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5" action="ppaction://hlinksldjump"/>
              </a:rPr>
              <a:t>100</a:t>
            </a:r>
            <a:endParaRPr lang="en-US" b="1">
              <a:hlinkClick r:id="rId5" action="ppaction://hlinksldjump"/>
            </a:endParaRPr>
          </a:p>
        </p:txBody>
      </p:sp>
      <p:sp>
        <p:nvSpPr>
          <p:cNvPr id="2056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2286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3" action="ppaction://hlinksldjump"/>
              </a:rPr>
              <a:t>200</a:t>
            </a:r>
            <a:endParaRPr lang="en-US" b="1"/>
          </a:p>
        </p:txBody>
      </p:sp>
      <p:sp>
        <p:nvSpPr>
          <p:cNvPr id="2058" name="AutoShape 10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2209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6" action="ppaction://hlinksldjump"/>
              </a:rPr>
              <a:t>200</a:t>
            </a:r>
            <a:endParaRPr lang="en-US" b="1"/>
          </a:p>
        </p:txBody>
      </p:sp>
      <p:sp>
        <p:nvSpPr>
          <p:cNvPr id="2060" name="AutoShape 12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4495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7" action="ppaction://hlinksldjump"/>
              </a:rPr>
              <a:t>400</a:t>
            </a:r>
            <a:endParaRPr lang="en-US" b="1"/>
          </a:p>
        </p:txBody>
      </p:sp>
      <p:sp>
        <p:nvSpPr>
          <p:cNvPr id="2062" name="AutoShape 14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4495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8" action="ppaction://hlinksldjump"/>
              </a:rPr>
              <a:t>400</a:t>
            </a:r>
            <a:endParaRPr lang="en-US" b="1"/>
          </a:p>
        </p:txBody>
      </p:sp>
      <p:sp>
        <p:nvSpPr>
          <p:cNvPr id="2064" name="AutoShape 16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3352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9" action="ppaction://hlinksldjump"/>
              </a:rPr>
              <a:t>300</a:t>
            </a:r>
            <a:endParaRPr lang="en-US" b="1"/>
          </a:p>
        </p:txBody>
      </p:sp>
      <p:sp>
        <p:nvSpPr>
          <p:cNvPr id="2066" name="AutoShape 18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4495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0" action="ppaction://hlinksldjump"/>
              </a:rPr>
              <a:t>400</a:t>
            </a:r>
            <a:endParaRPr lang="en-US" b="1"/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228600" y="381000"/>
            <a:ext cx="1600200" cy="557213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Choice1</a:t>
            </a:r>
            <a:endParaRPr lang="en-US"/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2362200" y="381000"/>
            <a:ext cx="1752600" cy="557213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Choice 2</a:t>
            </a:r>
            <a:endParaRPr lang="en-US"/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4876800" y="381000"/>
            <a:ext cx="1600200" cy="557213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Choice 3</a:t>
            </a:r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7010400" y="381000"/>
            <a:ext cx="1752600" cy="557213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Choice 4</a:t>
            </a:r>
          </a:p>
        </p:txBody>
      </p:sp>
      <p:sp>
        <p:nvSpPr>
          <p:cNvPr id="2075" name="AutoShape 27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1143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6" name="AutoShape 28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3352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2" action="ppaction://hlinksldjump"/>
              </a:rPr>
              <a:t>300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8" name="AutoShape 30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3429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3" action="ppaction://hlinksldjump"/>
              </a:rPr>
              <a:t>300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9" name="AutoShape 31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3352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4" action="ppaction://hlinksldjump"/>
              </a:rPr>
              <a:t>300</a:t>
            </a:r>
            <a:endParaRPr lang="en-US" b="1"/>
          </a:p>
        </p:txBody>
      </p:sp>
      <p:sp>
        <p:nvSpPr>
          <p:cNvPr id="2080" name="AutoShape 32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2209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5" action="ppaction://hlinksldjump"/>
              </a:rPr>
              <a:t>200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1" name="AutoShape 33">
            <a:hlinkClick r:id="rId1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4495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6" action="ppaction://hlinksldjump"/>
              </a:rPr>
              <a:t>400</a:t>
            </a:r>
          </a:p>
        </p:txBody>
      </p:sp>
      <p:sp>
        <p:nvSpPr>
          <p:cNvPr id="2083" name="AutoShape 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2286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7" action="ppaction://hlinksldjump"/>
              </a:rPr>
              <a:t>200</a:t>
            </a:r>
            <a:endParaRPr lang="en-US" b="1"/>
          </a:p>
        </p:txBody>
      </p:sp>
      <p:sp>
        <p:nvSpPr>
          <p:cNvPr id="2084" name="AutoShape 36">
            <a:hlinkClick r:id="rId18" action="ppaction://hlinksldjump" highlightClick="1">
              <a:snd r:embed="rId19" name="WHOOSH.WAV"/>
            </a:hlinkClick>
          </p:cNvPr>
          <p:cNvSpPr>
            <a:spLocks noChangeArrowheads="1"/>
          </p:cNvSpPr>
          <p:nvPr/>
        </p:nvSpPr>
        <p:spPr bwMode="auto">
          <a:xfrm>
            <a:off x="7162800" y="1066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8" action="ppaction://hlinksldjump"/>
              </a:rPr>
              <a:t>100</a:t>
            </a:r>
          </a:p>
        </p:txBody>
      </p:sp>
      <p:sp>
        <p:nvSpPr>
          <p:cNvPr id="2085" name="AutoShape 37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5638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0" action="ppaction://hlinksldjump"/>
              </a:rPr>
              <a:t>500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2086" name="AutoShape 38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5638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1" action="ppaction://hlinksldjump"/>
              </a:rPr>
              <a:t>500</a:t>
            </a:r>
            <a:endParaRPr lang="en-US" sz="3200" b="1">
              <a:solidFill>
                <a:srgbClr val="99CC00"/>
              </a:solidFill>
              <a:effectDag name="">
                <a:cont type="tree" name="">
                  <a:effect ref="fillLine"/>
                  <a:outerShdw dist="38100" dir="13500000" algn="br">
                    <a:srgbClr val="D5FF55"/>
                  </a:outerShdw>
                </a:cont>
                <a:cont type="tree" name="">
                  <a:effect ref="fillLine"/>
                  <a:outerShdw dist="38100" dir="2700000" algn="tl">
                    <a:srgbClr val="5B7A00"/>
                  </a:outerShdw>
                </a:cont>
                <a:effect ref="fillLine"/>
              </a:effectDag>
            </a:endParaRPr>
          </a:p>
        </p:txBody>
      </p:sp>
      <p:sp>
        <p:nvSpPr>
          <p:cNvPr id="2087" name="AutoShape 39">
            <a:hlinkClick r:id="rId2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5638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2" action="ppaction://hlinksldjump"/>
              </a:rPr>
              <a:t>500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8" name="AutoShape 40">
            <a:hlinkClick r:id="rId2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5638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3" action="ppaction://hlinksldjump"/>
              </a:rPr>
              <a:t>500</a:t>
            </a:r>
            <a:endParaRPr lang="en-US" b="1"/>
          </a:p>
        </p:txBody>
      </p:sp>
      <p:graphicFrame>
        <p:nvGraphicFramePr>
          <p:cNvPr id="2089" name="Rectangle 4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2089" name="Clip" r:id="rId24" imgW="0" imgH="0" progId="">
              <p:embed/>
            </p:oleObj>
          </a:graphicData>
        </a:graphic>
      </p:graphicFrame>
      <p:graphicFrame>
        <p:nvGraphicFramePr>
          <p:cNvPr id="2092" name="Rectangle 44"/>
          <p:cNvGraphicFramePr>
            <a:graphicFrameLocks/>
          </p:cNvGraphicFramePr>
          <p:nvPr/>
        </p:nvGraphicFramePr>
        <p:xfrm>
          <a:off x="2057400" y="1447800"/>
          <a:ext cx="6096000" cy="4064000"/>
        </p:xfrm>
        <a:graphic>
          <a:graphicData uri="http://schemas.openxmlformats.org/presentationml/2006/ole">
            <p:oleObj spid="_x0000_s2092" name="Clip" r:id="rId25" imgW="0" imgH="0" progId="">
              <p:embed/>
            </p:oleObj>
          </a:graphicData>
        </a:graphic>
      </p:graphicFrame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609600" y="13716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 dirty="0">
                <a:solidFill>
                  <a:schemeClr val="bg1"/>
                </a:solidFill>
                <a:hlinkClick r:id="" action="ppaction://customshow?id=0&amp;return=true"/>
              </a:rPr>
              <a:t>100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1" grpId="0" animBg="1" autoUpdateAnimBg="0"/>
      <p:bldP spid="2072" grpId="0" animBg="1" autoUpdateAnimBg="0"/>
      <p:bldP spid="2073" grpId="0" animBg="1" autoUpdateAnimBg="0"/>
      <p:bldP spid="2074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5791200"/>
            <a:ext cx="16764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5,2</a:t>
            </a:r>
          </a:p>
        </p:txBody>
      </p:sp>
      <p:sp>
        <p:nvSpPr>
          <p:cNvPr id="2662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8674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990600" y="1905000"/>
            <a:ext cx="7162800" cy="4038600"/>
          </a:xfrm>
          <a:prstGeom prst="wedgeRectCallout">
            <a:avLst>
              <a:gd name="adj1" fmla="val -14402"/>
              <a:gd name="adj2" fmla="val 2485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The French lost their colonies </a:t>
            </a:r>
            <a:endParaRPr lang="en-US" sz="4000" dirty="0" smtClean="0"/>
          </a:p>
          <a:p>
            <a:r>
              <a:rPr lang="en-US" sz="4000" dirty="0" smtClean="0"/>
              <a:t>in </a:t>
            </a:r>
            <a:r>
              <a:rPr lang="en-US" sz="4000" dirty="0" smtClean="0"/>
              <a:t>India to the </a:t>
            </a:r>
            <a:r>
              <a:rPr lang="en-US" sz="4000" dirty="0" smtClean="0"/>
              <a:t>British </a:t>
            </a:r>
          </a:p>
          <a:p>
            <a:r>
              <a:rPr lang="en-US" sz="4000" dirty="0" smtClean="0"/>
              <a:t>because of this. </a:t>
            </a:r>
            <a:endParaRPr lang="en-US" sz="4000" dirty="0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685800" y="312003"/>
            <a:ext cx="78486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What impact did the </a:t>
            </a:r>
            <a:r>
              <a:rPr lang="en-US" dirty="0" smtClean="0"/>
              <a:t>Seven </a:t>
            </a:r>
            <a:r>
              <a:rPr lang="en-US" dirty="0" smtClean="0"/>
              <a:t>Years War </a:t>
            </a:r>
          </a:p>
          <a:p>
            <a:r>
              <a:rPr lang="en-US" dirty="0" smtClean="0"/>
              <a:t>have on French </a:t>
            </a:r>
            <a:r>
              <a:rPr lang="en-US" dirty="0" smtClean="0"/>
              <a:t>colonial </a:t>
            </a:r>
            <a:r>
              <a:rPr lang="en-US" dirty="0" smtClean="0"/>
              <a:t>possessions?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867400"/>
            <a:ext cx="1828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5,3</a:t>
            </a:r>
          </a:p>
        </p:txBody>
      </p:sp>
      <p:sp>
        <p:nvSpPr>
          <p:cNvPr id="2765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990600" y="1219200"/>
            <a:ext cx="7162800" cy="4038600"/>
          </a:xfrm>
          <a:prstGeom prst="wedgeRectCallout">
            <a:avLst>
              <a:gd name="adj1" fmla="val -33678"/>
              <a:gd name="adj2" fmla="val 258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/>
            <a:r>
              <a:rPr lang="en-US" sz="2800" dirty="0" smtClean="0"/>
              <a:t>Paying for Spain’s religious and dynastic </a:t>
            </a:r>
            <a:r>
              <a:rPr lang="en-US" sz="2800" dirty="0" smtClean="0"/>
              <a:t>wars,</a:t>
            </a:r>
            <a:endParaRPr lang="en-US" sz="2800" dirty="0" smtClean="0"/>
          </a:p>
          <a:p>
            <a:pPr lvl="0"/>
            <a:r>
              <a:rPr lang="en-US" sz="2800" dirty="0" smtClean="0"/>
              <a:t>Causing a sharp inflation in Western </a:t>
            </a:r>
            <a:r>
              <a:rPr lang="en-US" sz="2800" dirty="0" smtClean="0"/>
              <a:t>Europe,</a:t>
            </a:r>
            <a:endParaRPr lang="en-US" sz="2800" dirty="0" smtClean="0"/>
          </a:p>
          <a:p>
            <a:pPr lvl="0"/>
            <a:r>
              <a:rPr lang="en-US" sz="2800" dirty="0" smtClean="0"/>
              <a:t>exchange </a:t>
            </a:r>
            <a:r>
              <a:rPr lang="en-US" sz="2800" dirty="0" smtClean="0"/>
              <a:t>of silver for Chinese luxuries Europeans </a:t>
            </a:r>
            <a:endParaRPr lang="en-US" sz="2800" dirty="0" smtClean="0"/>
          </a:p>
          <a:p>
            <a:pPr lvl="0"/>
            <a:r>
              <a:rPr lang="en-US" sz="2800" dirty="0" smtClean="0"/>
              <a:t>desired, and the </a:t>
            </a:r>
            <a:r>
              <a:rPr lang="en-US" sz="2800" dirty="0" smtClean="0"/>
              <a:t>increasing impoverishment </a:t>
            </a:r>
            <a:endParaRPr lang="en-US" sz="2800" dirty="0" smtClean="0"/>
          </a:p>
          <a:p>
            <a:pPr lvl="0"/>
            <a:r>
              <a:rPr lang="en-US" sz="2800" dirty="0" smtClean="0"/>
              <a:t>and </a:t>
            </a:r>
            <a:r>
              <a:rPr lang="en-US" sz="2800" dirty="0" smtClean="0"/>
              <a:t>bankruptcy of Spain</a:t>
            </a:r>
            <a:r>
              <a:rPr lang="en-US" sz="2800" dirty="0" smtClean="0"/>
              <a:t> were all </a:t>
            </a:r>
          </a:p>
          <a:p>
            <a:pPr lvl="0"/>
            <a:r>
              <a:rPr lang="en-US" sz="2800" dirty="0" smtClean="0"/>
              <a:t>o</a:t>
            </a:r>
            <a:r>
              <a:rPr lang="en-US" sz="2800" dirty="0" smtClean="0"/>
              <a:t>utcomes of the export of this</a:t>
            </a:r>
          </a:p>
          <a:p>
            <a:pPr lvl="0"/>
            <a:r>
              <a:rPr lang="en-US" sz="2800" dirty="0" smtClean="0"/>
              <a:t>mineral.</a:t>
            </a:r>
            <a:endParaRPr lang="en-US" sz="2800" dirty="0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silver?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772400" y="5867400"/>
            <a:ext cx="13716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5,4</a:t>
            </a:r>
          </a:p>
        </p:txBody>
      </p:sp>
      <p:sp>
        <p:nvSpPr>
          <p:cNvPr id="286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990600" y="12954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/>
            <a:r>
              <a:rPr lang="en-US" sz="4000" dirty="0" smtClean="0"/>
              <a:t>Whom did the Spanish </a:t>
            </a:r>
            <a:endParaRPr lang="en-US" sz="4000" dirty="0" smtClean="0"/>
          </a:p>
          <a:p>
            <a:pPr lvl="0"/>
            <a:r>
              <a:rPr lang="en-US" sz="4000" dirty="0" smtClean="0"/>
              <a:t>defeat </a:t>
            </a:r>
            <a:r>
              <a:rPr lang="en-US" sz="4000" dirty="0" smtClean="0"/>
              <a:t>at the </a:t>
            </a:r>
            <a:r>
              <a:rPr lang="en-US" sz="4000" dirty="0" smtClean="0"/>
              <a:t>Battle </a:t>
            </a:r>
          </a:p>
          <a:p>
            <a:pPr lvl="0"/>
            <a:r>
              <a:rPr lang="en-US" sz="4000" dirty="0" smtClean="0"/>
              <a:t>of Lepanto.</a:t>
            </a:r>
            <a:endParaRPr lang="en-US" sz="4000" dirty="0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What was the </a:t>
            </a:r>
            <a:r>
              <a:rPr lang="en-US" dirty="0" smtClean="0"/>
              <a:t>Ottoman </a:t>
            </a:r>
            <a:r>
              <a:rPr lang="en-US" dirty="0" smtClean="0"/>
              <a:t>Empire?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553200" y="6096000"/>
            <a:ext cx="25908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Row 1, Col 1</a:t>
            </a:r>
          </a:p>
        </p:txBody>
      </p:sp>
      <p:sp>
        <p:nvSpPr>
          <p:cNvPr id="30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1219200" y="914400"/>
            <a:ext cx="7162800" cy="4038600"/>
          </a:xfrm>
          <a:prstGeom prst="wedgeRectCallout">
            <a:avLst>
              <a:gd name="adj1" fmla="val -26575"/>
              <a:gd name="adj2" fmla="val 2801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directed a series of expeditions </a:t>
            </a:r>
            <a:endParaRPr lang="en-US" sz="4000" dirty="0" smtClean="0"/>
          </a:p>
          <a:p>
            <a:r>
              <a:rPr lang="en-US" sz="4000" dirty="0" smtClean="0"/>
              <a:t>along </a:t>
            </a:r>
            <a:r>
              <a:rPr lang="en-US" sz="4000" dirty="0" smtClean="0"/>
              <a:t>the African coast </a:t>
            </a:r>
            <a:endParaRPr lang="en-US" sz="4000" dirty="0" smtClean="0"/>
          </a:p>
          <a:p>
            <a:r>
              <a:rPr lang="en-US" sz="4000" dirty="0" smtClean="0"/>
              <a:t>and </a:t>
            </a:r>
            <a:r>
              <a:rPr lang="en-US" sz="4000" dirty="0" smtClean="0"/>
              <a:t>also outward to the </a:t>
            </a:r>
            <a:r>
              <a:rPr lang="en-US" sz="4000" dirty="0" smtClean="0"/>
              <a:t>Azores</a:t>
            </a:r>
            <a:r>
              <a:rPr lang="en-US" sz="4000" dirty="0" smtClean="0"/>
              <a:t>. </a:t>
            </a:r>
            <a:endParaRPr lang="en-US" sz="4000" b="1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19200" y="2286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Who was the Portuguese </a:t>
            </a:r>
            <a:r>
              <a:rPr lang="en-US" dirty="0" smtClean="0"/>
              <a:t>Prince Henry the </a:t>
            </a:r>
            <a:r>
              <a:rPr lang="en-US" dirty="0" smtClean="0"/>
              <a:t>Navigator?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705600" y="6096000"/>
            <a:ext cx="24384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1,2</a:t>
            </a:r>
          </a:p>
        </p:txBody>
      </p:sp>
      <p:sp>
        <p:nvSpPr>
          <p:cNvPr id="717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990600" y="1600200"/>
            <a:ext cx="7162800" cy="4038600"/>
          </a:xfrm>
          <a:prstGeom prst="wedgeRectCallout">
            <a:avLst>
              <a:gd name="adj1" fmla="val -16444"/>
              <a:gd name="adj2" fmla="val 2871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/>
            <a:r>
              <a:rPr lang="en-US" sz="4000" dirty="0" smtClean="0"/>
              <a:t>This occurred</a:t>
            </a:r>
          </a:p>
          <a:p>
            <a:pPr lvl="0"/>
            <a:r>
              <a:rPr lang="en-US" sz="4000" dirty="0" smtClean="0"/>
              <a:t>f</a:t>
            </a:r>
            <a:r>
              <a:rPr lang="en-US" sz="4000" dirty="0" smtClean="0"/>
              <a:t>ollowing </a:t>
            </a:r>
            <a:r>
              <a:rPr lang="en-US" sz="4000" dirty="0" smtClean="0"/>
              <a:t>the conquests </a:t>
            </a:r>
            <a:endParaRPr lang="en-US" sz="4000" dirty="0" smtClean="0"/>
          </a:p>
          <a:p>
            <a:pPr lvl="0"/>
            <a:r>
              <a:rPr lang="en-US" sz="4000" dirty="0" smtClean="0"/>
              <a:t>by military</a:t>
            </a:r>
            <a:r>
              <a:rPr lang="en-US" sz="4000" dirty="0" smtClean="0"/>
              <a:t>, gold </a:t>
            </a:r>
            <a:endParaRPr lang="en-US" sz="4000" dirty="0" smtClean="0"/>
          </a:p>
          <a:p>
            <a:pPr lvl="0"/>
            <a:r>
              <a:rPr lang="en-US" sz="4000" dirty="0" smtClean="0"/>
              <a:t>seeking </a:t>
            </a:r>
            <a:r>
              <a:rPr lang="en-US" sz="4000" dirty="0" smtClean="0"/>
              <a:t>adventurers</a:t>
            </a:r>
            <a:r>
              <a:rPr lang="en-US" sz="4000" dirty="0" smtClean="0"/>
              <a:t>.</a:t>
            </a:r>
            <a:endParaRPr lang="en-US" sz="4000" dirty="0" smtClean="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120032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What is the European </a:t>
            </a:r>
            <a:r>
              <a:rPr lang="en-US" dirty="0" smtClean="0"/>
              <a:t>nations acquired their </a:t>
            </a:r>
          </a:p>
          <a:p>
            <a:r>
              <a:rPr lang="en-US" dirty="0" smtClean="0"/>
              <a:t>first colonies in the </a:t>
            </a:r>
            <a:r>
              <a:rPr lang="en-US" dirty="0" smtClean="0"/>
              <a:t>Americas?</a:t>
            </a:r>
            <a:endParaRPr lang="en-US" b="1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1,3</a:t>
            </a:r>
          </a:p>
        </p:txBody>
      </p:sp>
      <p:sp>
        <p:nvSpPr>
          <p:cNvPr id="10244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990600" y="914400"/>
            <a:ext cx="7162800" cy="4038600"/>
          </a:xfrm>
          <a:prstGeom prst="wedgeRectCallout">
            <a:avLst>
              <a:gd name="adj1" fmla="val -6869"/>
              <a:gd name="adj2" fmla="val 190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/>
            <a:r>
              <a:rPr lang="en-US" sz="4000" dirty="0" smtClean="0"/>
              <a:t>The most important basic </a:t>
            </a:r>
            <a:endParaRPr lang="en-US" sz="4000" dirty="0" smtClean="0"/>
          </a:p>
          <a:p>
            <a:pPr lvl="0"/>
            <a:r>
              <a:rPr lang="en-US" sz="4000" dirty="0" smtClean="0"/>
              <a:t>commodity </a:t>
            </a:r>
            <a:r>
              <a:rPr lang="en-US" sz="4000" dirty="0" smtClean="0"/>
              <a:t>traded in the </a:t>
            </a:r>
            <a:endParaRPr lang="en-US" sz="4000" dirty="0" smtClean="0"/>
          </a:p>
          <a:p>
            <a:pPr lvl="0"/>
            <a:r>
              <a:rPr lang="en-US" sz="4000" dirty="0" smtClean="0"/>
              <a:t>early </a:t>
            </a:r>
            <a:r>
              <a:rPr lang="en-US" sz="4000" dirty="0" smtClean="0"/>
              <a:t>modern period was</a:t>
            </a:r>
          </a:p>
          <a:p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sugar?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943600"/>
            <a:ext cx="18288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1,4</a:t>
            </a:r>
          </a:p>
        </p:txBody>
      </p:sp>
      <p:sp>
        <p:nvSpPr>
          <p:cNvPr id="1126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914400" y="1066800"/>
            <a:ext cx="7162800" cy="4038600"/>
          </a:xfrm>
          <a:prstGeom prst="wedgeRectCallout">
            <a:avLst>
              <a:gd name="adj1" fmla="val -13571"/>
              <a:gd name="adj2" fmla="val 31789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/>
            <a:r>
              <a:rPr lang="en-US" sz="4000" dirty="0" smtClean="0"/>
              <a:t>Within the Spanish American </a:t>
            </a:r>
            <a:endParaRPr lang="en-US" sz="4000" dirty="0" smtClean="0"/>
          </a:p>
          <a:p>
            <a:pPr lvl="0"/>
            <a:r>
              <a:rPr lang="en-US" sz="4000" dirty="0" smtClean="0"/>
              <a:t>Empire</a:t>
            </a:r>
            <a:r>
              <a:rPr lang="en-US" sz="4000" dirty="0" smtClean="0"/>
              <a:t>, </a:t>
            </a:r>
            <a:r>
              <a:rPr lang="en-US" sz="4000" dirty="0" smtClean="0"/>
              <a:t>this supported </a:t>
            </a:r>
            <a:r>
              <a:rPr lang="en-US" sz="4000" dirty="0" smtClean="0"/>
              <a:t>the state, </a:t>
            </a:r>
            <a:endParaRPr lang="en-US" sz="4000" dirty="0" smtClean="0"/>
          </a:p>
          <a:p>
            <a:pPr lvl="0"/>
            <a:r>
              <a:rPr lang="en-US" sz="4000" dirty="0" smtClean="0"/>
              <a:t>influenced </a:t>
            </a:r>
            <a:r>
              <a:rPr lang="en-US" sz="4000" dirty="0" smtClean="0"/>
              <a:t>cultural life, </a:t>
            </a:r>
            <a:endParaRPr lang="en-US" sz="4000" dirty="0" smtClean="0"/>
          </a:p>
          <a:p>
            <a:pPr lvl="0"/>
            <a:r>
              <a:rPr lang="en-US" sz="4000" dirty="0" smtClean="0"/>
              <a:t>and </a:t>
            </a:r>
            <a:r>
              <a:rPr lang="en-US" sz="4000" dirty="0" smtClean="0"/>
              <a:t>defended Indian rights.</a:t>
            </a:r>
            <a:endParaRPr lang="en-US" sz="4000" dirty="0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990600" y="228600"/>
            <a:ext cx="72390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0"/>
            <a:r>
              <a:rPr lang="en-US" dirty="0" smtClean="0"/>
              <a:t>What is the </a:t>
            </a:r>
            <a:r>
              <a:rPr lang="en-US" dirty="0" smtClean="0"/>
              <a:t>Roman Catholic Church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86600" y="5943600"/>
            <a:ext cx="20574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2,1</a:t>
            </a:r>
          </a:p>
        </p:txBody>
      </p:sp>
      <p:sp>
        <p:nvSpPr>
          <p:cNvPr id="13316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14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1066800" y="1371600"/>
            <a:ext cx="7162800" cy="4038600"/>
          </a:xfrm>
          <a:prstGeom prst="wedgeRectCallout">
            <a:avLst>
              <a:gd name="adj1" fmla="val -21869"/>
              <a:gd name="adj2" fmla="val 40596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/>
            <a:r>
              <a:rPr lang="en-US" sz="3600" dirty="0" smtClean="0"/>
              <a:t>An institution which had died </a:t>
            </a:r>
            <a:endParaRPr lang="en-US" sz="3600" dirty="0" smtClean="0"/>
          </a:p>
          <a:p>
            <a:pPr lvl="0"/>
            <a:r>
              <a:rPr lang="en-US" sz="3600" dirty="0" smtClean="0"/>
              <a:t>out </a:t>
            </a:r>
            <a:r>
              <a:rPr lang="en-US" sz="3600" dirty="0" smtClean="0"/>
              <a:t>during Medieval Europe </a:t>
            </a:r>
            <a:endParaRPr lang="en-US" sz="3600" dirty="0" smtClean="0"/>
          </a:p>
          <a:p>
            <a:pPr lvl="0"/>
            <a:r>
              <a:rPr lang="en-US" sz="3600" dirty="0" smtClean="0"/>
              <a:t>but </a:t>
            </a:r>
            <a:r>
              <a:rPr lang="en-US" sz="3600" dirty="0" smtClean="0"/>
              <a:t>which had survived </a:t>
            </a:r>
            <a:r>
              <a:rPr lang="en-US" sz="3600" dirty="0" smtClean="0"/>
              <a:t>in</a:t>
            </a:r>
          </a:p>
          <a:p>
            <a:pPr lvl="0"/>
            <a:r>
              <a:rPr lang="en-US" sz="3600" dirty="0" smtClean="0"/>
              <a:t>Iberia </a:t>
            </a:r>
            <a:r>
              <a:rPr lang="en-US" sz="3600" dirty="0" smtClean="0"/>
              <a:t>and which Spain and </a:t>
            </a:r>
            <a:endParaRPr lang="en-US" sz="3600" dirty="0" smtClean="0"/>
          </a:p>
          <a:p>
            <a:pPr lvl="0"/>
            <a:r>
              <a:rPr lang="en-US" sz="3600" dirty="0" smtClean="0"/>
              <a:t>Portugal transplanted </a:t>
            </a:r>
            <a:r>
              <a:rPr lang="en-US" sz="3600" dirty="0" smtClean="0"/>
              <a:t>to the </a:t>
            </a:r>
            <a:endParaRPr lang="en-US" sz="3600" dirty="0" smtClean="0"/>
          </a:p>
          <a:p>
            <a:pPr lvl="0"/>
            <a:r>
              <a:rPr lang="en-US" sz="3600" dirty="0" smtClean="0"/>
              <a:t>new </a:t>
            </a:r>
            <a:r>
              <a:rPr lang="en-US" sz="3600" dirty="0" smtClean="0"/>
              <a:t>world was</a:t>
            </a:r>
          </a:p>
          <a:p>
            <a:pPr lvl="0"/>
            <a:endParaRPr lang="en-US" sz="4000" dirty="0" smtClean="0"/>
          </a:p>
        </p:txBody>
      </p:sp>
      <p:graphicFrame>
        <p:nvGraphicFramePr>
          <p:cNvPr id="13319" name="Rectangle 7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19" name="Clip" r:id="rId4" imgW="0" imgH="0" progId="">
              <p:embed/>
            </p:oleObj>
          </a:graphicData>
        </a:graphic>
      </p:graphicFrame>
      <p:graphicFrame>
        <p:nvGraphicFramePr>
          <p:cNvPr id="13320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20" name="Clip" r:id="rId5" imgW="0" imgH="0" progId="">
              <p:embed/>
            </p:oleObj>
          </a:graphicData>
        </a:graphic>
      </p:graphicFrame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was slavery?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96200" y="5638800"/>
            <a:ext cx="14478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2,2</a:t>
            </a:r>
          </a:p>
        </p:txBody>
      </p:sp>
      <p:sp>
        <p:nvSpPr>
          <p:cNvPr id="1229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914400" y="1066800"/>
            <a:ext cx="7162800" cy="4038600"/>
          </a:xfrm>
          <a:prstGeom prst="wedgeRectCallout">
            <a:avLst>
              <a:gd name="adj1" fmla="val -28869"/>
              <a:gd name="adj2" fmla="val 27998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The </a:t>
            </a:r>
            <a:r>
              <a:rPr lang="en-US" sz="4000" dirty="0" smtClean="0"/>
              <a:t>British and French settlers </a:t>
            </a:r>
            <a:endParaRPr lang="en-US" sz="4000" dirty="0" smtClean="0"/>
          </a:p>
          <a:p>
            <a:r>
              <a:rPr lang="en-US" sz="4000" dirty="0" smtClean="0"/>
              <a:t>encountered </a:t>
            </a:r>
            <a:r>
              <a:rPr lang="en-US" sz="4000" dirty="0" smtClean="0"/>
              <a:t>little organized </a:t>
            </a:r>
            <a:endParaRPr lang="en-US" sz="4000" dirty="0" smtClean="0"/>
          </a:p>
          <a:p>
            <a:r>
              <a:rPr lang="en-US" sz="4000" dirty="0" smtClean="0"/>
              <a:t>Indian </a:t>
            </a:r>
            <a:r>
              <a:rPr lang="en-US" sz="4000" dirty="0" smtClean="0"/>
              <a:t>resistance and </a:t>
            </a:r>
            <a:endParaRPr lang="en-US" sz="4000" dirty="0" smtClean="0"/>
          </a:p>
          <a:p>
            <a:r>
              <a:rPr lang="en-US" sz="4000" dirty="0" smtClean="0"/>
              <a:t>created </a:t>
            </a:r>
            <a:r>
              <a:rPr lang="en-US" sz="4000" dirty="0" smtClean="0"/>
              <a:t>European-like </a:t>
            </a:r>
            <a:endParaRPr lang="en-US" sz="4000" dirty="0" smtClean="0"/>
          </a:p>
          <a:p>
            <a:r>
              <a:rPr lang="en-US" sz="4000" dirty="0" smtClean="0"/>
              <a:t>s</a:t>
            </a:r>
            <a:r>
              <a:rPr lang="en-US" sz="4000" dirty="0" smtClean="0"/>
              <a:t>ocieties here.</a:t>
            </a:r>
            <a:endParaRPr lang="en-US" sz="4000" dirty="0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0"/>
            <a:r>
              <a:rPr lang="en-US" dirty="0" smtClean="0"/>
              <a:t>What was in </a:t>
            </a:r>
            <a:r>
              <a:rPr lang="en-US" dirty="0" smtClean="0"/>
              <a:t>their American </a:t>
            </a:r>
            <a:r>
              <a:rPr lang="en-US" dirty="0" smtClean="0"/>
              <a:t>colonies?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10400" y="5791200"/>
            <a:ext cx="21336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2,3</a:t>
            </a:r>
          </a:p>
        </p:txBody>
      </p:sp>
      <p:sp>
        <p:nvSpPr>
          <p:cNvPr id="1536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838200" y="1066800"/>
            <a:ext cx="7162800" cy="4038600"/>
          </a:xfrm>
          <a:prstGeom prst="wedgeRectCallout">
            <a:avLst>
              <a:gd name="adj1" fmla="val 38145"/>
              <a:gd name="adj2" fmla="val 16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 </a:t>
            </a:r>
          </a:p>
          <a:p>
            <a:pPr lvl="0"/>
            <a:r>
              <a:rPr lang="en-US" sz="4000" dirty="0" smtClean="0"/>
              <a:t>Europeans in </a:t>
            </a:r>
            <a:r>
              <a:rPr lang="en-US" sz="4000" dirty="0" smtClean="0"/>
              <a:t>this country</a:t>
            </a:r>
          </a:p>
          <a:p>
            <a:pPr lvl="0"/>
            <a:r>
              <a:rPr lang="en-US" sz="4000" dirty="0" smtClean="0"/>
              <a:t>during </a:t>
            </a:r>
            <a:r>
              <a:rPr lang="en-US" sz="4000" dirty="0" smtClean="0"/>
              <a:t>the </a:t>
            </a:r>
            <a:r>
              <a:rPr lang="en-US" sz="4000" dirty="0" smtClean="0"/>
              <a:t>17</a:t>
            </a:r>
            <a:r>
              <a:rPr lang="en-US" sz="4000" baseline="30000" dirty="0" smtClean="0"/>
              <a:t>th</a:t>
            </a:r>
            <a:r>
              <a:rPr lang="en-US" sz="4000" dirty="0" smtClean="0"/>
              <a:t> </a:t>
            </a:r>
            <a:r>
              <a:rPr lang="en-US" sz="4000" dirty="0" smtClean="0"/>
              <a:t>and </a:t>
            </a:r>
            <a:endParaRPr lang="en-US" sz="4000" dirty="0" smtClean="0"/>
          </a:p>
          <a:p>
            <a:pPr lvl="0"/>
            <a:r>
              <a:rPr lang="en-US" sz="4000" dirty="0" smtClean="0"/>
              <a:t>18</a:t>
            </a:r>
            <a:r>
              <a:rPr lang="en-US" sz="4000" baseline="30000" dirty="0" smtClean="0"/>
              <a:t>th</a:t>
            </a:r>
            <a:r>
              <a:rPr lang="en-US" sz="4000" dirty="0" smtClean="0"/>
              <a:t> </a:t>
            </a:r>
            <a:r>
              <a:rPr lang="en-US" sz="4000" dirty="0" smtClean="0"/>
              <a:t>centuries </a:t>
            </a:r>
          </a:p>
          <a:p>
            <a:pPr lvl="0"/>
            <a:r>
              <a:rPr lang="en-US" sz="4000" dirty="0" smtClean="0"/>
              <a:t>cooperated </a:t>
            </a:r>
            <a:r>
              <a:rPr lang="en-US" sz="4000" dirty="0" smtClean="0"/>
              <a:t>peacefully to </a:t>
            </a:r>
            <a:endParaRPr lang="en-US" sz="4000" dirty="0" smtClean="0"/>
          </a:p>
          <a:p>
            <a:pPr lvl="0"/>
            <a:r>
              <a:rPr lang="en-US" sz="4000" dirty="0" smtClean="0"/>
              <a:t>share </a:t>
            </a:r>
            <a:r>
              <a:rPr lang="en-US" sz="4000" dirty="0" smtClean="0"/>
              <a:t>the lucrative trade.</a:t>
            </a:r>
            <a:endParaRPr lang="en-US" sz="4000" dirty="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838200" y="228600"/>
            <a:ext cx="72390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was India?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nimBg="1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E2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00"/>
      </a:hlink>
      <a:folHlink>
        <a:srgbClr val="FFFFCC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4572</TotalTime>
  <Words>539</Words>
  <Application>Microsoft Office PowerPoint</Application>
  <PresentationFormat>On-screen Show (4:3)</PresentationFormat>
  <Paragraphs>166</Paragraphs>
  <Slides>22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Default Design</vt:lpstr>
      <vt:lpstr>Clip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(1.1)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</dc:title>
  <dc:creator>Jerry Myers</dc:creator>
  <dc:description>Created by Jerry Myers is 1998 for a class.</dc:description>
  <cp:lastModifiedBy>Rick &amp; Heidi Kirby</cp:lastModifiedBy>
  <cp:revision>77</cp:revision>
  <cp:lastPrinted>2001-01-31T16:21:13Z</cp:lastPrinted>
  <dcterms:created xsi:type="dcterms:W3CDTF">1998-08-03T22:24:04Z</dcterms:created>
  <dcterms:modified xsi:type="dcterms:W3CDTF">2010-12-05T00:41:04Z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 completed">
    <vt:lpwstr>1998</vt:lpwstr>
  </property>
</Properties>
</file>