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773B86-DB10-4D1F-88A4-BA660F0467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8DB21-25C7-4FCC-8FEF-A7CF65D3D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6003A-86D9-48BE-880C-A773C6597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EBE8-0F5F-4FD9-8271-AA2334858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265F6-0A29-4ADF-BA66-407CA3C84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A8F60-93EB-4BC4-B64E-3FE12D876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D108-FC79-421A-BB4A-2D0FFFE5C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CF9D-2A4B-41FF-93F6-93BD7740D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25807-B97F-4F2F-85C4-9895EAB73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FECCD-4B02-408B-9222-6B8B6D687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C185D-198A-426B-B5EC-96244FD73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3D956-AE4B-4BBF-AD37-F68AEDC43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B3CE32-C56B-49D3-9303-BF55741248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Rick Kirby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14005"/>
              <a:gd name="adj2" fmla="val 1799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Settled the power struggle </a:t>
            </a:r>
            <a:endParaRPr lang="en-US" sz="2800" dirty="0" smtClean="0"/>
          </a:p>
          <a:p>
            <a:r>
              <a:rPr lang="en-US" sz="2800" dirty="0" smtClean="0"/>
              <a:t>between </a:t>
            </a:r>
            <a:r>
              <a:rPr lang="en-US" sz="2800" dirty="0" smtClean="0"/>
              <a:t>the </a:t>
            </a:r>
            <a:r>
              <a:rPr lang="en-US" sz="2800" dirty="0" err="1" smtClean="0"/>
              <a:t>Taira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 err="1" smtClean="0"/>
              <a:t>Minamoto</a:t>
            </a:r>
            <a:r>
              <a:rPr lang="en-US" sz="2800" dirty="0" smtClean="0"/>
              <a:t> families.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were the </a:t>
            </a:r>
            <a:r>
              <a:rPr lang="en-US" dirty="0" err="1" smtClean="0"/>
              <a:t>Gempei</a:t>
            </a:r>
            <a:r>
              <a:rPr lang="en-US" dirty="0" smtClean="0"/>
              <a:t> </a:t>
            </a:r>
            <a:r>
              <a:rPr lang="en-US" dirty="0" smtClean="0"/>
              <a:t>Wars?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26461"/>
              <a:gd name="adj2" fmla="val -2685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Real government in Japan after the </a:t>
            </a:r>
            <a:endParaRPr lang="en-US" sz="3600" dirty="0" smtClean="0"/>
          </a:p>
          <a:p>
            <a:r>
              <a:rPr lang="en-US" sz="3600" dirty="0" smtClean="0"/>
              <a:t>11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</a:t>
            </a:r>
            <a:r>
              <a:rPr lang="en-US" sz="3600" dirty="0" smtClean="0"/>
              <a:t>century rested </a:t>
            </a:r>
            <a:r>
              <a:rPr lang="en-US" sz="3600" dirty="0" smtClean="0"/>
              <a:t>with </a:t>
            </a:r>
          </a:p>
          <a:p>
            <a:r>
              <a:rPr lang="en-US" sz="3600" dirty="0" smtClean="0"/>
              <a:t>t</a:t>
            </a:r>
            <a:r>
              <a:rPr lang="en-US" sz="3600" dirty="0" smtClean="0"/>
              <a:t>his group</a:t>
            </a:r>
            <a:endParaRPr lang="en-US" sz="36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were the Shoguns </a:t>
            </a:r>
            <a:r>
              <a:rPr lang="en-US" dirty="0" smtClean="0"/>
              <a:t>or military </a:t>
            </a:r>
            <a:r>
              <a:rPr lang="en-US" dirty="0" smtClean="0"/>
              <a:t>governors?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26220"/>
              <a:gd name="adj2" fmla="val -29421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His major </a:t>
            </a:r>
            <a:r>
              <a:rPr lang="en-US" sz="2800" dirty="0" smtClean="0"/>
              <a:t>concern in </a:t>
            </a:r>
            <a:endParaRPr lang="en-US" sz="2800" dirty="0" smtClean="0"/>
          </a:p>
          <a:p>
            <a:r>
              <a:rPr lang="en-US" sz="2800" dirty="0" smtClean="0"/>
              <a:t>governing </a:t>
            </a:r>
            <a:r>
              <a:rPr lang="en-US" sz="2800" dirty="0" smtClean="0"/>
              <a:t>China was</a:t>
            </a:r>
          </a:p>
          <a:p>
            <a:r>
              <a:rPr lang="en-US" sz="2800" dirty="0" smtClean="0"/>
              <a:t>t</a:t>
            </a:r>
            <a:r>
              <a:rPr lang="en-US" sz="2800" dirty="0" smtClean="0"/>
              <a:t>o keep </a:t>
            </a:r>
            <a:r>
              <a:rPr lang="en-US" sz="2800" dirty="0" smtClean="0"/>
              <a:t>the Mongols </a:t>
            </a:r>
            <a:r>
              <a:rPr lang="en-US" sz="2800" dirty="0" smtClean="0"/>
              <a:t>from being </a:t>
            </a:r>
          </a:p>
          <a:p>
            <a:r>
              <a:rPr lang="en-US" sz="2800" dirty="0" smtClean="0"/>
              <a:t>assimilated into Chinese</a:t>
            </a:r>
          </a:p>
          <a:p>
            <a:r>
              <a:rPr lang="en-US" sz="2800" dirty="0" smtClean="0"/>
              <a:t>culture </a:t>
            </a:r>
            <a:r>
              <a:rPr lang="en-US" sz="2800" dirty="0" smtClean="0"/>
              <a:t>and practices.</a:t>
            </a:r>
            <a:endParaRPr lang="en-US" sz="28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was Kublai </a:t>
            </a:r>
            <a:r>
              <a:rPr lang="en-US" dirty="0" smtClean="0"/>
              <a:t>Khan?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600200"/>
            <a:ext cx="7162800" cy="4038600"/>
          </a:xfrm>
          <a:prstGeom prst="wedgeRectCallout">
            <a:avLst>
              <a:gd name="adj1" fmla="val 5746"/>
              <a:gd name="adj2" fmla="val 24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By the middle of the ninth century, </a:t>
            </a:r>
            <a:endParaRPr lang="en-US" sz="2800" dirty="0" smtClean="0"/>
          </a:p>
          <a:p>
            <a:r>
              <a:rPr lang="en-US" sz="2800" dirty="0" smtClean="0"/>
              <a:t>t</a:t>
            </a:r>
            <a:r>
              <a:rPr lang="en-US" sz="2800" dirty="0" smtClean="0"/>
              <a:t>his  aristocratic </a:t>
            </a:r>
            <a:r>
              <a:rPr lang="en-US" sz="2800" dirty="0" smtClean="0"/>
              <a:t>family </a:t>
            </a:r>
            <a:endParaRPr lang="en-US" sz="2800" dirty="0" smtClean="0"/>
          </a:p>
          <a:p>
            <a:r>
              <a:rPr lang="en-US" sz="2800" dirty="0" smtClean="0"/>
              <a:t>exerted </a:t>
            </a:r>
            <a:r>
              <a:rPr lang="en-US" sz="2800" dirty="0" smtClean="0"/>
              <a:t>exceptional influence over </a:t>
            </a:r>
            <a:endParaRPr lang="en-US" sz="2800" dirty="0" smtClean="0"/>
          </a:p>
          <a:p>
            <a:r>
              <a:rPr lang="en-US" sz="2800" dirty="0" smtClean="0"/>
              <a:t>imperial </a:t>
            </a:r>
            <a:r>
              <a:rPr lang="en-US" sz="2800" dirty="0" smtClean="0"/>
              <a:t>affairs at the </a:t>
            </a:r>
            <a:r>
              <a:rPr lang="en-US" sz="2800" dirty="0" err="1" smtClean="0"/>
              <a:t>Heian</a:t>
            </a:r>
            <a:r>
              <a:rPr lang="en-US" sz="2800" dirty="0" smtClean="0"/>
              <a:t> </a:t>
            </a:r>
            <a:r>
              <a:rPr lang="en-US" sz="2800" dirty="0" smtClean="0"/>
              <a:t>court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Fujiwara?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10874"/>
              <a:gd name="adj2" fmla="val 1799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Japan’s form of government </a:t>
            </a:r>
            <a:endParaRPr lang="en-US" sz="4000" dirty="0" smtClean="0"/>
          </a:p>
          <a:p>
            <a:r>
              <a:rPr lang="en-US" sz="4000" dirty="0" smtClean="0"/>
              <a:t>during </a:t>
            </a:r>
            <a:r>
              <a:rPr lang="en-US" sz="4000" dirty="0" smtClean="0"/>
              <a:t>the </a:t>
            </a:r>
            <a:r>
              <a:rPr lang="en-US" sz="4000" dirty="0" err="1" smtClean="0"/>
              <a:t>Bakufu</a:t>
            </a:r>
            <a:r>
              <a:rPr lang="en-US" sz="4000" dirty="0" smtClean="0"/>
              <a:t> </a:t>
            </a:r>
            <a:endParaRPr lang="en-US" sz="4000" dirty="0" smtClean="0"/>
          </a:p>
          <a:p>
            <a:r>
              <a:rPr lang="en-US" sz="4000" dirty="0" smtClean="0"/>
              <a:t>period </a:t>
            </a:r>
            <a:r>
              <a:rPr lang="en-US" sz="4000" dirty="0" smtClean="0"/>
              <a:t>most </a:t>
            </a:r>
            <a:r>
              <a:rPr lang="en-US" sz="4000" dirty="0" smtClean="0"/>
              <a:t>resembles</a:t>
            </a:r>
          </a:p>
          <a:p>
            <a:r>
              <a:rPr lang="en-US" sz="4000" dirty="0" smtClean="0"/>
              <a:t>this</a:t>
            </a:r>
            <a:endParaRPr lang="en-US" sz="4000" dirty="0" smtClean="0"/>
          </a:p>
          <a:p>
            <a:pPr lvl="0"/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Feudal state?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24293"/>
              <a:gd name="adj2" fmla="val 2098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only power to successfully defeat the </a:t>
            </a:r>
            <a:endParaRPr lang="en-US" sz="2800" dirty="0" smtClean="0"/>
          </a:p>
          <a:p>
            <a:r>
              <a:rPr lang="en-US" sz="2800" dirty="0" smtClean="0"/>
              <a:t>Mongols </a:t>
            </a:r>
            <a:r>
              <a:rPr lang="en-US" sz="2800" dirty="0" smtClean="0"/>
              <a:t>before 1300 CE was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were the </a:t>
            </a:r>
            <a:r>
              <a:rPr lang="en-US" dirty="0" err="1" smtClean="0"/>
              <a:t>Mamluks</a:t>
            </a:r>
            <a:r>
              <a:rPr lang="en-US" dirty="0" smtClean="0"/>
              <a:t> of </a:t>
            </a:r>
            <a:r>
              <a:rPr lang="en-US" dirty="0" smtClean="0"/>
              <a:t>Egypt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546"/>
              <a:gd name="adj2" fmla="val 2359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This nation was divided </a:t>
            </a:r>
          </a:p>
          <a:p>
            <a:pPr lvl="0"/>
            <a:r>
              <a:rPr lang="en-US" sz="2800" dirty="0" smtClean="0"/>
              <a:t>into </a:t>
            </a:r>
            <a:r>
              <a:rPr lang="en-US" sz="2800" dirty="0" smtClean="0"/>
              <a:t>two </a:t>
            </a:r>
            <a:r>
              <a:rPr lang="en-US" sz="2800" dirty="0" smtClean="0"/>
              <a:t>cultural divisions </a:t>
            </a:r>
            <a:r>
              <a:rPr lang="en-US" sz="2800" dirty="0" smtClean="0"/>
              <a:t>– </a:t>
            </a:r>
            <a:endParaRPr lang="en-US" sz="2800" dirty="0" smtClean="0"/>
          </a:p>
          <a:p>
            <a:pPr lvl="0"/>
            <a:r>
              <a:rPr lang="en-US" sz="2800" dirty="0" smtClean="0"/>
              <a:t>one </a:t>
            </a:r>
            <a:r>
              <a:rPr lang="en-US" sz="2800" dirty="0" smtClean="0"/>
              <a:t>in the south along the </a:t>
            </a:r>
            <a:r>
              <a:rPr lang="en-US" sz="2800" dirty="0" smtClean="0"/>
              <a:t>Mekong </a:t>
            </a:r>
            <a:r>
              <a:rPr lang="en-US" sz="2800" dirty="0" smtClean="0"/>
              <a:t>River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 smtClean="0"/>
              <a:t>the other in the </a:t>
            </a:r>
            <a:endParaRPr lang="en-US" sz="2800" dirty="0" smtClean="0"/>
          </a:p>
          <a:p>
            <a:pPr lvl="0"/>
            <a:r>
              <a:rPr lang="en-US" sz="2800" dirty="0" smtClean="0"/>
              <a:t>north </a:t>
            </a:r>
            <a:r>
              <a:rPr lang="en-US" sz="2800" dirty="0" smtClean="0"/>
              <a:t>along the Red River.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Vietnam?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28081"/>
              <a:gd name="adj2" fmla="val -1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Mongols did not </a:t>
            </a:r>
          </a:p>
          <a:p>
            <a:r>
              <a:rPr lang="en-US" sz="2800" dirty="0" smtClean="0"/>
              <a:t>pursue </a:t>
            </a:r>
            <a:r>
              <a:rPr lang="en-US" sz="2800" dirty="0" smtClean="0"/>
              <a:t>the </a:t>
            </a:r>
            <a:r>
              <a:rPr lang="en-US" sz="2800" dirty="0" smtClean="0"/>
              <a:t>conquest </a:t>
            </a:r>
            <a:r>
              <a:rPr lang="en-US" sz="2800" dirty="0" smtClean="0"/>
              <a:t>of </a:t>
            </a:r>
            <a:endParaRPr lang="en-US" sz="2800" dirty="0" smtClean="0"/>
          </a:p>
          <a:p>
            <a:r>
              <a:rPr lang="en-US" sz="2800" dirty="0" smtClean="0"/>
              <a:t>Western Europe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mostly because of the struggle for the </a:t>
            </a:r>
          </a:p>
          <a:p>
            <a:r>
              <a:rPr lang="en-US" sz="2800" dirty="0" smtClean="0"/>
              <a:t>succession </a:t>
            </a:r>
            <a:r>
              <a:rPr lang="en-US" sz="2800" dirty="0" smtClean="0"/>
              <a:t>involving the </a:t>
            </a:r>
            <a:r>
              <a:rPr lang="en-US" sz="2800" dirty="0" smtClean="0"/>
              <a:t>Khan of</a:t>
            </a:r>
          </a:p>
          <a:p>
            <a:r>
              <a:rPr lang="en-US" sz="2800" dirty="0" smtClean="0"/>
              <a:t>t</a:t>
            </a:r>
            <a:r>
              <a:rPr lang="en-US" sz="2800" dirty="0" smtClean="0"/>
              <a:t>he</a:t>
            </a:r>
            <a:r>
              <a:rPr lang="en-US" sz="2800" b="1" dirty="0" smtClean="0"/>
              <a:t> __________ </a:t>
            </a:r>
            <a:r>
              <a:rPr lang="en-US" sz="2800" dirty="0" smtClean="0"/>
              <a:t>Horde.</a:t>
            </a:r>
            <a:endParaRPr lang="en-US" sz="28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smtClean="0"/>
              <a:t>Golden </a:t>
            </a:r>
            <a:r>
              <a:rPr lang="en-US" dirty="0" smtClean="0"/>
              <a:t>Horde?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27424"/>
              <a:gd name="adj2" fmla="val -3363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Ritual suicide that the Japanese </a:t>
            </a:r>
            <a:endParaRPr lang="en-US" sz="2800" dirty="0" smtClean="0"/>
          </a:p>
          <a:p>
            <a:r>
              <a:rPr lang="en-US" sz="2800" dirty="0" smtClean="0"/>
              <a:t>believed </a:t>
            </a:r>
            <a:r>
              <a:rPr lang="en-US" sz="2800" dirty="0" smtClean="0"/>
              <a:t>demonstrated </a:t>
            </a:r>
            <a:endParaRPr lang="en-US" sz="2800" dirty="0" smtClean="0"/>
          </a:p>
          <a:p>
            <a:r>
              <a:rPr lang="en-US" sz="2800" dirty="0" smtClean="0"/>
              <a:t>courage </a:t>
            </a:r>
            <a:r>
              <a:rPr lang="en-US" sz="2800" dirty="0" smtClean="0"/>
              <a:t>and was a means to </a:t>
            </a:r>
            <a:endParaRPr lang="en-US" sz="2800" dirty="0" smtClean="0"/>
          </a:p>
          <a:p>
            <a:r>
              <a:rPr lang="en-US" sz="2800" dirty="0" smtClean="0"/>
              <a:t>restore </a:t>
            </a:r>
            <a:r>
              <a:rPr lang="en-US" sz="2800" dirty="0" smtClean="0"/>
              <a:t>family honor is called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Seppuku?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32070"/>
              <a:gd name="adj2" fmla="val 261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Mounted troops owing </a:t>
            </a:r>
            <a:endParaRPr lang="en-US" sz="4000" dirty="0" smtClean="0"/>
          </a:p>
          <a:p>
            <a:r>
              <a:rPr lang="en-US" sz="4000" dirty="0" smtClean="0"/>
              <a:t>loyalty </a:t>
            </a:r>
            <a:r>
              <a:rPr lang="en-US" sz="4000" dirty="0" smtClean="0"/>
              <a:t>to the </a:t>
            </a:r>
            <a:endParaRPr lang="en-US" sz="4000" dirty="0" smtClean="0"/>
          </a:p>
          <a:p>
            <a:r>
              <a:rPr lang="en-US" sz="4000" dirty="0" smtClean="0"/>
              <a:t>military </a:t>
            </a:r>
            <a:r>
              <a:rPr lang="en-US" sz="4000" dirty="0" smtClean="0"/>
              <a:t>elite were called</a:t>
            </a:r>
            <a:endParaRPr lang="en-US" sz="4000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What are the Samurai?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Choice1</a:t>
            </a:r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2</a:t>
            </a:r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3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4</a:t>
            </a:r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5326"/>
              <a:gd name="adj2" fmla="val -93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Muslims and central Asian </a:t>
            </a:r>
            <a:endParaRPr lang="en-US" sz="2800" dirty="0" smtClean="0"/>
          </a:p>
          <a:p>
            <a:r>
              <a:rPr lang="en-US" sz="2800" dirty="0" smtClean="0"/>
              <a:t>allies </a:t>
            </a:r>
            <a:r>
              <a:rPr lang="en-US" sz="2800" dirty="0" smtClean="0"/>
              <a:t>ranked below </a:t>
            </a:r>
            <a:endParaRPr lang="en-US" sz="2800" dirty="0" smtClean="0"/>
          </a:p>
          <a:p>
            <a:r>
              <a:rPr lang="en-US" sz="2800" dirty="0" smtClean="0"/>
              <a:t>the Mongols in social order</a:t>
            </a:r>
          </a:p>
          <a:p>
            <a:r>
              <a:rPr lang="en-US" sz="2800" dirty="0" smtClean="0"/>
              <a:t>during this dynasty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the Yuan?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2194"/>
              <a:gd name="adj2" fmla="val 2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If peoples surrendered or were </a:t>
            </a:r>
            <a:endParaRPr lang="en-US" dirty="0" smtClean="0"/>
          </a:p>
          <a:p>
            <a:r>
              <a:rPr lang="en-US" dirty="0" smtClean="0"/>
              <a:t>subdued </a:t>
            </a:r>
            <a:r>
              <a:rPr lang="en-US" dirty="0" smtClean="0"/>
              <a:t>without resistance,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 __________</a:t>
            </a:r>
            <a:endParaRPr lang="en-US" dirty="0" smtClean="0"/>
          </a:p>
          <a:p>
            <a:pPr lvl="0"/>
            <a:r>
              <a:rPr lang="en-US" dirty="0" smtClean="0"/>
              <a:t>exacted </a:t>
            </a:r>
            <a:r>
              <a:rPr lang="en-US" dirty="0" smtClean="0"/>
              <a:t>tribute but generally </a:t>
            </a:r>
            <a:endParaRPr lang="en-US" dirty="0" smtClean="0"/>
          </a:p>
          <a:p>
            <a:pPr lvl="0"/>
            <a:r>
              <a:rPr lang="en-US" dirty="0" smtClean="0"/>
              <a:t>left </a:t>
            </a:r>
            <a:r>
              <a:rPr lang="en-US" dirty="0" smtClean="0"/>
              <a:t>the inhabitants alone.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were the Mongols?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7012"/>
              <a:gd name="adj2" fmla="val 39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only indigenous aspect of </a:t>
            </a:r>
            <a:endParaRPr lang="en-US" sz="2800" dirty="0" smtClean="0"/>
          </a:p>
          <a:p>
            <a:r>
              <a:rPr lang="en-US" sz="2800" dirty="0" smtClean="0"/>
              <a:t>Japanese </a:t>
            </a:r>
            <a:r>
              <a:rPr lang="en-US" sz="2800" dirty="0" smtClean="0"/>
              <a:t>culture </a:t>
            </a:r>
            <a:endParaRPr lang="en-US" sz="2800" dirty="0" smtClean="0"/>
          </a:p>
          <a:p>
            <a:r>
              <a:rPr lang="en-US" sz="2800" dirty="0" smtClean="0"/>
              <a:t>during </a:t>
            </a:r>
            <a:r>
              <a:rPr lang="en-US" sz="2800" dirty="0" smtClean="0"/>
              <a:t>the </a:t>
            </a:r>
            <a:r>
              <a:rPr lang="en-US" sz="2800" dirty="0" err="1" smtClean="0"/>
              <a:t>Heian</a:t>
            </a:r>
            <a:r>
              <a:rPr lang="en-US" sz="2800" dirty="0" smtClean="0"/>
              <a:t> era was</a:t>
            </a:r>
            <a:endParaRPr lang="en-US" sz="28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Shintoism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15450"/>
              <a:gd name="adj2" fmla="val -1916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2800" dirty="0" smtClean="0"/>
              <a:t>Life in the imperial court at </a:t>
            </a:r>
            <a:endParaRPr lang="en-US" sz="2800" dirty="0" smtClean="0"/>
          </a:p>
          <a:p>
            <a:r>
              <a:rPr lang="en-US" sz="2800" dirty="0" err="1" smtClean="0"/>
              <a:t>Heian</a:t>
            </a:r>
            <a:r>
              <a:rPr lang="en-US" sz="2800" dirty="0" smtClean="0"/>
              <a:t> </a:t>
            </a:r>
            <a:r>
              <a:rPr lang="en-US" sz="2800" dirty="0" smtClean="0"/>
              <a:t>was described in </a:t>
            </a:r>
            <a:endParaRPr lang="en-US" sz="2800" dirty="0" smtClean="0"/>
          </a:p>
          <a:p>
            <a:r>
              <a:rPr lang="en-US" sz="2800" dirty="0" smtClean="0"/>
              <a:t>t</a:t>
            </a:r>
            <a:r>
              <a:rPr lang="en-US" sz="2800" dirty="0" smtClean="0"/>
              <a:t>his Japanese novel.</a:t>
            </a:r>
            <a:endParaRPr lang="en-US" sz="28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Tale of the </a:t>
            </a:r>
            <a:r>
              <a:rPr lang="en-US" dirty="0" err="1" smtClean="0"/>
              <a:t>Genji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4603"/>
              <a:gd name="adj2" fmla="val -12761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The khanate that </a:t>
            </a:r>
          </a:p>
          <a:p>
            <a:r>
              <a:rPr lang="en-US" sz="3600" dirty="0" smtClean="0"/>
              <a:t>undertook </a:t>
            </a:r>
            <a:r>
              <a:rPr lang="en-US" sz="3600" dirty="0" smtClean="0"/>
              <a:t>the </a:t>
            </a:r>
            <a:endParaRPr lang="en-US" sz="3600" dirty="0" smtClean="0"/>
          </a:p>
          <a:p>
            <a:r>
              <a:rPr lang="en-US" sz="3600" dirty="0" smtClean="0"/>
              <a:t>invasion </a:t>
            </a:r>
            <a:r>
              <a:rPr lang="en-US" sz="3600" dirty="0" smtClean="0"/>
              <a:t>of the </a:t>
            </a:r>
            <a:endParaRPr lang="en-US" sz="3600" dirty="0" smtClean="0"/>
          </a:p>
          <a:p>
            <a:r>
              <a:rPr lang="en-US" sz="3600" dirty="0" smtClean="0"/>
              <a:t>Muslim heartland.</a:t>
            </a:r>
            <a:endParaRPr lang="en-US" sz="3600" b="1" dirty="0"/>
          </a:p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43000" y="279737"/>
            <a:ext cx="70866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err="1" smtClean="0"/>
              <a:t>Ilkhan</a:t>
            </a:r>
            <a:r>
              <a:rPr lang="en-US" dirty="0" smtClean="0"/>
              <a:t> khanate?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Secret religious sects that were </a:t>
            </a:r>
            <a:endParaRPr lang="en-US" sz="2800" dirty="0" smtClean="0"/>
          </a:p>
          <a:p>
            <a:r>
              <a:rPr lang="en-US" sz="2800" dirty="0" smtClean="0"/>
              <a:t>dedicated </a:t>
            </a:r>
            <a:r>
              <a:rPr lang="en-US" sz="2800" dirty="0" smtClean="0"/>
              <a:t>to the overthrow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 smtClean="0"/>
              <a:t>the Yuan dynasty 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the White Lotus Society?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9717"/>
              <a:gd name="adj2" fmla="val 2092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Mongol military forces </a:t>
            </a:r>
            <a:r>
              <a:rPr lang="en-US" sz="4000" dirty="0" smtClean="0"/>
              <a:t>were </a:t>
            </a:r>
          </a:p>
          <a:p>
            <a:r>
              <a:rPr lang="en-US" sz="4000" dirty="0" smtClean="0"/>
              <a:t>made up entirely of this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cavalry?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467600" cy="4038600"/>
          </a:xfrm>
          <a:prstGeom prst="wedgeRectCallout">
            <a:avLst>
              <a:gd name="adj1" fmla="val -34961"/>
              <a:gd name="adj2" fmla="val 3508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1-This empire extended </a:t>
            </a:r>
            <a:r>
              <a:rPr lang="en-US" sz="2800" dirty="0" smtClean="0"/>
              <a:t>across parts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 smtClean="0"/>
              <a:t>Europe </a:t>
            </a:r>
            <a:r>
              <a:rPr lang="en-US" sz="2800" dirty="0" smtClean="0"/>
              <a:t>and Asia,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smtClean="0"/>
              <a:t>2-had an </a:t>
            </a:r>
            <a:r>
              <a:rPr lang="en-US" sz="2800" dirty="0" smtClean="0"/>
              <a:t>unsuccessful attempt to conquer Japan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/>
              <a:t>3-is blamed for the </a:t>
            </a:r>
            <a:r>
              <a:rPr lang="en-US" sz="2800" dirty="0" smtClean="0"/>
              <a:t>spread of the </a:t>
            </a:r>
            <a:r>
              <a:rPr lang="en-US" sz="2800" dirty="0" smtClean="0"/>
              <a:t>plague, and</a:t>
            </a:r>
            <a:endParaRPr lang="en-US" sz="2800" dirty="0" smtClean="0"/>
          </a:p>
          <a:p>
            <a:r>
              <a:rPr lang="en-US" sz="2800" dirty="0" smtClean="0"/>
              <a:t>       </a:t>
            </a:r>
            <a:r>
              <a:rPr lang="en-US" sz="2800" dirty="0" smtClean="0"/>
              <a:t>4-is responsible for the </a:t>
            </a:r>
            <a:r>
              <a:rPr lang="en-US" sz="2800" dirty="0" smtClean="0"/>
              <a:t>growth of </a:t>
            </a:r>
            <a:endParaRPr lang="en-US" sz="2800" dirty="0" smtClean="0"/>
          </a:p>
          <a:p>
            <a:r>
              <a:rPr lang="en-US" sz="2800" dirty="0" smtClean="0"/>
              <a:t>trade </a:t>
            </a:r>
            <a:r>
              <a:rPr lang="en-US" sz="2800" dirty="0" smtClean="0"/>
              <a:t>across Central Asia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were the Mongols?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6469"/>
              <a:gd name="adj2" fmla="val 19706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Mongol </a:t>
            </a:r>
            <a:r>
              <a:rPr lang="en-US" sz="2800" dirty="0" smtClean="0"/>
              <a:t>rule, </a:t>
            </a:r>
            <a:r>
              <a:rPr lang="en-US" sz="2800" dirty="0" smtClean="0"/>
              <a:t>was </a:t>
            </a:r>
          </a:p>
          <a:p>
            <a:r>
              <a:rPr lang="en-US" sz="2800" dirty="0" smtClean="0"/>
              <a:t>much like ______ </a:t>
            </a:r>
            <a:r>
              <a:rPr lang="en-US" sz="2800" dirty="0" smtClean="0"/>
              <a:t>rule, </a:t>
            </a:r>
            <a:r>
              <a:rPr lang="en-US" sz="2800" dirty="0" smtClean="0"/>
              <a:t>in that it</a:t>
            </a:r>
          </a:p>
          <a:p>
            <a:r>
              <a:rPr lang="en-US" sz="2800" dirty="0" smtClean="0"/>
              <a:t>w</a:t>
            </a:r>
            <a:r>
              <a:rPr lang="en-US" sz="2800" dirty="0" smtClean="0"/>
              <a:t>as peaceful and prosperous.</a:t>
            </a:r>
            <a:endParaRPr lang="en-US" sz="28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Roman (rule)?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16585"/>
              <a:gd name="adj2" fmla="val -298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Turkic nomadic leader who </a:t>
            </a:r>
            <a:endParaRPr lang="en-US" sz="2800" dirty="0" smtClean="0"/>
          </a:p>
          <a:p>
            <a:r>
              <a:rPr lang="en-US" sz="2800" dirty="0" smtClean="0"/>
              <a:t>began </a:t>
            </a:r>
            <a:r>
              <a:rPr lang="en-US" sz="2800" dirty="0" smtClean="0"/>
              <a:t>a period of conquest </a:t>
            </a:r>
            <a:endParaRPr lang="en-US" sz="2800" dirty="0" smtClean="0"/>
          </a:p>
          <a:p>
            <a:r>
              <a:rPr lang="en-US" sz="2800" dirty="0" smtClean="0"/>
              <a:t>beginning </a:t>
            </a:r>
            <a:r>
              <a:rPr lang="en-US" sz="2800" dirty="0" smtClean="0"/>
              <a:t>in the </a:t>
            </a:r>
            <a:r>
              <a:rPr lang="en-US" sz="2800" dirty="0" smtClean="0"/>
              <a:t>1360’s</a:t>
            </a:r>
          </a:p>
          <a:p>
            <a:r>
              <a:rPr lang="en-US" sz="2800" dirty="0" smtClean="0"/>
              <a:t>Pretty  ruthless.</a:t>
            </a:r>
            <a:endParaRPr lang="en-US" sz="2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Who was </a:t>
            </a:r>
            <a:r>
              <a:rPr lang="en-US" dirty="0" err="1" smtClean="0"/>
              <a:t>Timur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-Lang?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510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Default Design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Rick &amp; Heidi Kirby</cp:lastModifiedBy>
  <cp:revision>69</cp:revision>
  <cp:lastPrinted>2001-01-31T16:21:13Z</cp:lastPrinted>
  <dcterms:created xsi:type="dcterms:W3CDTF">1998-08-03T22:24:04Z</dcterms:created>
  <dcterms:modified xsi:type="dcterms:W3CDTF">2010-11-22T06:07:00Z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