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773B86-DB10-4D1F-88A4-BA660F0467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8DB21-25C7-4FCC-8FEF-A7CF65D3D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6003A-86D9-48BE-880C-A773C6597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1EBE8-0F5F-4FD9-8271-AA23348587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265F6-0A29-4ADF-BA66-407CA3C84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A8F60-93EB-4BC4-B64E-3FE12D876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6D108-FC79-421A-BB4A-2D0FFFE5C2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8CF9D-2A4B-41FF-93F6-93BD7740D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25807-B97F-4F2F-85C4-9895EAB73E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FECCD-4B02-408B-9222-6B8B6D687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C185D-198A-426B-B5EC-96244FD73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3D956-AE4B-4BBF-AD37-F68AEDC43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B3CE32-C56B-49D3-9303-BF55741248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Rick Kirby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914400" y="2133600"/>
            <a:ext cx="7010400" cy="3505200"/>
          </a:xfrm>
          <a:prstGeom prst="wedgeRectCallout">
            <a:avLst>
              <a:gd name="adj1" fmla="val 26517"/>
              <a:gd name="adj2" fmla="val 26069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dirty="0" smtClean="0"/>
              <a:t>Name 3 advancements </a:t>
            </a:r>
          </a:p>
          <a:p>
            <a:r>
              <a:rPr lang="en-US" sz="3600" dirty="0" smtClean="0"/>
              <a:t>that occurred </a:t>
            </a:r>
          </a:p>
          <a:p>
            <a:r>
              <a:rPr lang="en-US" sz="3600" dirty="0" smtClean="0"/>
              <a:t>during the Tang or Song dynasties.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066800" y="199072"/>
            <a:ext cx="7162800" cy="147732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sz="1800" dirty="0" smtClean="0"/>
              <a:t>What is </a:t>
            </a:r>
          </a:p>
          <a:p>
            <a:pPr lvl="0"/>
            <a:r>
              <a:rPr lang="en-US" sz="1800" dirty="0" smtClean="0"/>
              <a:t>the first use of the compass,</a:t>
            </a:r>
          </a:p>
          <a:p>
            <a:pPr lvl="0"/>
            <a:r>
              <a:rPr lang="en-US" sz="1800" dirty="0" smtClean="0"/>
              <a:t>the invention of gunpowder,</a:t>
            </a:r>
          </a:p>
          <a:p>
            <a:pPr lvl="0"/>
            <a:r>
              <a:rPr lang="en-US" sz="1800" dirty="0" smtClean="0"/>
              <a:t>the printing press with moveable type, and/or</a:t>
            </a:r>
          </a:p>
          <a:p>
            <a:r>
              <a:rPr lang="en-US" sz="1800" dirty="0" smtClean="0"/>
              <a:t>paper money?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The major demographic change in </a:t>
            </a:r>
            <a:endParaRPr lang="en-US" dirty="0" smtClean="0"/>
          </a:p>
          <a:p>
            <a:r>
              <a:rPr lang="en-US" dirty="0" smtClean="0"/>
              <a:t>China </a:t>
            </a:r>
            <a:r>
              <a:rPr lang="en-US" dirty="0" smtClean="0"/>
              <a:t>between 500 and 1000 C.E. </a:t>
            </a:r>
            <a:endParaRPr lang="en-US" dirty="0" smtClean="0"/>
          </a:p>
          <a:p>
            <a:r>
              <a:rPr lang="en-US" dirty="0" smtClean="0"/>
              <a:t>was the large </a:t>
            </a:r>
            <a:r>
              <a:rPr lang="en-US" dirty="0" smtClean="0"/>
              <a:t>population </a:t>
            </a:r>
            <a:r>
              <a:rPr lang="en-US" dirty="0" smtClean="0"/>
              <a:t>increase</a:t>
            </a:r>
          </a:p>
          <a:p>
            <a:pPr lvl="0"/>
            <a:r>
              <a:rPr lang="en-US" dirty="0" smtClean="0"/>
              <a:t> in the </a:t>
            </a:r>
            <a:r>
              <a:rPr lang="en-US" dirty="0" smtClean="0"/>
              <a:t>south </a:t>
            </a:r>
            <a:r>
              <a:rPr lang="en-US" dirty="0" smtClean="0"/>
              <a:t>around</a:t>
            </a:r>
          </a:p>
          <a:p>
            <a:pPr lvl="0"/>
            <a:r>
              <a:rPr lang="en-US" dirty="0" smtClean="0"/>
              <a:t>t</a:t>
            </a:r>
            <a:r>
              <a:rPr lang="en-US" dirty="0" smtClean="0"/>
              <a:t>he __________</a:t>
            </a:r>
          </a:p>
          <a:p>
            <a:pPr lvl="0"/>
            <a:r>
              <a:rPr lang="en-US" dirty="0" smtClean="0"/>
              <a:t>river.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the </a:t>
            </a:r>
            <a:r>
              <a:rPr lang="en-US" dirty="0" smtClean="0"/>
              <a:t>Yangtze?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12179"/>
              <a:gd name="adj2" fmla="val -14361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This had </a:t>
            </a:r>
            <a:r>
              <a:rPr lang="en-US" sz="2800" dirty="0" smtClean="0"/>
              <a:t>little initial impact on </a:t>
            </a:r>
            <a:endParaRPr lang="en-US" sz="2800" dirty="0" smtClean="0"/>
          </a:p>
          <a:p>
            <a:pPr lvl="0"/>
            <a:r>
              <a:rPr lang="en-US" sz="2800" dirty="0" smtClean="0"/>
              <a:t>warfare in the early days of China.</a:t>
            </a:r>
            <a:endParaRPr lang="en-US" sz="2800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explosive powder (gunpowder)?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20316"/>
              <a:gd name="adj2" fmla="val 181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</a:t>
            </a:r>
            <a:r>
              <a:rPr lang="en-US" sz="4000" dirty="0" smtClean="0"/>
              <a:t>name of </a:t>
            </a:r>
            <a:r>
              <a:rPr lang="en-US" sz="4000" dirty="0" smtClean="0"/>
              <a:t>the</a:t>
            </a:r>
          </a:p>
          <a:p>
            <a:r>
              <a:rPr lang="en-US" sz="4000" dirty="0" smtClean="0"/>
              <a:t>nature </a:t>
            </a:r>
            <a:r>
              <a:rPr lang="en-US" sz="4000" dirty="0" smtClean="0"/>
              <a:t>spirits of </a:t>
            </a:r>
            <a:r>
              <a:rPr lang="en-US" sz="4000" dirty="0" smtClean="0"/>
              <a:t>Japan</a:t>
            </a:r>
            <a:endParaRPr lang="en-US" sz="4000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err="1" smtClean="0"/>
              <a:t>Kami</a:t>
            </a:r>
            <a:r>
              <a:rPr lang="en-US" dirty="0" smtClean="0"/>
              <a:t>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They improved </a:t>
            </a:r>
            <a:r>
              <a:rPr lang="en-US" sz="2800" dirty="0" smtClean="0"/>
              <a:t>their social </a:t>
            </a:r>
            <a:r>
              <a:rPr lang="en-US" sz="2800" dirty="0" smtClean="0"/>
              <a:t>position</a:t>
            </a:r>
          </a:p>
          <a:p>
            <a:pPr lvl="0"/>
            <a:r>
              <a:rPr lang="en-US" sz="2800" dirty="0" smtClean="0"/>
              <a:t>under </a:t>
            </a:r>
            <a:r>
              <a:rPr lang="en-US" sz="2800" dirty="0" smtClean="0"/>
              <a:t>the Tang but </a:t>
            </a:r>
            <a:r>
              <a:rPr lang="en-US" sz="2800" dirty="0" smtClean="0"/>
              <a:t>increasingly </a:t>
            </a:r>
          </a:p>
          <a:p>
            <a:pPr lvl="0"/>
            <a:r>
              <a:rPr lang="en-US" sz="2800" dirty="0" smtClean="0"/>
              <a:t>lost </a:t>
            </a:r>
            <a:r>
              <a:rPr lang="en-US" sz="2800" dirty="0" smtClean="0"/>
              <a:t>their rights under the Song.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women?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2800" dirty="0" smtClean="0"/>
              <a:t>Members of the ruling political elite in </a:t>
            </a:r>
            <a:endParaRPr lang="en-US" sz="2800" dirty="0" smtClean="0"/>
          </a:p>
          <a:p>
            <a:r>
              <a:rPr lang="en-US" sz="2800" dirty="0" smtClean="0"/>
              <a:t>China </a:t>
            </a:r>
            <a:r>
              <a:rPr lang="en-US" sz="2800" dirty="0" smtClean="0"/>
              <a:t>produced many </a:t>
            </a:r>
            <a:endParaRPr lang="en-US" sz="2800" dirty="0" smtClean="0"/>
          </a:p>
          <a:p>
            <a:r>
              <a:rPr lang="en-US" sz="2800" dirty="0" smtClean="0"/>
              <a:t>of </a:t>
            </a:r>
            <a:r>
              <a:rPr lang="en-US" sz="2800" dirty="0" smtClean="0"/>
              <a:t>the paintings in the </a:t>
            </a:r>
            <a:endParaRPr lang="en-US" sz="2800" dirty="0" smtClean="0"/>
          </a:p>
          <a:p>
            <a:r>
              <a:rPr lang="en-US" sz="2800" dirty="0" smtClean="0"/>
              <a:t>_________Era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the </a:t>
            </a:r>
            <a:r>
              <a:rPr lang="en-US" dirty="0" smtClean="0"/>
              <a:t>Song (Era)?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17531"/>
              <a:gd name="adj2" fmla="val -2753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This dynasty’s military </a:t>
            </a:r>
            <a:r>
              <a:rPr lang="en-US" sz="2800" dirty="0" smtClean="0"/>
              <a:t>expansion </a:t>
            </a:r>
            <a:endParaRPr lang="en-US" sz="2800" dirty="0" smtClean="0"/>
          </a:p>
          <a:p>
            <a:r>
              <a:rPr lang="en-US" sz="2800" dirty="0" smtClean="0"/>
              <a:t>into Central </a:t>
            </a:r>
            <a:r>
              <a:rPr lang="en-US" sz="2800" dirty="0" smtClean="0"/>
              <a:t>Asia</a:t>
            </a:r>
          </a:p>
          <a:p>
            <a:r>
              <a:rPr lang="en-US" sz="2800" dirty="0" smtClean="0"/>
              <a:t>p</a:t>
            </a:r>
            <a:r>
              <a:rPr lang="en-US" sz="2800" dirty="0" smtClean="0"/>
              <a:t>romoted </a:t>
            </a:r>
            <a:r>
              <a:rPr lang="en-US" sz="2800" dirty="0" smtClean="0"/>
              <a:t>renewed commercial </a:t>
            </a:r>
            <a:r>
              <a:rPr lang="en-US" sz="2800" dirty="0" smtClean="0"/>
              <a:t>contacts</a:t>
            </a:r>
          </a:p>
          <a:p>
            <a:r>
              <a:rPr lang="en-US" sz="2800" dirty="0" smtClean="0"/>
              <a:t>between </a:t>
            </a:r>
            <a:r>
              <a:rPr lang="en-US" sz="2800" dirty="0" smtClean="0"/>
              <a:t>China and </a:t>
            </a:r>
            <a:r>
              <a:rPr lang="en-US" sz="2800" dirty="0" smtClean="0"/>
              <a:t>West </a:t>
            </a:r>
            <a:r>
              <a:rPr lang="en-US" sz="2800" dirty="0" smtClean="0"/>
              <a:t>Asia.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Tang (dynasty)?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24030"/>
              <a:gd name="adj2" fmla="val -11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This religion </a:t>
            </a:r>
            <a:r>
              <a:rPr lang="en-US" sz="2800" dirty="0" smtClean="0"/>
              <a:t>played a role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 smtClean="0"/>
              <a:t>the transmission </a:t>
            </a:r>
            <a:endParaRPr lang="en-US" sz="2800" dirty="0" smtClean="0"/>
          </a:p>
          <a:p>
            <a:r>
              <a:rPr lang="en-US" sz="2800" dirty="0" smtClean="0"/>
              <a:t>of </a:t>
            </a:r>
            <a:r>
              <a:rPr lang="en-US" sz="2800" dirty="0" smtClean="0"/>
              <a:t>Chinese civilization to </a:t>
            </a:r>
            <a:r>
              <a:rPr lang="en-US" sz="2800" dirty="0" smtClean="0"/>
              <a:t>Japan</a:t>
            </a:r>
            <a:endParaRPr lang="en-US" sz="2800" dirty="0" smtClean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Buddhism?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The </a:t>
            </a:r>
            <a:r>
              <a:rPr lang="en-US" dirty="0" smtClean="0"/>
              <a:t>exam system to become a scholar-bureaucrat</a:t>
            </a:r>
          </a:p>
          <a:p>
            <a:r>
              <a:rPr lang="en-US" dirty="0" smtClean="0"/>
              <a:t>Was </a:t>
            </a:r>
            <a:r>
              <a:rPr lang="en-US" dirty="0" smtClean="0"/>
              <a:t>open to all, but family connections </a:t>
            </a: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 smtClean="0"/>
              <a:t>prepared the elite for the </a:t>
            </a:r>
            <a:r>
              <a:rPr lang="en-US" dirty="0" smtClean="0"/>
              <a:t>tests </a:t>
            </a:r>
          </a:p>
          <a:p>
            <a:r>
              <a:rPr lang="en-US" dirty="0" smtClean="0"/>
              <a:t>during this dynasty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Tang China?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19606"/>
              <a:gd name="adj2" fmla="val 2598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Warrior leaders in the 10th </a:t>
            </a:r>
            <a:endParaRPr lang="en-US" sz="2800" dirty="0" smtClean="0"/>
          </a:p>
          <a:p>
            <a:r>
              <a:rPr lang="en-US" sz="2800" dirty="0" smtClean="0"/>
              <a:t>century </a:t>
            </a:r>
            <a:r>
              <a:rPr lang="en-US" sz="2800" dirty="0" smtClean="0"/>
              <a:t>who controlled </a:t>
            </a:r>
            <a:endParaRPr lang="en-US" sz="2800" dirty="0" smtClean="0"/>
          </a:p>
          <a:p>
            <a:r>
              <a:rPr lang="en-US" sz="2800" dirty="0" smtClean="0"/>
              <a:t>provincial </a:t>
            </a:r>
            <a:r>
              <a:rPr lang="en-US" sz="2800" dirty="0" smtClean="0"/>
              <a:t>areas of Japan </a:t>
            </a:r>
            <a:endParaRPr lang="en-US" sz="2800" dirty="0" smtClean="0"/>
          </a:p>
          <a:p>
            <a:r>
              <a:rPr lang="en-US" sz="2800" dirty="0" smtClean="0"/>
              <a:t>from </a:t>
            </a:r>
            <a:r>
              <a:rPr lang="en-US" sz="2800" dirty="0" smtClean="0"/>
              <a:t>small </a:t>
            </a:r>
            <a:r>
              <a:rPr lang="en-US" sz="2800" dirty="0" smtClean="0"/>
              <a:t>fortresses.</a:t>
            </a:r>
            <a:endParaRPr lang="en-US" sz="2800" dirty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</a:t>
            </a:r>
            <a:r>
              <a:rPr lang="en-US" dirty="0" err="1" smtClean="0"/>
              <a:t>Bushi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Choice1</a:t>
            </a:r>
            <a:endParaRPr 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2</a:t>
            </a:r>
            <a:endParaRPr lang="en-US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3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4</a:t>
            </a:r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24959"/>
              <a:gd name="adj2" fmla="val 7457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The </a:t>
            </a:r>
            <a:r>
              <a:rPr lang="en-US" sz="2800" dirty="0" smtClean="0"/>
              <a:t>period of commercial </a:t>
            </a:r>
          </a:p>
          <a:p>
            <a:pPr lvl="0"/>
            <a:r>
              <a:rPr lang="en-US" sz="2800" dirty="0" smtClean="0"/>
              <a:t>expansion, military </a:t>
            </a:r>
            <a:r>
              <a:rPr lang="en-US" sz="2800" dirty="0" smtClean="0"/>
              <a:t>domination of the </a:t>
            </a:r>
            <a:r>
              <a:rPr lang="en-US" sz="2800" dirty="0" smtClean="0"/>
              <a:t>seas</a:t>
            </a:r>
          </a:p>
          <a:p>
            <a:pPr lvl="0"/>
            <a:r>
              <a:rPr lang="en-US" sz="2800" dirty="0" smtClean="0"/>
              <a:t>was not a part of the economic </a:t>
            </a:r>
            <a:r>
              <a:rPr lang="en-US" sz="2800" dirty="0" smtClean="0"/>
              <a:t>development </a:t>
            </a:r>
            <a:endParaRPr lang="en-US" sz="2800" dirty="0" smtClean="0"/>
          </a:p>
          <a:p>
            <a:pPr lvl="0"/>
            <a:r>
              <a:rPr lang="en-US" sz="2800" dirty="0" smtClean="0"/>
              <a:t>during these 2 dynasties</a:t>
            </a:r>
            <a:endParaRPr lang="en-US" sz="2800" dirty="0" smtClean="0"/>
          </a:p>
          <a:p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the </a:t>
            </a:r>
            <a:r>
              <a:rPr lang="en-US" dirty="0" smtClean="0"/>
              <a:t>Tang and Song </a:t>
            </a:r>
            <a:r>
              <a:rPr lang="en-US" dirty="0" smtClean="0"/>
              <a:t>Dynasties?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524000"/>
            <a:ext cx="7162800" cy="4038600"/>
          </a:xfrm>
          <a:prstGeom prst="wedgeRectCallout">
            <a:avLst>
              <a:gd name="adj1" fmla="val -10554"/>
              <a:gd name="adj2" fmla="val 119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3200" dirty="0" smtClean="0"/>
              <a:t>This religion</a:t>
            </a:r>
          </a:p>
          <a:p>
            <a:pPr lvl="0"/>
            <a:r>
              <a:rPr lang="en-US" sz="3200" dirty="0" smtClean="0"/>
              <a:t>e</a:t>
            </a:r>
            <a:r>
              <a:rPr lang="en-US" sz="3200" dirty="0" smtClean="0"/>
              <a:t>mphasized </a:t>
            </a:r>
            <a:r>
              <a:rPr lang="en-US" sz="3200" dirty="0" smtClean="0"/>
              <a:t>tradition, authority, </a:t>
            </a:r>
            <a:endParaRPr lang="en-US" sz="3200" dirty="0" smtClean="0"/>
          </a:p>
          <a:p>
            <a:pPr lvl="0"/>
            <a:r>
              <a:rPr lang="en-US" sz="3200" dirty="0" smtClean="0"/>
              <a:t>and </a:t>
            </a:r>
            <a:r>
              <a:rPr lang="en-US" sz="3200" dirty="0" smtClean="0"/>
              <a:t>harmony at the expense of innovation.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371600" y="228601"/>
            <a:ext cx="6324600" cy="10156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Neo-Confucianism?</a:t>
            </a: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31444"/>
              <a:gd name="adj2" fmla="val 2106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Both the Song and Tang </a:t>
            </a:r>
            <a:endParaRPr lang="en-US" sz="2800" dirty="0" smtClean="0"/>
          </a:p>
          <a:p>
            <a:r>
              <a:rPr lang="en-US" sz="2800" dirty="0" smtClean="0"/>
              <a:t>were </a:t>
            </a:r>
            <a:r>
              <a:rPr lang="en-US" sz="2800" dirty="0" smtClean="0"/>
              <a:t>relatively stable because of </a:t>
            </a:r>
            <a:endParaRPr lang="en-US" sz="2800" dirty="0" smtClean="0"/>
          </a:p>
          <a:p>
            <a:r>
              <a:rPr lang="en-US" sz="2800" dirty="0" smtClean="0"/>
              <a:t>t</a:t>
            </a:r>
            <a:r>
              <a:rPr lang="en-US" sz="2800" dirty="0" smtClean="0"/>
              <a:t>he </a:t>
            </a:r>
          </a:p>
          <a:p>
            <a:r>
              <a:rPr lang="en-US" sz="2800" dirty="0" smtClean="0"/>
              <a:t>__________</a:t>
            </a:r>
          </a:p>
          <a:p>
            <a:r>
              <a:rPr lang="en-US" sz="2800" dirty="0" smtClean="0"/>
              <a:t>system </a:t>
            </a:r>
            <a:r>
              <a:rPr lang="en-US" sz="2800" dirty="0" smtClean="0"/>
              <a:t>based </a:t>
            </a:r>
            <a:endParaRPr lang="en-US" sz="2800" dirty="0" smtClean="0"/>
          </a:p>
          <a:p>
            <a:r>
              <a:rPr lang="en-US" sz="2800" dirty="0" smtClean="0"/>
              <a:t>on </a:t>
            </a:r>
            <a:r>
              <a:rPr lang="en-US" sz="2800" dirty="0" smtClean="0"/>
              <a:t>merit through </a:t>
            </a:r>
            <a:endParaRPr lang="en-US" sz="2800" dirty="0" smtClean="0"/>
          </a:p>
          <a:p>
            <a:r>
              <a:rPr lang="en-US" sz="2800" dirty="0" smtClean="0"/>
              <a:t>civil </a:t>
            </a:r>
            <a:r>
              <a:rPr lang="en-US" sz="2800" dirty="0" smtClean="0"/>
              <a:t>service examination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Bureaucratic </a:t>
            </a:r>
            <a:r>
              <a:rPr lang="en-US" dirty="0" smtClean="0"/>
              <a:t>(system)?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1066800"/>
            <a:ext cx="9144000" cy="4191000"/>
          </a:xfrm>
          <a:prstGeom prst="wedgeRectCallout">
            <a:avLst>
              <a:gd name="adj1" fmla="val -16231"/>
              <a:gd name="adj2" fmla="val 2110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dirty="0" smtClean="0"/>
              <a:t>The era of Tang and Song rule in China </a:t>
            </a:r>
          </a:p>
          <a:p>
            <a:r>
              <a:rPr lang="en-US" sz="3200" dirty="0" smtClean="0"/>
              <a:t>was known as the ________ </a:t>
            </a:r>
          </a:p>
          <a:p>
            <a:r>
              <a:rPr lang="en-US" sz="3200" dirty="0" smtClean="0"/>
              <a:t>ages of Chinese culture and accomplishments.</a:t>
            </a:r>
            <a:endParaRPr lang="en-US" sz="32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Golden?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524000"/>
            <a:ext cx="7162800" cy="4038600"/>
          </a:xfrm>
          <a:prstGeom prst="wedgeRectCallout">
            <a:avLst>
              <a:gd name="adj1" fmla="val 26641"/>
              <a:gd name="adj2" fmla="val 105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endParaRPr lang="en-US" sz="4000" dirty="0" smtClean="0"/>
          </a:p>
          <a:p>
            <a:pPr lvl="0"/>
            <a:r>
              <a:rPr lang="en-US" sz="2800" dirty="0" smtClean="0"/>
              <a:t>The primary reform enacted during </a:t>
            </a:r>
          </a:p>
          <a:p>
            <a:pPr lvl="0"/>
            <a:r>
              <a:rPr lang="en-US" sz="2800" dirty="0" smtClean="0"/>
              <a:t>the reign of the first _______</a:t>
            </a:r>
          </a:p>
          <a:p>
            <a:pPr lvl="0"/>
            <a:r>
              <a:rPr lang="en-US" sz="2800" dirty="0" smtClean="0"/>
              <a:t> emperor created granaries </a:t>
            </a:r>
          </a:p>
          <a:p>
            <a:pPr lvl="0"/>
            <a:r>
              <a:rPr lang="en-US" sz="2800" dirty="0" smtClean="0"/>
              <a:t>to relieve the threat of famine.</a:t>
            </a:r>
          </a:p>
          <a:p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What was the Sui?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1524000"/>
            <a:ext cx="7162800" cy="4038600"/>
          </a:xfrm>
          <a:prstGeom prst="wedgeRectCallout">
            <a:avLst>
              <a:gd name="adj1" fmla="val -16169"/>
              <a:gd name="adj2" fmla="val 27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These things </a:t>
            </a:r>
            <a:r>
              <a:rPr lang="en-US" sz="2800" dirty="0" smtClean="0"/>
              <a:t>(1 </a:t>
            </a:r>
            <a:r>
              <a:rPr lang="en-US" sz="2800" dirty="0" smtClean="0"/>
              <a:t>in China and 2 in Islam)</a:t>
            </a:r>
          </a:p>
          <a:p>
            <a:r>
              <a:rPr lang="en-US" sz="2800" dirty="0" smtClean="0"/>
              <a:t> symbolized the increasing </a:t>
            </a:r>
          </a:p>
          <a:p>
            <a:r>
              <a:rPr lang="en-US" sz="2800" dirty="0" smtClean="0"/>
              <a:t>subordination of women to men.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was foot binding in China and the harem and veil in Islam?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838200" y="1600200"/>
            <a:ext cx="7162800" cy="4038600"/>
          </a:xfrm>
          <a:prstGeom prst="wedgeRectCallout">
            <a:avLst>
              <a:gd name="adj1" fmla="val -19030"/>
              <a:gd name="adj2" fmla="val -243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The Tang rulers were able to control potential </a:t>
            </a:r>
          </a:p>
          <a:p>
            <a:r>
              <a:rPr lang="en-US" sz="2800" dirty="0" smtClean="0"/>
              <a:t>nomadic threats to China by </a:t>
            </a:r>
          </a:p>
          <a:p>
            <a:r>
              <a:rPr lang="en-US" sz="2800" dirty="0" smtClean="0"/>
              <a:t>_________________________.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‘Playing one nomadic group off against another?”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To administer China, </a:t>
            </a:r>
          </a:p>
          <a:p>
            <a:r>
              <a:rPr lang="en-US" sz="4000" dirty="0" smtClean="0"/>
              <a:t>the Tang and Song dynasties </a:t>
            </a:r>
          </a:p>
          <a:p>
            <a:r>
              <a:rPr lang="en-US" sz="4000" dirty="0" smtClean="0"/>
              <a:t>relied on </a:t>
            </a:r>
          </a:p>
          <a:p>
            <a:r>
              <a:rPr lang="en-US" sz="4000" dirty="0" smtClean="0"/>
              <a:t>____________.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Scholar-gentry?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12736"/>
              <a:gd name="adj2" fmla="val -13501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Extensive adaptation of Chinese </a:t>
            </a:r>
          </a:p>
          <a:p>
            <a:r>
              <a:rPr lang="en-US" sz="4000" dirty="0" smtClean="0"/>
              <a:t>culture in other regions is called</a:t>
            </a:r>
          </a:p>
          <a:p>
            <a:r>
              <a:rPr lang="en-US" sz="4000" dirty="0" smtClean="0"/>
              <a:t>____________.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err="1" smtClean="0"/>
              <a:t>Sinification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26584"/>
              <a:gd name="adj2" fmla="val -279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A reason for building</a:t>
            </a:r>
          </a:p>
          <a:p>
            <a:r>
              <a:rPr lang="en-US" sz="2800" dirty="0" smtClean="0"/>
              <a:t>____________ </a:t>
            </a:r>
          </a:p>
          <a:p>
            <a:r>
              <a:rPr lang="en-US" sz="2800" dirty="0" smtClean="0"/>
              <a:t>was the </a:t>
            </a:r>
            <a:r>
              <a:rPr lang="en-US" sz="2800" dirty="0" smtClean="0"/>
              <a:t>Yangtze </a:t>
            </a:r>
            <a:r>
              <a:rPr lang="en-US" sz="2800" dirty="0" smtClean="0"/>
              <a:t>River Valley </a:t>
            </a:r>
            <a:r>
              <a:rPr lang="en-US" sz="2800" dirty="0" smtClean="0"/>
              <a:t>was becoming a </a:t>
            </a:r>
            <a:endParaRPr lang="en-US" sz="2800" dirty="0" smtClean="0"/>
          </a:p>
          <a:p>
            <a:r>
              <a:rPr lang="en-US" sz="2800" dirty="0" smtClean="0"/>
              <a:t>major </a:t>
            </a:r>
            <a:r>
              <a:rPr lang="en-US" sz="2800" dirty="0" smtClean="0"/>
              <a:t>food producing region of China </a:t>
            </a:r>
            <a:endParaRPr lang="en-US" sz="2800" dirty="0" smtClean="0"/>
          </a:p>
          <a:p>
            <a:r>
              <a:rPr lang="en-US" sz="2800" dirty="0" smtClean="0"/>
              <a:t>by </a:t>
            </a:r>
            <a:r>
              <a:rPr lang="en-US" sz="2800" dirty="0" smtClean="0"/>
              <a:t>the late Tang Era</a:t>
            </a:r>
            <a:endParaRPr lang="en-US" sz="28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Grand Canal?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556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Default Design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Rick &amp; Heidi Kirby</cp:lastModifiedBy>
  <cp:revision>71</cp:revision>
  <cp:lastPrinted>2001-01-31T16:21:13Z</cp:lastPrinted>
  <dcterms:created xsi:type="dcterms:W3CDTF">1998-08-03T22:24:04Z</dcterms:created>
  <dcterms:modified xsi:type="dcterms:W3CDTF">2010-11-22T05:11:43Z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