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E09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6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1BF5-1AFA-48D8-8A2D-A98D3E03E4E3}" type="datetimeFigureOut">
              <a:rPr lang="en-US" smtClean="0"/>
              <a:t>9/25/2010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9596-E97C-4E84-A8EB-DA29A1D407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1BF5-1AFA-48D8-8A2D-A98D3E03E4E3}" type="datetimeFigureOut">
              <a:rPr lang="en-US" smtClean="0"/>
              <a:t>9/25/2010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9596-E97C-4E84-A8EB-DA29A1D407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1BF5-1AFA-48D8-8A2D-A98D3E03E4E3}" type="datetimeFigureOut">
              <a:rPr lang="en-US" smtClean="0"/>
              <a:t>9/25/2010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9596-E97C-4E84-A8EB-DA29A1D407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1BF5-1AFA-48D8-8A2D-A98D3E03E4E3}" type="datetimeFigureOut">
              <a:rPr lang="en-US" smtClean="0"/>
              <a:t>9/25/2010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9596-E97C-4E84-A8EB-DA29A1D407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1BF5-1AFA-48D8-8A2D-A98D3E03E4E3}" type="datetimeFigureOut">
              <a:rPr lang="en-US" smtClean="0"/>
              <a:t>9/25/2010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9596-E97C-4E84-A8EB-DA29A1D40730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1BF5-1AFA-48D8-8A2D-A98D3E03E4E3}" type="datetimeFigureOut">
              <a:rPr lang="en-US" smtClean="0"/>
              <a:t>9/25/2010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9596-E97C-4E84-A8EB-DA29A1D407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1BF5-1AFA-48D8-8A2D-A98D3E03E4E3}" type="datetimeFigureOut">
              <a:rPr lang="en-US" smtClean="0"/>
              <a:t>9/25/2010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9596-E97C-4E84-A8EB-DA29A1D407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1BF5-1AFA-48D8-8A2D-A98D3E03E4E3}" type="datetimeFigureOut">
              <a:rPr lang="en-US" smtClean="0"/>
              <a:t>9/25/2010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9596-E97C-4E84-A8EB-DA29A1D407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1BF5-1AFA-48D8-8A2D-A98D3E03E4E3}" type="datetimeFigureOut">
              <a:rPr lang="en-US" smtClean="0"/>
              <a:t>9/25/2010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9596-E97C-4E84-A8EB-DA29A1D4073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1BF5-1AFA-48D8-8A2D-A98D3E03E4E3}" type="datetimeFigureOut">
              <a:rPr lang="en-US" smtClean="0"/>
              <a:t>9/25/2010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9596-E97C-4E84-A8EB-DA29A1D407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C311BF5-1AFA-48D8-8A2D-A98D3E03E4E3}" type="datetimeFigureOut">
              <a:rPr lang="en-US" smtClean="0"/>
              <a:t>9/25/2010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B519596-E97C-4E84-A8EB-DA29A1D40730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C311BF5-1AFA-48D8-8A2D-A98D3E03E4E3}" type="datetimeFigureOut">
              <a:rPr lang="en-US" smtClean="0"/>
              <a:t>9/25/2010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B519596-E97C-4E84-A8EB-DA29A1D4073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rds.yahoo.com/_ylt=A0WTb_mTCp5MNmIAA.WJzbkF;_ylu=X3oDMTBpc2VvdmQ2BHBvcwM3BHNlYwNzcgR2dGlkAw--/SIG=1f7mtgqv9/EXP=1285512211/**http%3a/images.search.yahoo.com/images/view%3fback=http%253A%252F%252Fimages.search.yahoo.com%252Fsearch%252Fimages%253Fp%253Doctave%252Bon%252Ba%252Bpiano%26w=705%26h=553%26imgurl=vornan19.com%252Fpiano_major.png%26rurl=http%253A%252F%252Fvornan19.com%252Fmusic_theory_2.html%26size=10KB%26name=to%2bthe%2boctave%2b%2528a...%26p=octave%2bon%2ba%2bpiano%26oid=f822bc74f6c66bef138b9a1414d87314%26fr2=%26no=7%26tt=14600%26sigr=117no70ll%26sigi=10semo7a6%26sigb=120t7id5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rds.yahoo.com/_ylt=A0S0200XFJ5MLXAAdZ.JzbkF;_ylu=X3oDMTBqamdoM3Q5BHBvcwMxMgRzZWMDc3IEdnRpZAM-/SIG=1ggmft1g0/EXP=1285514647/**http%3a/images.search.yahoo.com/images/view%3fback=http%253A%252F%252Fimages.search.yahoo.com%252Fsearch%252Fimages%253Fp%253DCinnabar%252Bcrystals%2526js%253D1%2526ei%253Dutf-8%2526fr%253Dfp-yie8-s%26w=800%26h=534%26imgurl=www.mindat.org%252Fphotos%252F0735735001259048317.jpg%26rurl=http%253A%252F%252Fwww.mindat.org%252Fphoto-267929.html%26size=439KB%26name=Cinnabar%26p=Cinnabar%2bcrystals%26oid=f8a2b53d5d0f28693f7fa5271a8fa75e%26fr2=%26no=12%26tt=14000%26sigr=1170b59mq%26sigi=11de68rvt%26sigb=12rjkudn0" TargetMode="External"/><Relationship Id="rId3" Type="http://schemas.openxmlformats.org/officeDocument/2006/relationships/image" Target="../media/image5.jpeg"/><Relationship Id="rId7" Type="http://schemas.openxmlformats.org/officeDocument/2006/relationships/image" Target="../media/image7.jpeg"/><Relationship Id="rId2" Type="http://schemas.openxmlformats.org/officeDocument/2006/relationships/hyperlink" Target="http://rds.yahoo.com/_ylt=A0S0201NFJ5MhV8Al2ajzbkF/SIG=12q9to2ci/EXP=1285514701/**http%3a/www.faqs.org/photo-dict/photofiles/list/682/1092thermometer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ds.yahoo.com/_ylt=A0S0203fE55MxG4AbL.JzbkF;_ylu=X3oDMTBpaWhqZmNtBHBvcwMzBHNlYwNzcgR2dGlkAw--/SIG=1gbanp8oj/EXP=1285514591/**http%3a/images.search.yahoo.com/images/view%3fback=http%253A%252F%252Fimages.search.yahoo.com%252Fsearch%252Fimages%253Fp%253DBeryl%2526ei%253Dutf-8%2526fr%253Dfp-yie8-s%26w=500%26h=333%26imgurl=dave.ucsc.edu%252Fmyrtreia%252Fphotos%252Fberyl_emerald.jpg%26rurl=http%253A%252F%252Fdave.ucsc.edu%252Fmyrtreia%252Fphotos%252Fberyl.html%26size=40KB%26name=Beryl%2b%2528Emerald%2529%26p=Beryl%26oid=b32597a7d8a90a9474361d4b2cdce7d8%26fr2=%26no=3%26tt=215000%26sigr=11ftbnsf1%26sigi=11fpa8tgn%26sigb=12a6maalh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://rds.yahoo.com/_ylt=A0S020uYE55Mb0cAZTaJzbkF;_ylu=X3oDMTBpcWpidGtpBHBvcwM4BHNlYwNzcgR2dGlkAw--/SIG=1i1in7t4j/EXP=1285514520/**http%3a/images.search.yahoo.com/images/view%3fback=http%253A%252F%252Fimages.search.yahoo.com%252Fsearch%252Fimages%253Fp%253DCaCO3%2526js%253D1%2526ei%253Dutf-8%2526fr%253Dfp-yie8-s%26w=577%26h=380%26imgurl=ichn.iec.cat%252Fbages%252Fgeologia%252FImatges%252520Grans%252Fcalcita.jpg%26rurl=http%253A%252F%252Fichn.iec.cat%252Fbages%252Fgeologia%252FImatges%2bGrans%252Fecalcita.htm%26size=40KB%26name=Calcite%2b%2528CaCO3%252C%2b...%26p=CaCO3%26oid=250d4686c28c3af7c4956574660437fe%26fr2=%26no=8%26tt=12900%26sigr=11ttqmgeq%26sigi=11nrhkoo0%26sigb=12fl4e952" TargetMode="External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Ionic and Covalent Bonding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Covalent Bonds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Covalent bonds occurs when atoms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b="1" dirty="0" smtClean="0">
                <a:solidFill>
                  <a:srgbClr val="FF0000"/>
                </a:solidFill>
              </a:rPr>
              <a:t>share”</a:t>
            </a:r>
            <a:r>
              <a:rPr lang="en-US" dirty="0" smtClean="0"/>
              <a:t> electrons. 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Nonmetals bind to other nonmetals</a:t>
            </a:r>
          </a:p>
          <a:p>
            <a:endParaRPr lang="en-US" dirty="0" smtClean="0"/>
          </a:p>
          <a:p>
            <a:pPr lvl="1"/>
            <a:r>
              <a:rPr lang="en-US" dirty="0" smtClean="0">
                <a:solidFill>
                  <a:srgbClr val="064E09"/>
                </a:solidFill>
              </a:rPr>
              <a:t>For example</a:t>
            </a:r>
            <a:r>
              <a:rPr lang="en-US" dirty="0" smtClean="0">
                <a:solidFill>
                  <a:srgbClr val="064E09"/>
                </a:solidFill>
              </a:rPr>
              <a:t>: </a:t>
            </a:r>
            <a:r>
              <a:rPr lang="en-US" dirty="0" smtClean="0"/>
              <a:t>1 atom of fluorine with bond with another atom of fluorine and share electrons. </a:t>
            </a:r>
          </a:p>
          <a:p>
            <a:pPr lvl="1">
              <a:buNone/>
            </a:pPr>
            <a:r>
              <a:rPr lang="en-US" sz="4400" dirty="0" smtClean="0"/>
              <a:t>F     +      F        			</a:t>
            </a:r>
            <a:r>
              <a:rPr lang="en-US" sz="4400" dirty="0" smtClean="0"/>
              <a:t>F</a:t>
            </a:r>
            <a:r>
              <a:rPr lang="en-US" sz="4400" dirty="0" smtClean="0"/>
              <a:t>   </a:t>
            </a:r>
            <a:r>
              <a:rPr lang="en-US" sz="4400" dirty="0" smtClean="0"/>
              <a:t>F</a:t>
            </a:r>
            <a:endParaRPr lang="en-US" sz="44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4600" y="5410200"/>
            <a:ext cx="609600" cy="685800"/>
            <a:chOff x="2438400" y="5181600"/>
            <a:chExt cx="609600" cy="685800"/>
          </a:xfrm>
        </p:grpSpPr>
        <p:sp>
          <p:nvSpPr>
            <p:cNvPr id="5" name="Oval 4"/>
            <p:cNvSpPr/>
            <p:nvPr/>
          </p:nvSpPr>
          <p:spPr>
            <a:xfrm flipH="1">
              <a:off x="2971800" y="53340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 flipH="1">
              <a:off x="2971800" y="54864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 flipH="1">
              <a:off x="2590800" y="51816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 flipH="1">
              <a:off x="2743200" y="51816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 flipH="1">
              <a:off x="2438400" y="54864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 flipH="1">
              <a:off x="2819400" y="57912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 flipH="1">
              <a:off x="2667000" y="57912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62000" y="5334000"/>
            <a:ext cx="609600" cy="685800"/>
            <a:chOff x="2438400" y="5181600"/>
            <a:chExt cx="609600" cy="685800"/>
          </a:xfrm>
        </p:grpSpPr>
        <p:sp>
          <p:nvSpPr>
            <p:cNvPr id="13" name="Oval 12"/>
            <p:cNvSpPr/>
            <p:nvPr/>
          </p:nvSpPr>
          <p:spPr>
            <a:xfrm flipH="1">
              <a:off x="2971800" y="53340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 flipH="1">
              <a:off x="2971800" y="54864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 flipH="1">
              <a:off x="2590800" y="51816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 flipH="1">
              <a:off x="2743200" y="51816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 flipH="1">
              <a:off x="2438400" y="54864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 flipH="1">
              <a:off x="2819400" y="57912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 flipH="1">
              <a:off x="2667000" y="57912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3657600" y="5715000"/>
            <a:ext cx="990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867400" y="5410200"/>
            <a:ext cx="1143000" cy="685800"/>
            <a:chOff x="5867400" y="5410200"/>
            <a:chExt cx="1143000" cy="685800"/>
          </a:xfrm>
        </p:grpSpPr>
        <p:grpSp>
          <p:nvGrpSpPr>
            <p:cNvPr id="21" name="Group 20"/>
            <p:cNvGrpSpPr/>
            <p:nvPr/>
          </p:nvGrpSpPr>
          <p:grpSpPr>
            <a:xfrm>
              <a:off x="6400800" y="5410200"/>
              <a:ext cx="609600" cy="685800"/>
              <a:chOff x="2438400" y="5181600"/>
              <a:chExt cx="609600" cy="685800"/>
            </a:xfrm>
          </p:grpSpPr>
          <p:sp>
            <p:nvSpPr>
              <p:cNvPr id="22" name="Oval 21"/>
              <p:cNvSpPr/>
              <p:nvPr/>
            </p:nvSpPr>
            <p:spPr>
              <a:xfrm flipH="1">
                <a:off x="2971800" y="5334000"/>
                <a:ext cx="76200" cy="76200"/>
              </a:xfrm>
              <a:prstGeom prst="ellipse">
                <a:avLst/>
              </a:prstGeom>
              <a:solidFill>
                <a:srgbClr val="064E09"/>
              </a:solidFill>
              <a:ln>
                <a:solidFill>
                  <a:srgbClr val="064E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 flipH="1">
                <a:off x="2971800" y="5486400"/>
                <a:ext cx="76200" cy="76200"/>
              </a:xfrm>
              <a:prstGeom prst="ellipse">
                <a:avLst/>
              </a:prstGeom>
              <a:solidFill>
                <a:srgbClr val="064E09"/>
              </a:solidFill>
              <a:ln>
                <a:solidFill>
                  <a:srgbClr val="064E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 flipH="1">
                <a:off x="2590800" y="5181600"/>
                <a:ext cx="76200" cy="76200"/>
              </a:xfrm>
              <a:prstGeom prst="ellipse">
                <a:avLst/>
              </a:prstGeom>
              <a:solidFill>
                <a:srgbClr val="064E09"/>
              </a:solidFill>
              <a:ln>
                <a:solidFill>
                  <a:srgbClr val="064E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 flipH="1">
                <a:off x="2743200" y="5181600"/>
                <a:ext cx="76200" cy="76200"/>
              </a:xfrm>
              <a:prstGeom prst="ellipse">
                <a:avLst/>
              </a:prstGeom>
              <a:solidFill>
                <a:srgbClr val="064E09"/>
              </a:solidFill>
              <a:ln>
                <a:solidFill>
                  <a:srgbClr val="064E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 flipH="1">
                <a:off x="2438400" y="5486400"/>
                <a:ext cx="76200" cy="76200"/>
              </a:xfrm>
              <a:prstGeom prst="ellipse">
                <a:avLst/>
              </a:prstGeom>
              <a:solidFill>
                <a:srgbClr val="064E09"/>
              </a:solidFill>
              <a:ln>
                <a:solidFill>
                  <a:srgbClr val="064E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 flipH="1">
                <a:off x="2819400" y="5791200"/>
                <a:ext cx="76200" cy="76200"/>
              </a:xfrm>
              <a:prstGeom prst="ellipse">
                <a:avLst/>
              </a:prstGeom>
              <a:solidFill>
                <a:srgbClr val="064E09"/>
              </a:solidFill>
              <a:ln>
                <a:solidFill>
                  <a:srgbClr val="064E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 flipH="1">
                <a:off x="2667000" y="5791200"/>
                <a:ext cx="76200" cy="76200"/>
              </a:xfrm>
              <a:prstGeom prst="ellipse">
                <a:avLst/>
              </a:prstGeom>
              <a:solidFill>
                <a:srgbClr val="064E09"/>
              </a:solidFill>
              <a:ln>
                <a:solidFill>
                  <a:srgbClr val="064E0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Oval 28"/>
            <p:cNvSpPr/>
            <p:nvPr/>
          </p:nvSpPr>
          <p:spPr>
            <a:xfrm flipH="1">
              <a:off x="6400800" y="55626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 flipH="1">
              <a:off x="6019800" y="60198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 flipH="1">
              <a:off x="6172200" y="60198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 flipH="1">
              <a:off x="5867400" y="57150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 flipH="1">
              <a:off x="5867400" y="55626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 flipH="1">
              <a:off x="6019800" y="54102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 flipH="1">
              <a:off x="6172200" y="54102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Covalent Bonds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Types of covalent bonds</a:t>
            </a:r>
          </a:p>
          <a:p>
            <a:pPr>
              <a:buNone/>
            </a:pPr>
            <a:endParaRPr lang="en-US" dirty="0" smtClean="0"/>
          </a:p>
          <a:p>
            <a:pPr marL="925830" lvl="1" indent="-514350">
              <a:buFont typeface="+mj-lt"/>
              <a:buAutoNum type="arabicPeriod"/>
            </a:pPr>
            <a:r>
              <a:rPr lang="en-US" u="sng" dirty="0" smtClean="0"/>
              <a:t>Single covalent bonds</a:t>
            </a:r>
            <a:r>
              <a:rPr lang="en-US" dirty="0" smtClean="0"/>
              <a:t>- involve only one shared pair of electrons.   (F2)</a:t>
            </a:r>
          </a:p>
          <a:p>
            <a:pPr marL="925830" lvl="1" indent="-514350">
              <a:buFont typeface="+mj-lt"/>
              <a:buAutoNum type="arabicPeriod"/>
            </a:pPr>
            <a:endParaRPr lang="en-US" u="sng" dirty="0" smtClean="0"/>
          </a:p>
          <a:p>
            <a:pPr marL="925830" lvl="1" indent="-514350">
              <a:buFont typeface="+mj-lt"/>
              <a:buAutoNum type="arabicPeriod"/>
            </a:pPr>
            <a:r>
              <a:rPr lang="en-US" u="sng" dirty="0" smtClean="0"/>
              <a:t>Double covalent bonds</a:t>
            </a:r>
            <a:r>
              <a:rPr lang="en-US" dirty="0" smtClean="0"/>
              <a:t>- involve two shared pairs.  (O2)  </a:t>
            </a:r>
          </a:p>
          <a:p>
            <a:pPr marL="925830" lvl="1" indent="-514350">
              <a:buFont typeface="+mj-lt"/>
              <a:buAutoNum type="arabicPeriod"/>
            </a:pPr>
            <a:endParaRPr lang="en-US" dirty="0" smtClean="0"/>
          </a:p>
          <a:p>
            <a:pPr marL="925830" lvl="1" indent="-514350">
              <a:buFont typeface="+mj-lt"/>
              <a:buAutoNum type="arabicPeriod"/>
            </a:pPr>
            <a:r>
              <a:rPr lang="en-US" u="sng" dirty="0" smtClean="0"/>
              <a:t>Triple covalent bonds</a:t>
            </a:r>
            <a:r>
              <a:rPr lang="en-US" dirty="0" smtClean="0"/>
              <a:t>- involve three shared pairs. (N2)</a:t>
            </a:r>
          </a:p>
          <a:p>
            <a:pPr marL="925830" lvl="1" indent="-514350">
              <a:buNone/>
            </a:pPr>
            <a:r>
              <a:rPr lang="en-US" dirty="0" smtClean="0"/>
              <a:t>  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u="sng" dirty="0" smtClean="0"/>
              <a:t>Coordinate covalent bonds</a:t>
            </a:r>
            <a:r>
              <a:rPr lang="en-US" dirty="0" smtClean="0"/>
              <a:t>-one atom contributes both bonding electrons.  (CO)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Covalent Bonds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Properties of  Covalent Compounds</a:t>
            </a:r>
          </a:p>
          <a:p>
            <a:pPr>
              <a:buNone/>
            </a:pPr>
            <a:endParaRPr lang="en-US" dirty="0" smtClean="0"/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Generally have lower melting and boiling points than ionic compounds. </a:t>
            </a:r>
          </a:p>
          <a:p>
            <a:pPr marL="925830" lvl="1" indent="-514350">
              <a:buFont typeface="+mj-lt"/>
              <a:buAutoNum type="arabicPeriod"/>
            </a:pPr>
            <a:endParaRPr lang="en-US" dirty="0" smtClean="0"/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Poor conductors of electricity </a:t>
            </a:r>
          </a:p>
          <a:p>
            <a:pPr marL="925830" lvl="1" indent="-514350">
              <a:buFont typeface="+mj-lt"/>
              <a:buAutoNum type="arabicPeriod"/>
            </a:pPr>
            <a:endParaRPr lang="en-US" dirty="0" smtClean="0"/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Aren’t  very soluble in water</a:t>
            </a:r>
          </a:p>
          <a:p>
            <a:pPr marL="925830" lvl="1" indent="-514350">
              <a:buFont typeface="+mj-lt"/>
              <a:buAutoNum type="arabicPeriod"/>
            </a:pPr>
            <a:endParaRPr lang="en-US" dirty="0" smtClean="0"/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Tend to be more flammable than ionic compounds.</a:t>
            </a:r>
          </a:p>
          <a:p>
            <a:pPr marL="92583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Valence Electrons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Valence electrons are the electrons in the highest occupied energy level of an atom (outer shell).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191000" y="4343400"/>
            <a:ext cx="609600" cy="609600"/>
          </a:xfrm>
          <a:prstGeom prst="ellipse">
            <a:avLst/>
          </a:prstGeom>
          <a:solidFill>
            <a:srgbClr val="064E09"/>
          </a:solidFill>
          <a:ln>
            <a:solidFill>
              <a:srgbClr val="064E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+ + + </a:t>
            </a:r>
          </a:p>
          <a:p>
            <a:pPr algn="ctr"/>
            <a:r>
              <a:rPr lang="en-US" sz="800" dirty="0" smtClean="0"/>
              <a:t>+ + + </a:t>
            </a:r>
          </a:p>
          <a:p>
            <a:pPr algn="ctr"/>
            <a:r>
              <a:rPr lang="en-US" sz="800" dirty="0" smtClean="0"/>
              <a:t>+ + </a:t>
            </a:r>
            <a:endParaRPr lang="en-US" sz="800" dirty="0"/>
          </a:p>
        </p:txBody>
      </p:sp>
      <p:sp>
        <p:nvSpPr>
          <p:cNvPr id="9" name="Oval 8"/>
          <p:cNvSpPr/>
          <p:nvPr/>
        </p:nvSpPr>
        <p:spPr>
          <a:xfrm>
            <a:off x="3810000" y="4038600"/>
            <a:ext cx="1371600" cy="1219200"/>
          </a:xfrm>
          <a:prstGeom prst="ellipse">
            <a:avLst/>
          </a:prstGeom>
          <a:noFill/>
          <a:ln>
            <a:solidFill>
              <a:srgbClr val="064E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276600" y="3581400"/>
            <a:ext cx="2438400" cy="2209800"/>
          </a:xfrm>
          <a:prstGeom prst="ellipse">
            <a:avLst/>
          </a:prstGeom>
          <a:noFill/>
          <a:ln>
            <a:solidFill>
              <a:srgbClr val="064E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6388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2766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2672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6388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9530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800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810000" y="4648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105400" y="46482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/>
          <p:cNvCxnSpPr>
            <a:endCxn id="10" idx="2"/>
          </p:cNvCxnSpPr>
          <p:nvPr/>
        </p:nvCxnSpPr>
        <p:spPr>
          <a:xfrm>
            <a:off x="2209800" y="4572000"/>
            <a:ext cx="1066800" cy="114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0600" y="41910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Outer shell with valence electrons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43600" y="320040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What element does this Bohr model represent? Hint: How many protons are in the nucleus?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600" y="4724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Oxygen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Valence electrons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1"/>
            <a:ext cx="83820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To find the number of valence electrons for a representative element (A columns) simply look at its group number.</a:t>
            </a:r>
            <a:endParaRPr lang="en-US" dirty="0"/>
          </a:p>
        </p:txBody>
      </p:sp>
      <p:pic>
        <p:nvPicPr>
          <p:cNvPr id="6152" name="Picture 8" descr="http://rds.yahoo.com/_ylt=A0S020vcAJ5M3zoAvr2jzbkF/SIG=12kk5nnrd/EXP=1285509724/**http%3a/www.homework-help-secrets.com/images/blanktable-rev9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371850"/>
            <a:ext cx="4648200" cy="3486150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 flipV="1">
            <a:off x="1600200" y="3581400"/>
            <a:ext cx="1219200" cy="609600"/>
          </a:xfrm>
          <a:prstGeom prst="straightConnector1">
            <a:avLst/>
          </a:prstGeom>
          <a:ln w="444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Octet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“octet” is a set of eight.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Octet Rule: 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Atoms are stable when they have eight electrons in their outer shell.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In order to become stable they will gain, lose or share electrons with other atoms.  </a:t>
            </a:r>
            <a:r>
              <a:rPr lang="en-US" b="1" dirty="0" smtClean="0">
                <a:solidFill>
                  <a:srgbClr val="064E09"/>
                </a:solidFill>
              </a:rPr>
              <a:t>They will form bonds.</a:t>
            </a:r>
            <a:endParaRPr lang="en-US" b="1" dirty="0">
              <a:solidFill>
                <a:srgbClr val="064E09"/>
              </a:solidFill>
            </a:endParaRPr>
          </a:p>
        </p:txBody>
      </p:sp>
      <p:pic>
        <p:nvPicPr>
          <p:cNvPr id="7172" name="Picture 4" descr="Go to full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52400"/>
            <a:ext cx="1524000" cy="1190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Metals &amp; The octet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smtClean="0"/>
              <a:t>Metals: </a:t>
            </a:r>
            <a:r>
              <a:rPr lang="en-US" dirty="0" smtClean="0"/>
              <a:t>tend to lose their valence electrons, leaving a complete octet in the next lowest energy level.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An atom’s loss of valence electrons produces a </a:t>
            </a:r>
            <a:r>
              <a:rPr lang="en-US" b="1" dirty="0" smtClean="0">
                <a:solidFill>
                  <a:srgbClr val="FF0000"/>
                </a:solidFill>
              </a:rPr>
              <a:t>cation</a:t>
            </a:r>
            <a:r>
              <a:rPr lang="en-US" dirty="0" smtClean="0"/>
              <a:t>, or a positively charged ion. </a:t>
            </a:r>
          </a:p>
          <a:p>
            <a:pPr lvl="1"/>
            <a:endParaRPr lang="en-US" dirty="0" smtClean="0"/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64E09"/>
                </a:solidFill>
              </a:rPr>
              <a:t>For example: </a:t>
            </a:r>
            <a:r>
              <a:rPr lang="en-US" dirty="0" smtClean="0"/>
              <a:t>Sodium is a metal with 1 valence electron.  It will tend to lose that negatively charged electron thereby becoming more positive.  We would write that as Na</a:t>
            </a:r>
            <a:r>
              <a:rPr lang="en-US" baseline="30000" dirty="0" smtClean="0"/>
              <a:t>+</a:t>
            </a:r>
            <a:endParaRPr lang="en-US" baseline="30000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Nonmetals </a:t>
            </a:r>
            <a:r>
              <a:rPr lang="en-US" dirty="0" smtClean="0"/>
              <a:t>&amp; The octet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smtClean="0"/>
              <a:t>Nonmetals</a:t>
            </a:r>
            <a:r>
              <a:rPr lang="en-US" b="1" i="1" dirty="0" smtClean="0"/>
              <a:t>: </a:t>
            </a:r>
            <a:r>
              <a:rPr lang="en-US" dirty="0" smtClean="0"/>
              <a:t>tend to gain valence electrons or to share valence </a:t>
            </a:r>
            <a:r>
              <a:rPr lang="en-US" dirty="0" smtClean="0"/>
              <a:t>electrons with other nonmetals </a:t>
            </a:r>
            <a:r>
              <a:rPr lang="en-US" dirty="0" smtClean="0"/>
              <a:t>in order to achieve the stable </a:t>
            </a:r>
            <a:r>
              <a:rPr lang="en-US" dirty="0" smtClean="0"/>
              <a:t>octet.</a:t>
            </a:r>
          </a:p>
          <a:p>
            <a:pPr lvl="1"/>
            <a:r>
              <a:rPr lang="en-US" dirty="0" smtClean="0"/>
              <a:t>An </a:t>
            </a:r>
            <a:r>
              <a:rPr lang="en-US" dirty="0" smtClean="0"/>
              <a:t>atom’s </a:t>
            </a:r>
            <a:r>
              <a:rPr lang="en-US" dirty="0" smtClean="0"/>
              <a:t>gain </a:t>
            </a:r>
            <a:r>
              <a:rPr lang="en-US" dirty="0" smtClean="0"/>
              <a:t>of valence electrons produces a </a:t>
            </a:r>
            <a:r>
              <a:rPr lang="en-US" b="1" dirty="0" smtClean="0">
                <a:solidFill>
                  <a:srgbClr val="FF0000"/>
                </a:solidFill>
              </a:rPr>
              <a:t>anion</a:t>
            </a:r>
            <a:r>
              <a:rPr lang="en-US" dirty="0" smtClean="0"/>
              <a:t>, </a:t>
            </a:r>
            <a:r>
              <a:rPr lang="en-US" dirty="0" smtClean="0"/>
              <a:t>or </a:t>
            </a:r>
            <a:r>
              <a:rPr lang="en-US" dirty="0" smtClean="0"/>
              <a:t>a negatively charged </a:t>
            </a:r>
            <a:r>
              <a:rPr lang="en-US" dirty="0" smtClean="0"/>
              <a:t>ion. </a:t>
            </a:r>
            <a:endParaRPr lang="en-US" dirty="0" smtClean="0"/>
          </a:p>
          <a:p>
            <a:pPr lvl="1"/>
            <a:endParaRPr lang="en-US" dirty="0" smtClean="0"/>
          </a:p>
          <a:p>
            <a:pPr lvl="2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64E09"/>
                </a:solidFill>
              </a:rPr>
              <a:t>For </a:t>
            </a:r>
            <a:r>
              <a:rPr lang="en-US" dirty="0" smtClean="0">
                <a:solidFill>
                  <a:srgbClr val="064E09"/>
                </a:solidFill>
              </a:rPr>
              <a:t>example: </a:t>
            </a:r>
            <a:r>
              <a:rPr lang="en-US" dirty="0" smtClean="0"/>
              <a:t>Oxygen </a:t>
            </a:r>
            <a:r>
              <a:rPr lang="en-US" dirty="0" smtClean="0"/>
              <a:t>is a </a:t>
            </a:r>
            <a:r>
              <a:rPr lang="en-US" dirty="0" smtClean="0"/>
              <a:t>nonmetal </a:t>
            </a:r>
            <a:r>
              <a:rPr lang="en-US" dirty="0" smtClean="0"/>
              <a:t>with </a:t>
            </a:r>
            <a:r>
              <a:rPr lang="en-US" dirty="0" smtClean="0"/>
              <a:t>6 </a:t>
            </a:r>
            <a:r>
              <a:rPr lang="en-US" dirty="0" smtClean="0"/>
              <a:t>valence </a:t>
            </a:r>
            <a:r>
              <a:rPr lang="en-US" dirty="0" smtClean="0"/>
              <a:t>electrons.  </a:t>
            </a:r>
            <a:r>
              <a:rPr lang="en-US" dirty="0" smtClean="0"/>
              <a:t>It will tend to </a:t>
            </a:r>
            <a:r>
              <a:rPr lang="en-US" dirty="0" smtClean="0"/>
              <a:t>gain two </a:t>
            </a:r>
            <a:r>
              <a:rPr lang="en-US" dirty="0" smtClean="0"/>
              <a:t>negatively charged electron thereby becoming more </a:t>
            </a:r>
            <a:r>
              <a:rPr lang="en-US" dirty="0" smtClean="0"/>
              <a:t>negative.  </a:t>
            </a:r>
            <a:r>
              <a:rPr lang="en-US" dirty="0" smtClean="0"/>
              <a:t>We would write that as </a:t>
            </a:r>
            <a:r>
              <a:rPr lang="en-US" dirty="0" smtClean="0"/>
              <a:t>O</a:t>
            </a:r>
            <a:r>
              <a:rPr lang="en-US" baseline="30000" dirty="0" smtClean="0"/>
              <a:t>2-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Bonds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Ionic bonds are bonds that form between metals and nonmetals. </a:t>
            </a:r>
            <a:endParaRPr lang="en-US" dirty="0"/>
          </a:p>
        </p:txBody>
      </p:sp>
      <p:pic>
        <p:nvPicPr>
          <p:cNvPr id="22532" name="Picture 4" descr="http://rds.yahoo.com/_ylt=A0WTb_vWCJ5MQyMAqYWjzbkF/SIG=12phvb7al/EXP=1285511766/**http%3a/intro.chem.okstate.edu/1215SP2000/Lecture/Chapter4/Lec211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895600"/>
            <a:ext cx="5591175" cy="37719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029200" y="2286000"/>
            <a:ext cx="22098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Blue = metals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Yellow = nonmetals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Times New Roma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Bonds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Metals lose electrons (cations) and nonmetals gain electrons (anions).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Anions and cations have opposite charges. They attract one another by electrostatic forces. 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forces of attraction that bind these oppositely charged ions are called ionic bonds.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5600" dirty="0" smtClean="0"/>
              <a:t>Na     +    Cl  			Na</a:t>
            </a:r>
            <a:r>
              <a:rPr lang="en-US" sz="5600" baseline="30000" dirty="0" smtClean="0"/>
              <a:t>+</a:t>
            </a:r>
            <a:r>
              <a:rPr lang="en-US" sz="5600" dirty="0" smtClean="0"/>
              <a:t>    </a:t>
            </a:r>
            <a:r>
              <a:rPr lang="en-US" sz="7000" dirty="0" smtClean="0"/>
              <a:t>[</a:t>
            </a:r>
            <a:r>
              <a:rPr lang="en-US" sz="5600" dirty="0" smtClean="0"/>
              <a:t>  Cl </a:t>
            </a:r>
            <a:r>
              <a:rPr lang="en-US" sz="7000" dirty="0" smtClean="0"/>
              <a:t>]</a:t>
            </a:r>
            <a:r>
              <a:rPr lang="en-US" sz="7000" baseline="30000" dirty="0" smtClean="0"/>
              <a:t>-</a:t>
            </a:r>
            <a:endParaRPr lang="en-US" sz="7000" baseline="30000" dirty="0" smtClean="0"/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57600" y="5562600"/>
            <a:ext cx="990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4400" y="5410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95400" y="5638800"/>
            <a:ext cx="76200" cy="76200"/>
          </a:xfrm>
          <a:prstGeom prst="ellipse">
            <a:avLst/>
          </a:prstGeom>
          <a:solidFill>
            <a:srgbClr val="064E09"/>
          </a:solidFill>
          <a:ln>
            <a:solidFill>
              <a:srgbClr val="064E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438400" y="5181600"/>
            <a:ext cx="609600" cy="685800"/>
            <a:chOff x="2438400" y="5181600"/>
            <a:chExt cx="609600" cy="685800"/>
          </a:xfrm>
        </p:grpSpPr>
        <p:sp>
          <p:nvSpPr>
            <p:cNvPr id="9" name="Oval 8"/>
            <p:cNvSpPr/>
            <p:nvPr/>
          </p:nvSpPr>
          <p:spPr>
            <a:xfrm flipH="1">
              <a:off x="2971800" y="53340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 flipH="1">
              <a:off x="2971800" y="54864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 flipH="1">
              <a:off x="2590800" y="51816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 flipH="1">
              <a:off x="2743200" y="51816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 flipH="1">
              <a:off x="2438400" y="54864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 flipH="1">
              <a:off x="2819400" y="57912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 flipH="1">
              <a:off x="2667000" y="57912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553200" y="5181600"/>
            <a:ext cx="762000" cy="762000"/>
            <a:chOff x="6400800" y="5029200"/>
            <a:chExt cx="762000" cy="762000"/>
          </a:xfrm>
        </p:grpSpPr>
        <p:sp>
          <p:nvSpPr>
            <p:cNvPr id="17" name="Oval 16"/>
            <p:cNvSpPr/>
            <p:nvPr/>
          </p:nvSpPr>
          <p:spPr>
            <a:xfrm>
              <a:off x="6400800" y="52578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6400800" y="54102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6629400" y="50292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6781800" y="50292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6629400" y="57150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6781800" y="57150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7086600" y="52578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7086600" y="5410200"/>
              <a:ext cx="76200" cy="76200"/>
            </a:xfrm>
            <a:prstGeom prst="ellipse">
              <a:avLst/>
            </a:prstGeom>
            <a:solidFill>
              <a:srgbClr val="064E09"/>
            </a:solidFill>
            <a:ln>
              <a:solidFill>
                <a:srgbClr val="064E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71600" y="5668818"/>
            <a:ext cx="1235364" cy="655782"/>
            <a:chOff x="1136073" y="5668818"/>
            <a:chExt cx="1470891" cy="655782"/>
          </a:xfrm>
        </p:grpSpPr>
        <p:sp>
          <p:nvSpPr>
            <p:cNvPr id="38" name="Freeform 37"/>
            <p:cNvSpPr/>
            <p:nvPr/>
          </p:nvSpPr>
          <p:spPr>
            <a:xfrm>
              <a:off x="1136073" y="5668818"/>
              <a:ext cx="1470891" cy="655782"/>
            </a:xfrm>
            <a:custGeom>
              <a:avLst/>
              <a:gdLst>
                <a:gd name="connsiteX0" fmla="*/ 0 w 1470891"/>
                <a:gd name="connsiteY0" fmla="*/ 219364 h 655782"/>
                <a:gd name="connsiteX1" fmla="*/ 346363 w 1470891"/>
                <a:gd name="connsiteY1" fmla="*/ 635000 h 655782"/>
                <a:gd name="connsiteX2" fmla="*/ 1302327 w 1470891"/>
                <a:gd name="connsiteY2" fmla="*/ 94673 h 655782"/>
                <a:gd name="connsiteX3" fmla="*/ 1357745 w 1470891"/>
                <a:gd name="connsiteY3" fmla="*/ 66964 h 655782"/>
                <a:gd name="connsiteX4" fmla="*/ 1357745 w 1470891"/>
                <a:gd name="connsiteY4" fmla="*/ 66964 h 65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0891" h="655782">
                  <a:moveTo>
                    <a:pt x="0" y="219364"/>
                  </a:moveTo>
                  <a:cubicBezTo>
                    <a:pt x="64654" y="437573"/>
                    <a:pt x="129309" y="655782"/>
                    <a:pt x="346363" y="635000"/>
                  </a:cubicBezTo>
                  <a:cubicBezTo>
                    <a:pt x="563417" y="614218"/>
                    <a:pt x="1133763" y="189346"/>
                    <a:pt x="1302327" y="94673"/>
                  </a:cubicBezTo>
                  <a:cubicBezTo>
                    <a:pt x="1470891" y="0"/>
                    <a:pt x="1357745" y="66964"/>
                    <a:pt x="1357745" y="66964"/>
                  </a:cubicBezTo>
                  <a:lnTo>
                    <a:pt x="1357745" y="66964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2327564" y="5708073"/>
              <a:ext cx="193963" cy="180109"/>
            </a:xfrm>
            <a:custGeom>
              <a:avLst/>
              <a:gdLst>
                <a:gd name="connsiteX0" fmla="*/ 0 w 193963"/>
                <a:gd name="connsiteY0" fmla="*/ 41563 h 180109"/>
                <a:gd name="connsiteX1" fmla="*/ 0 w 193963"/>
                <a:gd name="connsiteY1" fmla="*/ 41563 h 180109"/>
                <a:gd name="connsiteX2" fmla="*/ 124691 w 193963"/>
                <a:gd name="connsiteY2" fmla="*/ 27709 h 180109"/>
                <a:gd name="connsiteX3" fmla="*/ 193963 w 193963"/>
                <a:gd name="connsiteY3" fmla="*/ 0 h 180109"/>
                <a:gd name="connsiteX4" fmla="*/ 180109 w 193963"/>
                <a:gd name="connsiteY4" fmla="*/ 0 h 180109"/>
                <a:gd name="connsiteX5" fmla="*/ 180109 w 193963"/>
                <a:gd name="connsiteY5" fmla="*/ 27709 h 180109"/>
                <a:gd name="connsiteX6" fmla="*/ 180109 w 193963"/>
                <a:gd name="connsiteY6" fmla="*/ 180109 h 180109"/>
                <a:gd name="connsiteX7" fmla="*/ 166254 w 193963"/>
                <a:gd name="connsiteY7" fmla="*/ 152400 h 180109"/>
                <a:gd name="connsiteX8" fmla="*/ 166254 w 193963"/>
                <a:gd name="connsiteY8" fmla="*/ 152400 h 180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3963" h="180109">
                  <a:moveTo>
                    <a:pt x="0" y="41563"/>
                  </a:moveTo>
                  <a:lnTo>
                    <a:pt x="0" y="41563"/>
                  </a:lnTo>
                  <a:cubicBezTo>
                    <a:pt x="41564" y="36945"/>
                    <a:pt x="83441" y="34584"/>
                    <a:pt x="124691" y="27709"/>
                  </a:cubicBezTo>
                  <a:cubicBezTo>
                    <a:pt x="150367" y="23430"/>
                    <a:pt x="171353" y="11305"/>
                    <a:pt x="193963" y="0"/>
                  </a:cubicBezTo>
                  <a:lnTo>
                    <a:pt x="180109" y="0"/>
                  </a:lnTo>
                  <a:lnTo>
                    <a:pt x="180109" y="27709"/>
                  </a:lnTo>
                  <a:lnTo>
                    <a:pt x="180109" y="180109"/>
                  </a:lnTo>
                  <a:lnTo>
                    <a:pt x="166254" y="152400"/>
                  </a:lnTo>
                  <a:lnTo>
                    <a:pt x="166254" y="1524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8" name="Picture 1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048000"/>
            <a:ext cx="1295400" cy="172260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Ionic Bonds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Properties of Ionic Compounds</a:t>
            </a:r>
          </a:p>
          <a:p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Most are crystalline solids at room temperature.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High melting points. </a:t>
            </a:r>
          </a:p>
          <a:p>
            <a:pPr marL="2471166" lvl="8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When melted, they can conduct an electric current.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Conduct electricity if they are dissolved in water.</a:t>
            </a:r>
          </a:p>
          <a:p>
            <a:pPr lvl="1"/>
            <a:endParaRPr lang="en-US" dirty="0"/>
          </a:p>
        </p:txBody>
      </p:sp>
      <p:pic>
        <p:nvPicPr>
          <p:cNvPr id="24578" name="Picture 2" descr="Go to fullsize imag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000" y="304800"/>
            <a:ext cx="1524000" cy="1000125"/>
          </a:xfrm>
          <a:prstGeom prst="rect">
            <a:avLst/>
          </a:prstGeom>
          <a:noFill/>
        </p:spPr>
      </p:pic>
      <p:pic>
        <p:nvPicPr>
          <p:cNvPr id="24582" name="Picture 6" descr="Go to fullsize image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1200" y="609600"/>
            <a:ext cx="1524000" cy="1009650"/>
          </a:xfrm>
          <a:prstGeom prst="rect">
            <a:avLst/>
          </a:prstGeom>
          <a:noFill/>
        </p:spPr>
      </p:pic>
      <p:pic>
        <p:nvPicPr>
          <p:cNvPr id="24584" name="Picture 8" descr="Go to fullsize image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10400" y="1295400"/>
            <a:ext cx="1524000" cy="1009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1AC3FC1683AC429ADFEABE41F691FB" ma:contentTypeVersion="1" ma:contentTypeDescription="Create a new document." ma:contentTypeScope="" ma:versionID="46448f4a04ba1e756a3ced984484a665">
  <xsd:schema xmlns:xsd="http://www.w3.org/2001/XMLSchema" xmlns:p="http://schemas.microsoft.com/office/2006/metadata/properties" xmlns:ns2="3dad766c-9e36-455d-8d7c-234eca89fec7" targetNamespace="http://schemas.microsoft.com/office/2006/metadata/properties" ma:root="true" ma:fieldsID="111b1d09fd174d8180c4ea5adcf5fafb" ns2:_="">
    <xsd:import namespace="3dad766c-9e36-455d-8d7c-234eca89fec7"/>
    <xsd:element name="properties">
      <xsd:complexType>
        <xsd:sequence>
          <xsd:element name="documentManagement">
            <xsd:complexType>
              <xsd:all>
                <xsd:element ref="ns2:Resource_x0020_Typ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3dad766c-9e36-455d-8d7c-234eca89fec7" elementFormDefault="qualified">
    <xsd:import namespace="http://schemas.microsoft.com/office/2006/documentManagement/types"/>
    <xsd:element name="Resource_x0020_Type" ma:index="8" nillable="true" ma:displayName="Resource Type" ma:default="" ma:internalName="Resource_x0020_Type" ma:requiredMultiChoice="true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Academic"/>
                        <xsd:enumeration value="AP"/>
                        <xsd:enumeration value="Pre AP"/>
                        <xsd:enumeration value="Parent Resource"/>
                        <xsd:enumeration value="Student Resource"/>
                        <xsd:enumeration value="Publications"/>
                        <xsd:enumeration value="Homework"/>
                        <xsd:enumeration value="Other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Resource_x0020_Type xmlns="3dad766c-9e36-455d-8d7c-234eca89fec7">
      <Value>Pre AP</Value>
      <Value>Student Resource</Value>
    </Resource_x0020_Type>
  </documentManagement>
</p:properties>
</file>

<file path=customXml/itemProps1.xml><?xml version="1.0" encoding="utf-8"?>
<ds:datastoreItem xmlns:ds="http://schemas.openxmlformats.org/officeDocument/2006/customXml" ds:itemID="{991BD75E-E7C8-4831-ABBE-F4434204E424}"/>
</file>

<file path=customXml/itemProps2.xml><?xml version="1.0" encoding="utf-8"?>
<ds:datastoreItem xmlns:ds="http://schemas.openxmlformats.org/officeDocument/2006/customXml" ds:itemID="{1D3E1198-E6A0-47B9-AF04-B56E87AA9E08}"/>
</file>

<file path=customXml/itemProps3.xml><?xml version="1.0" encoding="utf-8"?>
<ds:datastoreItem xmlns:ds="http://schemas.openxmlformats.org/officeDocument/2006/customXml" ds:itemID="{A507F8EF-EDD3-44DA-B29B-08EDFFAFDC37}"/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157</TotalTime>
  <Words>448</Words>
  <Application>Microsoft Office PowerPoint</Application>
  <PresentationFormat>On-screen Show (4:3)</PresentationFormat>
  <Paragraphs>85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Ionic and Covalent Bonding </vt:lpstr>
      <vt:lpstr>Valence Electrons</vt:lpstr>
      <vt:lpstr>Valence electrons</vt:lpstr>
      <vt:lpstr>Octet Rule</vt:lpstr>
      <vt:lpstr>Metals &amp; The octet rule</vt:lpstr>
      <vt:lpstr>Nonmetals &amp; The octet rule</vt:lpstr>
      <vt:lpstr>Ionic Bonds</vt:lpstr>
      <vt:lpstr>Ionic Bonds</vt:lpstr>
      <vt:lpstr>Ionic Bonds</vt:lpstr>
      <vt:lpstr>Covalent Bonds</vt:lpstr>
      <vt:lpstr>Covalent Bonds</vt:lpstr>
      <vt:lpstr>Covalent Bonds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and Covalent Bonding</dc:title>
  <dc:creator>Nicole Sica</dc:creator>
  <cp:lastModifiedBy>Nicole Sica</cp:lastModifiedBy>
  <cp:revision>52</cp:revision>
  <dcterms:created xsi:type="dcterms:W3CDTF">2010-09-25T13:23:29Z</dcterms:created>
  <dcterms:modified xsi:type="dcterms:W3CDTF">2010-09-25T16:01:29Z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0x010100C01AC3FC1683AC429ADFEABE41F691FB</vt:lpwstr>
  </property>
</Properties>
</file>