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822" r:id="rId1"/>
  </p:sldMasterIdLst>
  <p:notesMasterIdLst>
    <p:notesMasterId r:id="rId15"/>
  </p:notesMasterIdLst>
  <p:handoutMasterIdLst>
    <p:handoutMasterId r:id="rId16"/>
  </p:handoutMasterIdLst>
  <p:sldIdLst>
    <p:sldId id="256" r:id="rId2"/>
    <p:sldId id="263" r:id="rId3"/>
    <p:sldId id="257" r:id="rId4"/>
    <p:sldId id="258" r:id="rId5"/>
    <p:sldId id="259" r:id="rId6"/>
    <p:sldId id="260" r:id="rId7"/>
    <p:sldId id="264" r:id="rId8"/>
    <p:sldId id="265" r:id="rId9"/>
    <p:sldId id="266" r:id="rId10"/>
    <p:sldId id="267" r:id="rId11"/>
    <p:sldId id="268" r:id="rId12"/>
    <p:sldId id="261"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02" autoAdjust="0"/>
    <p:restoredTop sz="94728" autoAdjust="0"/>
  </p:normalViewPr>
  <p:slideViewPr>
    <p:cSldViewPr>
      <p:cViewPr>
        <p:scale>
          <a:sx n="75" d="100"/>
          <a:sy n="75" d="100"/>
        </p:scale>
        <p:origin x="-1744"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245DA4-F541-714A-A7A6-22ACB7573B81}" type="datetimeFigureOut">
              <a:rPr lang="en-US" smtClean="0"/>
              <a:pPr/>
              <a:t>3/31/10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6299C-CCD5-6F4C-AC51-781F51034E7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137FE-8EB6-3C4D-88B1-EBE20EDAAB8F}" type="datetimeFigureOut">
              <a:rPr lang="en-US" smtClean="0"/>
              <a:pPr/>
              <a:t>3/31/10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B5224-01A0-3D41-A0A8-04A6E56E8C93}"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62000"/>
            <a:ext cx="7772400" cy="1470025"/>
          </a:xfrm>
        </p:spPr>
        <p:txBody>
          <a:bodyPr/>
          <a:lstStyle>
            <a:lvl1pPr>
              <a:defRPr b="0" i="0">
                <a:solidFill>
                  <a:schemeClr val="bg1"/>
                </a:solidFill>
                <a:latin typeface="Lithos Pro Black"/>
                <a:cs typeface="Lithos Pro Black"/>
              </a:defRPr>
            </a:lvl1pPr>
          </a:lstStyle>
          <a:p>
            <a:r>
              <a:rPr lang="en-US" dirty="0" smtClean="0"/>
              <a:t>Click to edit Master title style</a:t>
            </a:r>
            <a:endParaRPr lang="fr-FR" dirty="0"/>
          </a:p>
        </p:txBody>
      </p:sp>
      <p:sp>
        <p:nvSpPr>
          <p:cNvPr id="3" name="Sous-titre 2"/>
          <p:cNvSpPr>
            <a:spLocks noGrp="1"/>
          </p:cNvSpPr>
          <p:nvPr>
            <p:ph type="subTitle" idx="1"/>
          </p:nvPr>
        </p:nvSpPr>
        <p:spPr>
          <a:xfrm>
            <a:off x="1371600" y="2514600"/>
            <a:ext cx="6400800" cy="1219200"/>
          </a:xfrm>
        </p:spPr>
        <p:txBody>
          <a:bodyPr/>
          <a:lstStyle>
            <a:lvl1pPr marL="0" indent="0" algn="ctr">
              <a:buNone/>
              <a:defRPr b="0" i="0">
                <a:solidFill>
                  <a:schemeClr val="tx1"/>
                </a:solidFill>
                <a:latin typeface="Lithos Pro Regular"/>
                <a:cs typeface="Lithos Pro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fr-FR" dirty="0"/>
          </a:p>
        </p:txBody>
      </p:sp>
      <p:sp>
        <p:nvSpPr>
          <p:cNvPr id="5" name="Espace réservé du pied de page 4"/>
          <p:cNvSpPr>
            <a:spLocks noGrp="1"/>
          </p:cNvSpPr>
          <p:nvPr>
            <p:ph type="ftr" sz="quarter" idx="11"/>
          </p:nvPr>
        </p:nvSpPr>
        <p:spPr>
          <a:xfrm>
            <a:off x="304800" y="6324600"/>
            <a:ext cx="2895600" cy="365125"/>
          </a:xfrm>
        </p:spPr>
        <p:txBody>
          <a:bodyPr/>
          <a:lstStyle>
            <a:lvl1pPr>
              <a:defRPr sz="1600">
                <a:solidFill>
                  <a:schemeClr val="bg1"/>
                </a:solidFill>
                <a:latin typeface="Apple Casual"/>
                <a:cs typeface="Apple Casual"/>
              </a:defRPr>
            </a:lvl1pPr>
          </a:lstStyle>
          <a:p>
            <a:r>
              <a:rPr lang="en-US" smtClean="0"/>
              <a:t>CS6705: Foundations of AI</a:t>
            </a:r>
            <a:endParaRPr lang="en-US" dirty="0"/>
          </a:p>
        </p:txBody>
      </p:sp>
      <p:pic>
        <p:nvPicPr>
          <p:cNvPr id="8" name="Picture 7"/>
          <p:cNvPicPr>
            <a:picLocks noChangeAspect="1"/>
          </p:cNvPicPr>
          <p:nvPr userDrawn="1"/>
        </p:nvPicPr>
        <p:blipFill>
          <a:blip r:embed="rId2"/>
          <a:stretch>
            <a:fillRect/>
          </a:stretch>
        </p:blipFill>
        <p:spPr>
          <a:xfrm>
            <a:off x="2895600" y="3505200"/>
            <a:ext cx="6324600" cy="3201829"/>
          </a:xfrm>
          <a:prstGeom prst="rect">
            <a:avLst/>
          </a:prstGeom>
          <a:effectLst>
            <a:softEdge rad="25400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pic>
        <p:nvPicPr>
          <p:cNvPr id="7" name="Picture 6" descr="03.jpg"/>
          <p:cNvPicPr>
            <a:picLocks noChangeAspect="1"/>
          </p:cNvPicPr>
          <p:nvPr userDrawn="1"/>
        </p:nvPicPr>
        <p:blipFill>
          <a:blip r:embed="rId2"/>
          <a:stretch>
            <a:fillRect/>
          </a:stretch>
        </p:blipFill>
        <p:spPr>
          <a:xfrm>
            <a:off x="1" y="0"/>
            <a:ext cx="9144000" cy="6858000"/>
          </a:xfrm>
          <a:prstGeom prst="rect">
            <a:avLst/>
          </a:prstGeom>
        </p:spPr>
      </p:pic>
      <p:sp>
        <p:nvSpPr>
          <p:cNvPr id="2" name="Titre 1"/>
          <p:cNvSpPr>
            <a:spLocks noGrp="1"/>
          </p:cNvSpPr>
          <p:nvPr>
            <p:ph type="title"/>
          </p:nvPr>
        </p:nvSpPr>
        <p:spPr/>
        <p:txBody>
          <a:bodyPr/>
          <a:lstStyle>
            <a:lvl1pPr>
              <a:defRPr b="0" i="0">
                <a:latin typeface="Lithos Pro Black"/>
                <a:cs typeface="Lithos Pro Black"/>
              </a:defRPr>
            </a:lvl1pPr>
          </a:lstStyle>
          <a:p>
            <a:r>
              <a:rPr lang="en-US" dirty="0" smtClean="0"/>
              <a:t>Click to edit Master title style</a:t>
            </a:r>
            <a:endParaRPr lang="fr-FR" dirty="0"/>
          </a:p>
        </p:txBody>
      </p:sp>
      <p:sp>
        <p:nvSpPr>
          <p:cNvPr id="3" name="Espace réservé du contenu 2"/>
          <p:cNvSpPr>
            <a:spLocks noGrp="1"/>
          </p:cNvSpPr>
          <p:nvPr>
            <p:ph idx="1"/>
          </p:nvPr>
        </p:nvSpPr>
        <p:spPr/>
        <p:txBody>
          <a:bodyPr/>
          <a:lstStyle>
            <a:lvl1pPr>
              <a:defRPr b="0" i="0">
                <a:latin typeface="Lithos Pro Regular"/>
                <a:cs typeface="Lithos Pro Regular"/>
              </a:defRPr>
            </a:lvl1pPr>
            <a:lvl2pPr>
              <a:defRPr b="0" i="0">
                <a:latin typeface="Lithos Pro Regular"/>
                <a:cs typeface="Lithos Pro Regular"/>
              </a:defRPr>
            </a:lvl2pPr>
            <a:lvl3pPr>
              <a:defRPr b="0" i="0">
                <a:latin typeface="Lithos Pro Regular"/>
                <a:cs typeface="Lithos Pro Regular"/>
              </a:defRPr>
            </a:lvl3pPr>
            <a:lvl4pPr>
              <a:defRPr b="0" i="0">
                <a:latin typeface="Lithos Pro Regular"/>
                <a:cs typeface="Lithos Pro Regular"/>
              </a:defRPr>
            </a:lvl4pPr>
            <a:lvl5pPr>
              <a:defRPr b="0" i="0">
                <a:latin typeface="Lithos Pro Regular"/>
                <a:cs typeface="Lithos Pro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6"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endParaRPr lang="en-US"/>
          </a:p>
        </p:txBody>
      </p:sp>
      <p:sp>
        <p:nvSpPr>
          <p:cNvPr id="6"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7"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endParaRPr lang="en-US"/>
          </a:p>
        </p:txBody>
      </p:sp>
      <p:sp>
        <p:nvSpPr>
          <p:cNvPr id="8"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9"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endParaRPr lang="en-US"/>
          </a:p>
        </p:txBody>
      </p:sp>
      <p:sp>
        <p:nvSpPr>
          <p:cNvPr id="4"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5"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endParaRPr lang="en-US"/>
          </a:p>
        </p:txBody>
      </p:sp>
      <p:sp>
        <p:nvSpPr>
          <p:cNvPr id="3"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4"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endParaRPr lang="en-US"/>
          </a:p>
        </p:txBody>
      </p:sp>
      <p:sp>
        <p:nvSpPr>
          <p:cNvPr id="6"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7"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endParaRPr lang="en-US"/>
          </a:p>
        </p:txBody>
      </p:sp>
      <p:sp>
        <p:nvSpPr>
          <p:cNvPr id="6" name="Espace réservé du pied de page 4"/>
          <p:cNvSpPr>
            <a:spLocks noGrp="1"/>
          </p:cNvSpPr>
          <p:nvPr>
            <p:ph type="ftr" sz="quarter" idx="11"/>
          </p:nvPr>
        </p:nvSpPr>
        <p:spPr/>
        <p:txBody>
          <a:bodyPr/>
          <a:lstStyle>
            <a:lvl1pPr>
              <a:defRPr/>
            </a:lvl1pPr>
          </a:lstStyle>
          <a:p>
            <a:r>
              <a:rPr lang="en-US" smtClean="0"/>
              <a:t>CS6705: Foundations of AI</a:t>
            </a:r>
            <a:endParaRPr lang="en-US"/>
          </a:p>
        </p:txBody>
      </p:sp>
      <p:sp>
        <p:nvSpPr>
          <p:cNvPr id="7" name="Espace réservé du numéro de diapositive 5"/>
          <p:cNvSpPr>
            <a:spLocks noGrp="1"/>
          </p:cNvSpPr>
          <p:nvPr>
            <p:ph type="sldNum" sz="quarter" idx="12"/>
          </p:nvPr>
        </p:nvSpPr>
        <p:spPr/>
        <p:txBody>
          <a:bodyPr/>
          <a:lstStyle>
            <a:lvl1pPr>
              <a:defRPr/>
            </a:lvl1pPr>
          </a:lstStyle>
          <a:p>
            <a:fld id="{481C8645-0575-4175-82BA-CD67D4CDA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7" name="Picture 6" descr="01.jpg"/>
          <p:cNvPicPr>
            <a:picLocks noChangeAspect="1"/>
          </p:cNvPicPr>
          <p:nvPr userDrawn="1"/>
        </p:nvPicPr>
        <p:blipFill>
          <a:blip r:embed="rId13"/>
          <a:stretch>
            <a:fillRect/>
          </a:stretch>
        </p:blipFill>
        <p:spPr>
          <a:xfrm>
            <a:off x="0" y="0"/>
            <a:ext cx="9144000" cy="6858000"/>
          </a:xfrm>
          <a:prstGeom prst="rect">
            <a:avLst/>
          </a:prstGeom>
        </p:spPr>
      </p:pic>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r>
              <a:rPr lang="en-US" smtClean="0"/>
              <a:t>CS6705: Foundations of AI</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481C8645-0575-4175-82BA-CD67D4CDA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charset="0"/>
        </a:defRPr>
      </a:lvl2pPr>
      <a:lvl3pPr algn="ctr" rtl="0" eaLnBrk="1" fontAlgn="base" hangingPunct="1">
        <a:spcBef>
          <a:spcPct val="0"/>
        </a:spcBef>
        <a:spcAft>
          <a:spcPct val="0"/>
        </a:spcAft>
        <a:defRPr sz="4400">
          <a:solidFill>
            <a:schemeClr val="tx1"/>
          </a:solidFill>
          <a:latin typeface="Calibri" charset="0"/>
        </a:defRPr>
      </a:lvl3pPr>
      <a:lvl4pPr algn="ctr" rtl="0" eaLnBrk="1" fontAlgn="base" hangingPunct="1">
        <a:spcBef>
          <a:spcPct val="0"/>
        </a:spcBef>
        <a:spcAft>
          <a:spcPct val="0"/>
        </a:spcAft>
        <a:defRPr sz="4400">
          <a:solidFill>
            <a:schemeClr val="tx1"/>
          </a:solidFill>
          <a:latin typeface="Calibri" charset="0"/>
        </a:defRPr>
      </a:lvl4pPr>
      <a:lvl5pPr algn="ctr" rtl="0" eaLnBrk="1" fontAlgn="base" hangingPunct="1">
        <a:spcBef>
          <a:spcPct val="0"/>
        </a:spcBef>
        <a:spcAft>
          <a:spcPct val="0"/>
        </a:spcAft>
        <a:defRPr sz="4400">
          <a:solidFill>
            <a:schemeClr val="tx1"/>
          </a:solidFill>
          <a:latin typeface="Calibri" charset="0"/>
        </a:defRPr>
      </a:lvl5pPr>
      <a:lvl6pPr marL="457200" algn="ctr" rtl="0" eaLnBrk="1" fontAlgn="base" hangingPunct="1">
        <a:spcBef>
          <a:spcPct val="0"/>
        </a:spcBef>
        <a:spcAft>
          <a:spcPct val="0"/>
        </a:spcAft>
        <a:defRPr sz="4400">
          <a:solidFill>
            <a:schemeClr val="tx1"/>
          </a:solidFill>
          <a:latin typeface="Calibri" charset="0"/>
        </a:defRPr>
      </a:lvl6pPr>
      <a:lvl7pPr marL="914400" algn="ctr" rtl="0" eaLnBrk="1" fontAlgn="base" hangingPunct="1">
        <a:spcBef>
          <a:spcPct val="0"/>
        </a:spcBef>
        <a:spcAft>
          <a:spcPct val="0"/>
        </a:spcAft>
        <a:defRPr sz="4400">
          <a:solidFill>
            <a:schemeClr val="tx1"/>
          </a:solidFill>
          <a:latin typeface="Calibri" charset="0"/>
        </a:defRPr>
      </a:lvl7pPr>
      <a:lvl8pPr marL="1371600" algn="ctr" rtl="0" eaLnBrk="1" fontAlgn="base" hangingPunct="1">
        <a:spcBef>
          <a:spcPct val="0"/>
        </a:spcBef>
        <a:spcAft>
          <a:spcPct val="0"/>
        </a:spcAft>
        <a:defRPr sz="4400">
          <a:solidFill>
            <a:schemeClr val="tx1"/>
          </a:solidFill>
          <a:latin typeface="Calibri" charset="0"/>
        </a:defRPr>
      </a:lvl8pPr>
      <a:lvl9pPr marL="1828800" algn="ctr" rtl="0" eaLnBrk="1" fontAlgn="base" hangingPunct="1">
        <a:spcBef>
          <a:spcPct val="0"/>
        </a:spcBef>
        <a:spcAft>
          <a:spcPct val="0"/>
        </a:spcAft>
        <a:defRPr sz="4400">
          <a:solidFill>
            <a:schemeClr val="tx1"/>
          </a:solidFill>
          <a:latin typeface="Calibri"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905000"/>
          </a:xfrm>
        </p:spPr>
        <p:txBody>
          <a:bodyPr>
            <a:normAutofit fontScale="90000"/>
          </a:bodyPr>
          <a:lstStyle/>
          <a:p>
            <a:r>
              <a:rPr lang="en-US" dirty="0" smtClean="0"/>
              <a:t>Intelligent Thief &amp; Home Security System:  Brahms Perspective</a:t>
            </a:r>
            <a:endParaRPr lang="en-US" dirty="0"/>
          </a:p>
        </p:txBody>
      </p:sp>
      <p:sp>
        <p:nvSpPr>
          <p:cNvPr id="3" name="Subtitle 2"/>
          <p:cNvSpPr>
            <a:spLocks noGrp="1"/>
          </p:cNvSpPr>
          <p:nvPr>
            <p:ph type="subTitle" idx="1"/>
          </p:nvPr>
        </p:nvSpPr>
        <p:spPr/>
        <p:txBody>
          <a:bodyPr/>
          <a:lstStyle/>
          <a:p>
            <a:r>
              <a:rPr lang="en-US" dirty="0" smtClean="0"/>
              <a:t>Eduardo </a:t>
            </a:r>
            <a:r>
              <a:rPr lang="en-US" dirty="0" err="1" smtClean="0"/>
              <a:t>Gutarra</a:t>
            </a:r>
            <a:endParaRPr lang="en-US" dirty="0" smtClean="0"/>
          </a:p>
          <a:p>
            <a:r>
              <a:rPr lang="en-US" dirty="0" err="1" smtClean="0"/>
              <a:t>Palash</a:t>
            </a:r>
            <a:r>
              <a:rPr lang="en-US" dirty="0" smtClean="0"/>
              <a:t> </a:t>
            </a:r>
            <a:r>
              <a:rPr lang="en-US" dirty="0" err="1" smtClean="0"/>
              <a:t>Verma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Objects</a:t>
            </a:r>
            <a:endParaRPr lang="en-US" dirty="0"/>
          </a:p>
        </p:txBody>
      </p:sp>
      <p:sp>
        <p:nvSpPr>
          <p:cNvPr id="3" name="Content Placeholder 2"/>
          <p:cNvSpPr>
            <a:spLocks noGrp="1"/>
          </p:cNvSpPr>
          <p:nvPr>
            <p:ph idx="1"/>
          </p:nvPr>
        </p:nvSpPr>
        <p:spPr/>
        <p:txBody>
          <a:bodyPr/>
          <a:lstStyle/>
          <a:p>
            <a:r>
              <a:rPr lang="en-US" dirty="0" smtClean="0"/>
              <a:t>Motion Sensors</a:t>
            </a:r>
          </a:p>
          <a:p>
            <a:endParaRPr lang="en-US" dirty="0" smtClean="0"/>
          </a:p>
          <a:p>
            <a:endParaRPr lang="en-US" dirty="0" smtClean="0"/>
          </a:p>
          <a:p>
            <a:endParaRPr lang="en-US" dirty="0" smtClean="0"/>
          </a:p>
          <a:p>
            <a:r>
              <a:rPr lang="en-US" dirty="0" smtClean="0"/>
              <a:t>Security Keypad</a:t>
            </a:r>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pic>
        <p:nvPicPr>
          <p:cNvPr id="5" name="Picture 4"/>
          <p:cNvPicPr>
            <a:picLocks noChangeAspect="1"/>
          </p:cNvPicPr>
          <p:nvPr/>
        </p:nvPicPr>
        <p:blipFill>
          <a:blip r:embed="rId2"/>
          <a:stretch>
            <a:fillRect/>
          </a:stretch>
        </p:blipFill>
        <p:spPr>
          <a:xfrm>
            <a:off x="3877734" y="2345269"/>
            <a:ext cx="1388531" cy="1388531"/>
          </a:xfrm>
          <a:prstGeom prst="rect">
            <a:avLst/>
          </a:prstGeom>
          <a:ln w="38100" cap="flat" cmpd="sng" algn="ctr">
            <a:solidFill>
              <a:srgbClr val="008000"/>
            </a:solidFill>
            <a:prstDash val="solid"/>
            <a:round/>
            <a:headEnd type="none" w="med" len="med"/>
            <a:tailEnd type="none" w="med" len="med"/>
          </a:ln>
        </p:spPr>
      </p:pic>
      <p:pic>
        <p:nvPicPr>
          <p:cNvPr id="6" name="Picture 5"/>
          <p:cNvPicPr>
            <a:picLocks noChangeAspect="1"/>
          </p:cNvPicPr>
          <p:nvPr/>
        </p:nvPicPr>
        <p:blipFill>
          <a:blip r:embed="rId3"/>
          <a:stretch>
            <a:fillRect/>
          </a:stretch>
        </p:blipFill>
        <p:spPr>
          <a:xfrm>
            <a:off x="3779828" y="4724400"/>
            <a:ext cx="1584344" cy="1593850"/>
          </a:xfrm>
          <a:prstGeom prst="rect">
            <a:avLst/>
          </a:prstGeom>
          <a:ln w="38100" cap="flat" cmpd="sng" algn="ctr">
            <a:solidFill>
              <a:srgbClr val="008000"/>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Add a detailed layer to 911 Emergency response system to find the shortest distance of the house from the nearest response team base (maybe in JAVA)</a:t>
            </a:r>
          </a:p>
          <a:p>
            <a:r>
              <a:rPr lang="en-US" dirty="0" smtClean="0"/>
              <a:t>Add more details to the 911 response system to make it more realistic</a:t>
            </a:r>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1026" name="Picture 2" descr="C:\Users\Viper\Documents\UNB-Courses\AI\unb-ai\Project\firstDiagram.png"/>
          <p:cNvPicPr>
            <a:picLocks noChangeAspect="1" noChangeArrowheads="1"/>
          </p:cNvPicPr>
          <p:nvPr/>
        </p:nvPicPr>
        <p:blipFill>
          <a:blip r:embed="rId2"/>
          <a:srcRect/>
          <a:stretch>
            <a:fillRect/>
          </a:stretch>
        </p:blipFill>
        <p:spPr bwMode="auto">
          <a:xfrm>
            <a:off x="137746" y="914400"/>
            <a:ext cx="8853854" cy="4343400"/>
          </a:xfrm>
          <a:prstGeom prst="rect">
            <a:avLst/>
          </a:prstGeom>
          <a:noFill/>
        </p:spPr>
      </p:pic>
      <p:sp>
        <p:nvSpPr>
          <p:cNvPr id="3" name="Footer Placeholder 2"/>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CS6705: Foundations of AI</a:t>
            </a:r>
            <a:endParaRPr lang="en-US"/>
          </a:p>
        </p:txBody>
      </p:sp>
      <p:sp>
        <p:nvSpPr>
          <p:cNvPr id="3" name="TextBox 2"/>
          <p:cNvSpPr txBox="1"/>
          <p:nvPr/>
        </p:nvSpPr>
        <p:spPr>
          <a:xfrm>
            <a:off x="1490134" y="2962870"/>
            <a:ext cx="6172200" cy="923330"/>
          </a:xfrm>
          <a:prstGeom prst="rect">
            <a:avLst/>
          </a:prstGeom>
          <a:noFill/>
        </p:spPr>
        <p:txBody>
          <a:bodyPr wrap="square" rtlCol="0">
            <a:spAutoFit/>
          </a:bodyPr>
          <a:lstStyle/>
          <a:p>
            <a:pPr algn="ctr"/>
            <a:r>
              <a:rPr lang="en-US" sz="5400" dirty="0" smtClean="0">
                <a:latin typeface="Lithos Pro Black"/>
                <a:cs typeface="Lithos Pro Black"/>
              </a:rPr>
              <a:t>Questions</a:t>
            </a:r>
            <a:endParaRPr lang="en-US" sz="5400" dirty="0">
              <a:latin typeface="Lithos Pro Black"/>
              <a:cs typeface="Lithos Pro Black"/>
            </a:endParaRPr>
          </a:p>
        </p:txBody>
      </p:sp>
      <p:sp>
        <p:nvSpPr>
          <p:cNvPr id="5" name="TextBox 4"/>
          <p:cNvSpPr txBox="1"/>
          <p:nvPr/>
        </p:nvSpPr>
        <p:spPr>
          <a:xfrm>
            <a:off x="7010400" y="1143000"/>
            <a:ext cx="374974" cy="523220"/>
          </a:xfrm>
          <a:prstGeom prst="rect">
            <a:avLst/>
          </a:prstGeom>
          <a:noFill/>
        </p:spPr>
        <p:txBody>
          <a:bodyPr wrap="none" rtlCol="0">
            <a:spAutoFit/>
          </a:bodyPr>
          <a:lstStyle/>
          <a:p>
            <a:r>
              <a:rPr lang="en-US" sz="2800" dirty="0" smtClean="0">
                <a:latin typeface="Lithos Pro Black"/>
                <a:cs typeface="Lithos Pro Black"/>
              </a:rPr>
              <a:t>?</a:t>
            </a:r>
            <a:endParaRPr lang="en-US" sz="2800" dirty="0">
              <a:latin typeface="Lithos Pro Black"/>
              <a:cs typeface="Lithos Pro Black"/>
            </a:endParaRPr>
          </a:p>
        </p:txBody>
      </p:sp>
      <p:sp>
        <p:nvSpPr>
          <p:cNvPr id="6" name="TextBox 5"/>
          <p:cNvSpPr txBox="1"/>
          <p:nvPr/>
        </p:nvSpPr>
        <p:spPr>
          <a:xfrm>
            <a:off x="2971800" y="1524000"/>
            <a:ext cx="456535" cy="707886"/>
          </a:xfrm>
          <a:prstGeom prst="rect">
            <a:avLst/>
          </a:prstGeom>
          <a:noFill/>
        </p:spPr>
        <p:txBody>
          <a:bodyPr wrap="none" rtlCol="0">
            <a:spAutoFit/>
          </a:bodyPr>
          <a:lstStyle/>
          <a:p>
            <a:r>
              <a:rPr lang="en-US" sz="4000" dirty="0" smtClean="0">
                <a:latin typeface="Lithos Pro Black"/>
                <a:cs typeface="Lithos Pro Black"/>
              </a:rPr>
              <a:t>?</a:t>
            </a:r>
            <a:endParaRPr lang="en-US" sz="4000" dirty="0">
              <a:latin typeface="Lithos Pro Black"/>
              <a:cs typeface="Lithos Pro Black"/>
            </a:endParaRPr>
          </a:p>
        </p:txBody>
      </p:sp>
      <p:sp>
        <p:nvSpPr>
          <p:cNvPr id="7" name="TextBox 6"/>
          <p:cNvSpPr txBox="1"/>
          <p:nvPr/>
        </p:nvSpPr>
        <p:spPr>
          <a:xfrm>
            <a:off x="4876800" y="914400"/>
            <a:ext cx="741998" cy="1354217"/>
          </a:xfrm>
          <a:prstGeom prst="rect">
            <a:avLst/>
          </a:prstGeom>
          <a:noFill/>
        </p:spPr>
        <p:txBody>
          <a:bodyPr wrap="none" rtlCol="0">
            <a:spAutoFit/>
          </a:bodyPr>
          <a:lstStyle/>
          <a:p>
            <a:r>
              <a:rPr lang="en-US" sz="8200" dirty="0" smtClean="0">
                <a:latin typeface="Lithos Pro Black"/>
                <a:cs typeface="Lithos Pro Black"/>
              </a:rPr>
              <a:t>?</a:t>
            </a:r>
            <a:endParaRPr lang="en-US" sz="8200" dirty="0">
              <a:latin typeface="Lithos Pro Black"/>
              <a:cs typeface="Lithos Pro Black"/>
            </a:endParaRPr>
          </a:p>
        </p:txBody>
      </p:sp>
      <p:sp>
        <p:nvSpPr>
          <p:cNvPr id="8" name="TextBox 7"/>
          <p:cNvSpPr txBox="1"/>
          <p:nvPr/>
        </p:nvSpPr>
        <p:spPr>
          <a:xfrm>
            <a:off x="2362200" y="4267200"/>
            <a:ext cx="809965" cy="1508105"/>
          </a:xfrm>
          <a:prstGeom prst="rect">
            <a:avLst/>
          </a:prstGeom>
          <a:noFill/>
        </p:spPr>
        <p:txBody>
          <a:bodyPr wrap="none" rtlCol="0">
            <a:spAutoFit/>
          </a:bodyPr>
          <a:lstStyle/>
          <a:p>
            <a:r>
              <a:rPr lang="en-US" sz="9200" dirty="0" smtClean="0">
                <a:latin typeface="Lithos Pro Black"/>
                <a:cs typeface="Lithos Pro Black"/>
              </a:rPr>
              <a:t>?</a:t>
            </a:r>
            <a:endParaRPr lang="en-US" sz="9200" dirty="0">
              <a:latin typeface="Lithos Pro Black"/>
              <a:cs typeface="Lithos Pro Black"/>
            </a:endParaRPr>
          </a:p>
        </p:txBody>
      </p:sp>
      <p:sp>
        <p:nvSpPr>
          <p:cNvPr id="9" name="TextBox 8"/>
          <p:cNvSpPr txBox="1"/>
          <p:nvPr/>
        </p:nvSpPr>
        <p:spPr>
          <a:xfrm>
            <a:off x="6604000" y="2607733"/>
            <a:ext cx="415755" cy="615553"/>
          </a:xfrm>
          <a:prstGeom prst="rect">
            <a:avLst/>
          </a:prstGeom>
          <a:noFill/>
        </p:spPr>
        <p:txBody>
          <a:bodyPr wrap="none" rtlCol="0">
            <a:spAutoFit/>
          </a:bodyPr>
          <a:lstStyle/>
          <a:p>
            <a:r>
              <a:rPr lang="en-US" sz="3300" dirty="0" smtClean="0">
                <a:latin typeface="Lithos Pro Black"/>
                <a:cs typeface="Lithos Pro Black"/>
              </a:rPr>
              <a:t>?</a:t>
            </a:r>
            <a:endParaRPr lang="en-US" sz="3300" dirty="0">
              <a:latin typeface="Lithos Pro Black"/>
              <a:cs typeface="Lithos Pro Black"/>
            </a:endParaRPr>
          </a:p>
        </p:txBody>
      </p:sp>
      <p:sp>
        <p:nvSpPr>
          <p:cNvPr id="10" name="TextBox 9"/>
          <p:cNvSpPr txBox="1"/>
          <p:nvPr/>
        </p:nvSpPr>
        <p:spPr>
          <a:xfrm>
            <a:off x="1447800" y="2362200"/>
            <a:ext cx="307007" cy="369332"/>
          </a:xfrm>
          <a:prstGeom prst="rect">
            <a:avLst/>
          </a:prstGeom>
          <a:noFill/>
        </p:spPr>
        <p:txBody>
          <a:bodyPr wrap="none" rtlCol="0">
            <a:spAutoFit/>
          </a:bodyPr>
          <a:lstStyle/>
          <a:p>
            <a:r>
              <a:rPr lang="en-US" dirty="0" smtClean="0">
                <a:latin typeface="Lithos Pro Black"/>
                <a:cs typeface="Lithos Pro Black"/>
              </a:rPr>
              <a:t>?</a:t>
            </a:r>
            <a:endParaRPr lang="en-US" dirty="0">
              <a:latin typeface="Lithos Pro Black"/>
              <a:cs typeface="Lithos Pro Black"/>
            </a:endParaRPr>
          </a:p>
        </p:txBody>
      </p:sp>
      <p:sp>
        <p:nvSpPr>
          <p:cNvPr id="11" name="TextBox 10"/>
          <p:cNvSpPr txBox="1"/>
          <p:nvPr/>
        </p:nvSpPr>
        <p:spPr>
          <a:xfrm>
            <a:off x="6705600" y="4953000"/>
            <a:ext cx="300082" cy="307777"/>
          </a:xfrm>
          <a:prstGeom prst="rect">
            <a:avLst/>
          </a:prstGeom>
          <a:noFill/>
        </p:spPr>
        <p:txBody>
          <a:bodyPr wrap="none" rtlCol="0">
            <a:spAutoFit/>
          </a:bodyPr>
          <a:lstStyle/>
          <a:p>
            <a:r>
              <a:rPr lang="en-US" sz="1400" dirty="0" smtClean="0">
                <a:latin typeface="Lithos Pro Black"/>
                <a:cs typeface="Lithos Pro Black"/>
              </a:rPr>
              <a:t>?</a:t>
            </a:r>
            <a:endParaRPr lang="en-US" sz="1400" dirty="0">
              <a:latin typeface="Lithos Pro Black"/>
              <a:cs typeface="Lithos Pro Blac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Goals</a:t>
            </a:r>
          </a:p>
          <a:p>
            <a:r>
              <a:rPr lang="en-US" dirty="0" smtClean="0"/>
              <a:t>Functionality</a:t>
            </a:r>
          </a:p>
          <a:p>
            <a:pPr lvl="1"/>
            <a:r>
              <a:rPr lang="en-US" dirty="0" smtClean="0"/>
              <a:t>Geography</a:t>
            </a:r>
          </a:p>
          <a:p>
            <a:pPr lvl="1"/>
            <a:r>
              <a:rPr lang="en-US" dirty="0" smtClean="0"/>
              <a:t>Actors</a:t>
            </a:r>
          </a:p>
          <a:p>
            <a:pPr lvl="1"/>
            <a:r>
              <a:rPr lang="en-US" dirty="0" smtClean="0"/>
              <a:t>Objects</a:t>
            </a:r>
          </a:p>
          <a:p>
            <a:r>
              <a:rPr lang="en-US" dirty="0" smtClean="0"/>
              <a:t>Future Work</a:t>
            </a:r>
          </a:p>
          <a:p>
            <a:pPr lvl="1">
              <a:buNone/>
            </a:pP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We aim to</a:t>
            </a:r>
            <a:r>
              <a:rPr lang="en-US" dirty="0" smtClean="0"/>
              <a:t> see how effective </a:t>
            </a:r>
            <a:r>
              <a:rPr lang="en-US" dirty="0" smtClean="0"/>
              <a:t>a House Security </a:t>
            </a:r>
            <a:r>
              <a:rPr lang="en-US" dirty="0" smtClean="0"/>
              <a:t>system would be through </a:t>
            </a:r>
            <a:r>
              <a:rPr lang="en-US" dirty="0" err="1" smtClean="0"/>
              <a:t>brahms</a:t>
            </a:r>
            <a:r>
              <a:rPr lang="en-US" dirty="0" smtClean="0"/>
              <a:t> simulation</a:t>
            </a:r>
            <a:endParaRPr lang="en-US" dirty="0" smtClean="0"/>
          </a:p>
          <a:p>
            <a:r>
              <a:rPr lang="en-US" dirty="0" smtClean="0"/>
              <a:t>We want to create a systematic break-ins by a thief to understand the security loop-holes</a:t>
            </a:r>
          </a:p>
          <a:p>
            <a:r>
              <a:rPr lang="en-US" dirty="0" smtClean="0"/>
              <a:t>We also intend to simulate a 911 emergency response centre (with limited functionality)</a:t>
            </a:r>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home owner installs a security system</a:t>
            </a:r>
          </a:p>
          <a:p>
            <a:r>
              <a:rPr lang="en-US" dirty="0" smtClean="0"/>
              <a:t>The user chooses a security code and a security keyword</a:t>
            </a:r>
          </a:p>
          <a:p>
            <a:r>
              <a:rPr lang="en-US" dirty="0" smtClean="0"/>
              <a:t>The House agent takes inputs from various sensors &amp; also authenticates the house user</a:t>
            </a:r>
          </a:p>
          <a:p>
            <a:r>
              <a:rPr lang="en-US" dirty="0" smtClean="0"/>
              <a:t>activation and deactivation of the security system can be done via the security keypad</a:t>
            </a:r>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motion detectors generates events and communicates with the security system</a:t>
            </a:r>
          </a:p>
          <a:p>
            <a:r>
              <a:rPr lang="en-US" dirty="0" smtClean="0"/>
              <a:t>Events generated by the motion detectors raises an alarm if anything matches one of security systems rules</a:t>
            </a:r>
          </a:p>
          <a:p>
            <a:r>
              <a:rPr lang="en-US" dirty="0" smtClean="0"/>
              <a:t>When an alarm is raised the house system will communicate with the security company and the house user</a:t>
            </a:r>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security company would in turn call the house user (and authenticate him by using the preselected keyword) and ask if the alarm is legitimate and if so would call 911 response system</a:t>
            </a:r>
          </a:p>
          <a:p>
            <a:r>
              <a:rPr lang="en-US" dirty="0" smtClean="0"/>
              <a:t>911 response system dispatches a security team to the house based on the location and availability of teams, there can be delays</a:t>
            </a:r>
          </a:p>
        </p:txBody>
      </p:sp>
      <p:sp>
        <p:nvSpPr>
          <p:cNvPr id="4" name="Footer Placeholder 3"/>
          <p:cNvSpPr>
            <a:spLocks noGrp="1"/>
          </p:cNvSpPr>
          <p:nvPr>
            <p:ph type="ftr" sz="quarter" idx="11"/>
          </p:nvPr>
        </p:nvSpPr>
        <p:spPr/>
        <p:txBody>
          <a:bodyPr/>
          <a:lstStyle/>
          <a:p>
            <a:r>
              <a:rPr lang="en-US" dirty="0" smtClean="0"/>
              <a:t>CS6705: Foundations of AI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Geography</a:t>
            </a:r>
            <a:endParaRPr lang="en-US" dirty="0"/>
          </a:p>
        </p:txBody>
      </p:sp>
      <p:sp>
        <p:nvSpPr>
          <p:cNvPr id="3" name="Content Placeholder 2"/>
          <p:cNvSpPr>
            <a:spLocks noGrp="1"/>
          </p:cNvSpPr>
          <p:nvPr>
            <p:ph idx="1"/>
          </p:nvPr>
        </p:nvSpPr>
        <p:spPr/>
        <p:txBody>
          <a:bodyPr/>
          <a:lstStyle/>
          <a:p>
            <a:r>
              <a:rPr lang="en-US" dirty="0" smtClean="0"/>
              <a:t>House – 1: Complete House with details of rooms etc.</a:t>
            </a:r>
          </a:p>
          <a:p>
            <a:r>
              <a:rPr lang="en-US" dirty="0" smtClean="0"/>
              <a:t>House 2&amp;3</a:t>
            </a:r>
          </a:p>
          <a:p>
            <a:r>
              <a:rPr lang="en-US" dirty="0" smtClean="0"/>
              <a:t>Security System’s Agent Office</a:t>
            </a:r>
          </a:p>
          <a:p>
            <a:r>
              <a:rPr lang="en-US" dirty="0" smtClean="0"/>
              <a:t>911 Response Agent’s Office</a:t>
            </a:r>
          </a:p>
          <a:p>
            <a:r>
              <a:rPr lang="en-US" dirty="0" smtClean="0"/>
              <a:t>911 Response Team locations</a:t>
            </a:r>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Geography </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pic>
        <p:nvPicPr>
          <p:cNvPr id="5" name="Picture 4"/>
          <p:cNvPicPr>
            <a:picLocks noChangeAspect="1"/>
          </p:cNvPicPr>
          <p:nvPr/>
        </p:nvPicPr>
        <p:blipFill>
          <a:blip r:embed="rId2"/>
          <a:stretch>
            <a:fillRect/>
          </a:stretch>
        </p:blipFill>
        <p:spPr>
          <a:xfrm>
            <a:off x="376296" y="1752600"/>
            <a:ext cx="8391407" cy="4248150"/>
          </a:xfrm>
          <a:prstGeom prst="rect">
            <a:avLst/>
          </a:prstGeom>
        </p:spPr>
      </p:pic>
      <p:pic>
        <p:nvPicPr>
          <p:cNvPr id="6" name="Picture 5"/>
          <p:cNvPicPr>
            <a:picLocks noChangeAspect="1"/>
          </p:cNvPicPr>
          <p:nvPr/>
        </p:nvPicPr>
        <p:blipFill>
          <a:blip r:embed="rId3"/>
          <a:stretch>
            <a:fillRect/>
          </a:stretch>
        </p:blipFill>
        <p:spPr>
          <a:xfrm>
            <a:off x="1414161" y="-76201"/>
            <a:ext cx="6315677" cy="7010401"/>
          </a:xfrm>
          <a:prstGeom prst="rect">
            <a:avLst/>
          </a:prstGeom>
        </p:spPr>
      </p:pic>
      <p:sp>
        <p:nvSpPr>
          <p:cNvPr id="7" name="Oval 6"/>
          <p:cNvSpPr/>
          <p:nvPr/>
        </p:nvSpPr>
        <p:spPr>
          <a:xfrm>
            <a:off x="5867400" y="1143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stretch>
            <a:fillRect/>
          </a:stretch>
        </p:blipFill>
        <p:spPr>
          <a:xfrm>
            <a:off x="5122331" y="2734736"/>
            <a:ext cx="381000" cy="381000"/>
          </a:xfrm>
          <a:prstGeom prst="rect">
            <a:avLst/>
          </a:prstGeom>
          <a:ln w="38100" cap="flat" cmpd="sng" algn="ctr">
            <a:solidFill>
              <a:srgbClr val="008000"/>
            </a:solidFill>
            <a:prstDash val="solid"/>
            <a:round/>
            <a:headEnd type="none" w="med" len="med"/>
            <a:tailEnd type="none" w="med" len="med"/>
          </a:ln>
        </p:spPr>
      </p:pic>
      <p:pic>
        <p:nvPicPr>
          <p:cNvPr id="16" name="Picture 15"/>
          <p:cNvPicPr>
            <a:picLocks noChangeAspect="1"/>
          </p:cNvPicPr>
          <p:nvPr/>
        </p:nvPicPr>
        <p:blipFill>
          <a:blip r:embed="rId4"/>
          <a:stretch>
            <a:fillRect/>
          </a:stretch>
        </p:blipFill>
        <p:spPr>
          <a:xfrm>
            <a:off x="4724400" y="3124200"/>
            <a:ext cx="152400" cy="152400"/>
          </a:xfrm>
          <a:prstGeom prst="rect">
            <a:avLst/>
          </a:prstGeom>
          <a:ln w="38100" cap="flat" cmpd="sng" algn="ctr">
            <a:solidFill>
              <a:srgbClr val="008000"/>
            </a:solidFill>
            <a:prstDash val="solid"/>
            <a:round/>
            <a:headEnd type="none" w="med" len="med"/>
            <a:tailEnd type="none" w="med" len="med"/>
          </a:ln>
        </p:spPr>
      </p:pic>
      <p:sp>
        <p:nvSpPr>
          <p:cNvPr id="17" name="Oval 16"/>
          <p:cNvSpPr/>
          <p:nvPr/>
        </p:nvSpPr>
        <p:spPr>
          <a:xfrm>
            <a:off x="4648200" y="14478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900" decel="100000" fill="hold"/>
                                        <p:tgtEl>
                                          <p:spTgt spid="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Actors</a:t>
            </a:r>
            <a:endParaRPr lang="en-US" dirty="0"/>
          </a:p>
        </p:txBody>
      </p:sp>
      <p:sp>
        <p:nvSpPr>
          <p:cNvPr id="3" name="Content Placeholder 2"/>
          <p:cNvSpPr>
            <a:spLocks noGrp="1"/>
          </p:cNvSpPr>
          <p:nvPr>
            <p:ph idx="1"/>
          </p:nvPr>
        </p:nvSpPr>
        <p:spPr/>
        <p:txBody>
          <a:bodyPr/>
          <a:lstStyle/>
          <a:p>
            <a:r>
              <a:rPr lang="en-US" dirty="0" smtClean="0"/>
              <a:t>Home User</a:t>
            </a:r>
          </a:p>
          <a:p>
            <a:r>
              <a:rPr lang="en-US" dirty="0" smtClean="0"/>
              <a:t>Home Security Company Agent</a:t>
            </a:r>
          </a:p>
          <a:p>
            <a:r>
              <a:rPr lang="en-US" dirty="0" smtClean="0"/>
              <a:t>911 Response System Agent</a:t>
            </a:r>
          </a:p>
          <a:p>
            <a:r>
              <a:rPr lang="en-US" dirty="0" smtClean="0"/>
              <a:t>Response Teams</a:t>
            </a:r>
          </a:p>
          <a:p>
            <a:r>
              <a:rPr lang="en-US" dirty="0" smtClean="0"/>
              <a:t> Thief</a:t>
            </a:r>
          </a:p>
          <a:p>
            <a:endParaRPr lang="en-US" dirty="0"/>
          </a:p>
        </p:txBody>
      </p:sp>
      <p:sp>
        <p:nvSpPr>
          <p:cNvPr id="4" name="Footer Placeholder 3"/>
          <p:cNvSpPr>
            <a:spLocks noGrp="1"/>
          </p:cNvSpPr>
          <p:nvPr>
            <p:ph type="ftr" sz="quarter" idx="11"/>
          </p:nvPr>
        </p:nvSpPr>
        <p:spPr/>
        <p:txBody>
          <a:bodyPr/>
          <a:lstStyle/>
          <a:p>
            <a:r>
              <a:rPr lang="en-US" smtClean="0"/>
              <a:t>CS6705: Foundations of AI</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95.ppt</Template>
  <TotalTime>175</TotalTime>
  <Words>391</Words>
  <Application>Microsoft Macintosh PowerPoint</Application>
  <PresentationFormat>On-screen Show (4:3)</PresentationFormat>
  <Paragraphs>70</Paragraphs>
  <Slides>13</Slides>
  <Notes>0</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Thème Office</vt:lpstr>
      <vt:lpstr>Intelligent Thief &amp; Home Security System:  Brahms Perspective</vt:lpstr>
      <vt:lpstr>Overview</vt:lpstr>
      <vt:lpstr>Goals</vt:lpstr>
      <vt:lpstr>Introduction</vt:lpstr>
      <vt:lpstr>Functionality</vt:lpstr>
      <vt:lpstr>Functionality</vt:lpstr>
      <vt:lpstr>Functionality: Geography</vt:lpstr>
      <vt:lpstr>Geography </vt:lpstr>
      <vt:lpstr>Functionality: Actors</vt:lpstr>
      <vt:lpstr>Functionality: Objects</vt:lpstr>
      <vt:lpstr>Future Work</vt:lpstr>
      <vt:lpstr>Slide 12</vt:lpstr>
      <vt:lpstr>Slide 13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Brahms Project Proposal</dc:title>
  <dc:creator>Viper</dc:creator>
  <cp:lastModifiedBy>Palash Verma</cp:lastModifiedBy>
  <cp:revision>14</cp:revision>
  <dcterms:created xsi:type="dcterms:W3CDTF">2010-03-31T23:12:57Z</dcterms:created>
  <dcterms:modified xsi:type="dcterms:W3CDTF">2010-03-31T23:21:53Z</dcterms:modified>
</cp:coreProperties>
</file>