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4" r:id="rId4"/>
    <p:sldId id="259" r:id="rId5"/>
    <p:sldId id="263" r:id="rId6"/>
    <p:sldId id="260" r:id="rId7"/>
    <p:sldId id="262" r:id="rId8"/>
    <p:sldId id="258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470" y="-7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6DB28-2D08-4098-9507-7EA7A116FE78}" type="datetimeFigureOut">
              <a:rPr lang="en-US" smtClean="0"/>
              <a:pPr/>
              <a:t>10/2/2010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30E92-8CBD-4B47-8EE9-1F233874DC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30E92-8CBD-4B47-8EE9-1F233874DC2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30E92-8CBD-4B47-8EE9-1F233874DC2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30E92-8CBD-4B47-8EE9-1F233874DC2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30E92-8CBD-4B47-8EE9-1F233874DC2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30E92-8CBD-4B47-8EE9-1F233874DC2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30E92-8CBD-4B47-8EE9-1F233874DC2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30E92-8CBD-4B47-8EE9-1F233874DC2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30E92-8CBD-4B47-8EE9-1F233874DC2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30E92-8CBD-4B47-8EE9-1F233874DC2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286D1-24D9-44CC-8FA4-530545EF0900}" type="datetimeFigureOut">
              <a:rPr lang="en-US" smtClean="0"/>
              <a:pPr/>
              <a:t>10/2/2010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AE0D-5F09-4056-9F1C-2A9145FA4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286D1-24D9-44CC-8FA4-530545EF0900}" type="datetimeFigureOut">
              <a:rPr lang="en-US" smtClean="0"/>
              <a:pPr/>
              <a:t>10/2/2010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AE0D-5F09-4056-9F1C-2A9145FA4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286D1-24D9-44CC-8FA4-530545EF0900}" type="datetimeFigureOut">
              <a:rPr lang="en-US" smtClean="0"/>
              <a:pPr/>
              <a:t>10/2/2010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AE0D-5F09-4056-9F1C-2A9145FA4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286D1-24D9-44CC-8FA4-530545EF0900}" type="datetimeFigureOut">
              <a:rPr lang="en-US" smtClean="0"/>
              <a:pPr/>
              <a:t>10/2/2010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AE0D-5F09-4056-9F1C-2A9145FA4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286D1-24D9-44CC-8FA4-530545EF0900}" type="datetimeFigureOut">
              <a:rPr lang="en-US" smtClean="0"/>
              <a:pPr/>
              <a:t>10/2/2010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AE0D-5F09-4056-9F1C-2A9145FA4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286D1-24D9-44CC-8FA4-530545EF0900}" type="datetimeFigureOut">
              <a:rPr lang="en-US" smtClean="0"/>
              <a:pPr/>
              <a:t>10/2/2010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AE0D-5F09-4056-9F1C-2A9145FA4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286D1-24D9-44CC-8FA4-530545EF0900}" type="datetimeFigureOut">
              <a:rPr lang="en-US" smtClean="0"/>
              <a:pPr/>
              <a:t>10/2/2010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AE0D-5F09-4056-9F1C-2A9145FA4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286D1-24D9-44CC-8FA4-530545EF0900}" type="datetimeFigureOut">
              <a:rPr lang="en-US" smtClean="0"/>
              <a:pPr/>
              <a:t>10/2/2010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AE0D-5F09-4056-9F1C-2A9145FA4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286D1-24D9-44CC-8FA4-530545EF0900}" type="datetimeFigureOut">
              <a:rPr lang="en-US" smtClean="0"/>
              <a:pPr/>
              <a:t>10/2/2010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AE0D-5F09-4056-9F1C-2A9145FA4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286D1-24D9-44CC-8FA4-530545EF0900}" type="datetimeFigureOut">
              <a:rPr lang="en-US" smtClean="0"/>
              <a:pPr/>
              <a:t>10/2/2010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AE0D-5F09-4056-9F1C-2A9145FA4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286D1-24D9-44CC-8FA4-530545EF0900}" type="datetimeFigureOut">
              <a:rPr lang="en-US" smtClean="0"/>
              <a:pPr/>
              <a:t>10/2/2010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AE0D-5F09-4056-9F1C-2A9145FA4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286D1-24D9-44CC-8FA4-530545EF0900}" type="datetimeFigureOut">
              <a:rPr lang="en-US" smtClean="0"/>
              <a:pPr/>
              <a:t>10/2/2010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7AE0D-5F09-4056-9F1C-2A9145FA4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Neural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Mimics the Parallel interconnections, that exist between the neurons of the brain.</a:t>
            </a:r>
          </a:p>
          <a:p>
            <a:r>
              <a:rPr lang="en-US" dirty="0" smtClean="0"/>
              <a:t>1 op 10^-9: processor </a:t>
            </a:r>
            <a:r>
              <a:rPr lang="en-US" dirty="0" err="1" smtClean="0"/>
              <a:t>vs</a:t>
            </a:r>
            <a:r>
              <a:rPr lang="en-US" dirty="0" smtClean="0"/>
              <a:t> 10^-3: neuron. Yet neurons are faster for complex tasks such as: Face </a:t>
            </a:r>
            <a:r>
              <a:rPr lang="en-US" dirty="0" smtClean="0"/>
              <a:t>recognition, natural speech.</a:t>
            </a:r>
          </a:p>
          <a:p>
            <a:r>
              <a:rPr lang="en-US" dirty="0" smtClean="0"/>
              <a:t>Why? The network is massively </a:t>
            </a:r>
            <a:r>
              <a:rPr lang="en-US" smtClean="0"/>
              <a:t>parallel.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Neural Network: Set of simple, analog signal processors connected by links, where each link has a numeric weight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</a:t>
            </a:r>
            <a:r>
              <a:rPr lang="en-US" dirty="0" smtClean="0"/>
              <a:t>is a directed graph.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roup 148"/>
          <p:cNvGrpSpPr/>
          <p:nvPr/>
        </p:nvGrpSpPr>
        <p:grpSpPr>
          <a:xfrm>
            <a:off x="533401" y="838200"/>
            <a:ext cx="7772399" cy="4876800"/>
            <a:chOff x="533401" y="838200"/>
            <a:chExt cx="7772399" cy="4876800"/>
          </a:xfrm>
        </p:grpSpPr>
        <p:sp>
          <p:nvSpPr>
            <p:cNvPr id="145" name="Rectangle 144"/>
            <p:cNvSpPr/>
            <p:nvPr/>
          </p:nvSpPr>
          <p:spPr>
            <a:xfrm>
              <a:off x="1143000" y="838200"/>
              <a:ext cx="7162800" cy="1143000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1143000" y="2743200"/>
              <a:ext cx="7162800" cy="1143000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066800" y="4572000"/>
              <a:ext cx="7162800" cy="1143000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TextBox 147"/>
            <p:cNvSpPr txBox="1"/>
            <p:nvPr/>
          </p:nvSpPr>
          <p:spPr>
            <a:xfrm rot="16200000">
              <a:off x="25762" y="3098439"/>
              <a:ext cx="1384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Slab or Layer</a:t>
              </a:r>
              <a:endParaRPr lang="en-US" dirty="0"/>
            </a:p>
          </p:txBody>
        </p:sp>
      </p:grpSp>
      <p:sp>
        <p:nvSpPr>
          <p:cNvPr id="4" name="Oval 3"/>
          <p:cNvSpPr/>
          <p:nvPr/>
        </p:nvSpPr>
        <p:spPr>
          <a:xfrm>
            <a:off x="2438400" y="10668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038600" y="9144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410200" y="10668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828800" y="30480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429000" y="27432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029200" y="28194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477000" y="28194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743200" y="46482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267200" y="46482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791200" y="46482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11" idx="2"/>
            <a:endCxn id="7" idx="5"/>
          </p:cNvCxnSpPr>
          <p:nvPr/>
        </p:nvCxnSpPr>
        <p:spPr>
          <a:xfrm rot="10800000">
            <a:off x="2609290" y="3828490"/>
            <a:ext cx="133911" cy="12769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0"/>
            <a:endCxn id="8" idx="5"/>
          </p:cNvCxnSpPr>
          <p:nvPr/>
        </p:nvCxnSpPr>
        <p:spPr>
          <a:xfrm rot="16200000" flipV="1">
            <a:off x="3904690" y="3828489"/>
            <a:ext cx="1124511" cy="5149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0"/>
            <a:endCxn id="9" idx="5"/>
          </p:cNvCxnSpPr>
          <p:nvPr/>
        </p:nvCxnSpPr>
        <p:spPr>
          <a:xfrm rot="16200000" flipV="1">
            <a:off x="5504890" y="3904689"/>
            <a:ext cx="1048311" cy="4387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" idx="7"/>
            <a:endCxn id="10" idx="5"/>
          </p:cNvCxnSpPr>
          <p:nvPr/>
        </p:nvCxnSpPr>
        <p:spPr>
          <a:xfrm rot="5400000" flipH="1" flipV="1">
            <a:off x="6323478" y="3848100"/>
            <a:ext cx="1182222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6"/>
            <a:endCxn id="10" idx="4"/>
          </p:cNvCxnSpPr>
          <p:nvPr/>
        </p:nvCxnSpPr>
        <p:spPr>
          <a:xfrm flipV="1">
            <a:off x="5181600" y="3733800"/>
            <a:ext cx="17526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7"/>
            <a:endCxn id="10" idx="3"/>
          </p:cNvCxnSpPr>
          <p:nvPr/>
        </p:nvCxnSpPr>
        <p:spPr>
          <a:xfrm rot="5400000" flipH="1" flipV="1">
            <a:off x="4476189" y="2647389"/>
            <a:ext cx="1182222" cy="30872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9" idx="3"/>
          </p:cNvCxnSpPr>
          <p:nvPr/>
        </p:nvCxnSpPr>
        <p:spPr>
          <a:xfrm flipV="1">
            <a:off x="3048000" y="3599889"/>
            <a:ext cx="2115111" cy="11245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2" idx="1"/>
            <a:endCxn id="7" idx="6"/>
          </p:cNvCxnSpPr>
          <p:nvPr/>
        </p:nvCxnSpPr>
        <p:spPr>
          <a:xfrm rot="16200000" flipV="1">
            <a:off x="2933701" y="3314700"/>
            <a:ext cx="1276911" cy="16579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1" idx="1"/>
            <a:endCxn id="8" idx="4"/>
          </p:cNvCxnSpPr>
          <p:nvPr/>
        </p:nvCxnSpPr>
        <p:spPr>
          <a:xfrm rot="5400000" flipH="1" flipV="1">
            <a:off x="2819400" y="3715312"/>
            <a:ext cx="1124511" cy="10090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2" idx="7"/>
            <a:endCxn id="9" idx="4"/>
          </p:cNvCxnSpPr>
          <p:nvPr/>
        </p:nvCxnSpPr>
        <p:spPr>
          <a:xfrm rot="5400000" flipH="1" flipV="1">
            <a:off x="4742889" y="4038601"/>
            <a:ext cx="1048311" cy="4387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3" idx="1"/>
            <a:endCxn id="8" idx="6"/>
          </p:cNvCxnSpPr>
          <p:nvPr/>
        </p:nvCxnSpPr>
        <p:spPr>
          <a:xfrm rot="16200000" flipV="1">
            <a:off x="4343401" y="3200400"/>
            <a:ext cx="1581711" cy="15817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3" idx="2"/>
            <a:endCxn id="7" idx="7"/>
          </p:cNvCxnSpPr>
          <p:nvPr/>
        </p:nvCxnSpPr>
        <p:spPr>
          <a:xfrm rot="10800000">
            <a:off x="2609290" y="3181912"/>
            <a:ext cx="3181911" cy="19234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" idx="0"/>
          </p:cNvCxnSpPr>
          <p:nvPr/>
        </p:nvCxnSpPr>
        <p:spPr>
          <a:xfrm rot="5400000" flipH="1" flipV="1">
            <a:off x="2553494" y="723106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5" idx="0"/>
          </p:cNvCxnSpPr>
          <p:nvPr/>
        </p:nvCxnSpPr>
        <p:spPr>
          <a:xfrm rot="5400000" flipH="1" flipV="1">
            <a:off x="4152900" y="5715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" idx="0"/>
          </p:cNvCxnSpPr>
          <p:nvPr/>
        </p:nvCxnSpPr>
        <p:spPr>
          <a:xfrm rot="5400000" flipH="1" flipV="1">
            <a:off x="5563394" y="7612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rot="5400000" flipH="1" flipV="1">
            <a:off x="2972594" y="57904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rot="5400000" flipH="1" flipV="1">
            <a:off x="4496594" y="57904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rot="5400000" flipH="1" flipV="1">
            <a:off x="5944394" y="57904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7" idx="0"/>
            <a:endCxn id="5" idx="4"/>
          </p:cNvCxnSpPr>
          <p:nvPr/>
        </p:nvCxnSpPr>
        <p:spPr>
          <a:xfrm rot="5400000" flipH="1" flipV="1">
            <a:off x="2781300" y="1333500"/>
            <a:ext cx="1219200" cy="2209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7" idx="0"/>
            <a:endCxn id="4" idx="4"/>
          </p:cNvCxnSpPr>
          <p:nvPr/>
        </p:nvCxnSpPr>
        <p:spPr>
          <a:xfrm rot="5400000" flipH="1" flipV="1">
            <a:off x="2057400" y="2209800"/>
            <a:ext cx="1066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7" idx="0"/>
            <a:endCxn id="6" idx="3"/>
          </p:cNvCxnSpPr>
          <p:nvPr/>
        </p:nvCxnSpPr>
        <p:spPr>
          <a:xfrm rot="5400000" flipH="1" flipV="1">
            <a:off x="3314700" y="818590"/>
            <a:ext cx="1200711" cy="32581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8" idx="0"/>
            <a:endCxn id="6" idx="2"/>
          </p:cNvCxnSpPr>
          <p:nvPr/>
        </p:nvCxnSpPr>
        <p:spPr>
          <a:xfrm rot="5400000" flipH="1" flipV="1">
            <a:off x="4038600" y="1371600"/>
            <a:ext cx="1219200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8" idx="0"/>
            <a:endCxn id="5" idx="3"/>
          </p:cNvCxnSpPr>
          <p:nvPr/>
        </p:nvCxnSpPr>
        <p:spPr>
          <a:xfrm rot="5400000" flipH="1" flipV="1">
            <a:off x="3505200" y="2075890"/>
            <a:ext cx="1048311" cy="2863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8" idx="0"/>
            <a:endCxn id="4" idx="4"/>
          </p:cNvCxnSpPr>
          <p:nvPr/>
        </p:nvCxnSpPr>
        <p:spPr>
          <a:xfrm rot="16200000" flipV="1">
            <a:off x="3009900" y="1866900"/>
            <a:ext cx="7620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9" idx="0"/>
            <a:endCxn id="6" idx="4"/>
          </p:cNvCxnSpPr>
          <p:nvPr/>
        </p:nvCxnSpPr>
        <p:spPr>
          <a:xfrm rot="5400000" flipH="1" flipV="1">
            <a:off x="5257800" y="2209800"/>
            <a:ext cx="838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9" idx="0"/>
            <a:endCxn id="5" idx="5"/>
          </p:cNvCxnSpPr>
          <p:nvPr/>
        </p:nvCxnSpPr>
        <p:spPr>
          <a:xfrm rot="16200000" flipV="1">
            <a:off x="4590490" y="1923489"/>
            <a:ext cx="1124511" cy="6673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9" idx="0"/>
            <a:endCxn id="4" idx="5"/>
          </p:cNvCxnSpPr>
          <p:nvPr/>
        </p:nvCxnSpPr>
        <p:spPr>
          <a:xfrm rot="16200000" flipV="1">
            <a:off x="3866590" y="1199589"/>
            <a:ext cx="972111" cy="22675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0" idx="0"/>
            <a:endCxn id="6" idx="5"/>
          </p:cNvCxnSpPr>
          <p:nvPr/>
        </p:nvCxnSpPr>
        <p:spPr>
          <a:xfrm rot="16200000" flipV="1">
            <a:off x="6076390" y="1961589"/>
            <a:ext cx="972111" cy="7435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0" idx="0"/>
            <a:endCxn id="5" idx="6"/>
          </p:cNvCxnSpPr>
          <p:nvPr/>
        </p:nvCxnSpPr>
        <p:spPr>
          <a:xfrm rot="16200000" flipV="1">
            <a:off x="5219700" y="1104900"/>
            <a:ext cx="1447800" cy="1981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0" idx="0"/>
            <a:endCxn id="4" idx="6"/>
          </p:cNvCxnSpPr>
          <p:nvPr/>
        </p:nvCxnSpPr>
        <p:spPr>
          <a:xfrm rot="16200000" flipV="1">
            <a:off x="4495800" y="381000"/>
            <a:ext cx="1295400" cy="3581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6781800" y="5029200"/>
            <a:ext cx="9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Neuron </a:t>
            </a:r>
            <a:r>
              <a:rPr lang="en-US" dirty="0" err="1" smtClean="0"/>
              <a:t>i</a:t>
            </a:r>
            <a:endParaRPr lang="en-US" dirty="0"/>
          </a:p>
        </p:txBody>
      </p:sp>
      <p:grpSp>
        <p:nvGrpSpPr>
          <p:cNvPr id="153" name="Group 152"/>
          <p:cNvGrpSpPr/>
          <p:nvPr/>
        </p:nvGrpSpPr>
        <p:grpSpPr>
          <a:xfrm>
            <a:off x="2649390" y="5867400"/>
            <a:ext cx="3542022" cy="762000"/>
            <a:chOff x="2649390" y="5867400"/>
            <a:chExt cx="3542022" cy="762000"/>
          </a:xfrm>
        </p:grpSpPr>
        <p:sp>
          <p:nvSpPr>
            <p:cNvPr id="90" name="TextBox 89"/>
            <p:cNvSpPr txBox="1"/>
            <p:nvPr/>
          </p:nvSpPr>
          <p:spPr>
            <a:xfrm>
              <a:off x="2649390" y="5867400"/>
              <a:ext cx="474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I</a:t>
              </a:r>
              <a:r>
                <a:rPr lang="en-US" i="1" dirty="0" smtClean="0"/>
                <a:t>_1</a:t>
              </a:r>
              <a:endParaRPr lang="en-US" i="1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249590" y="5867400"/>
              <a:ext cx="474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I_2</a:t>
              </a:r>
              <a:endParaRPr lang="en-US" i="1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715000" y="586740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/>
                <a:t>I_n</a:t>
              </a:r>
              <a:endParaRPr lang="en-US" i="1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3873190" y="6260068"/>
              <a:ext cx="12387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Input Layer</a:t>
              </a:r>
              <a:endParaRPr lang="en-US" dirty="0"/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2133600" y="152400"/>
            <a:ext cx="5372658" cy="369332"/>
            <a:chOff x="2133600" y="152400"/>
            <a:chExt cx="5372658" cy="369332"/>
          </a:xfrm>
        </p:grpSpPr>
        <p:sp>
          <p:nvSpPr>
            <p:cNvPr id="79" name="TextBox 78"/>
            <p:cNvSpPr txBox="1"/>
            <p:nvPr/>
          </p:nvSpPr>
          <p:spPr>
            <a:xfrm>
              <a:off x="2133600" y="152400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O_1</a:t>
              </a:r>
              <a:endParaRPr lang="en-US" i="1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581400" y="152400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O_2</a:t>
              </a:r>
              <a:endParaRPr lang="en-US" i="1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181600" y="152400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/>
                <a:t>O_n</a:t>
              </a:r>
              <a:endParaRPr lang="en-US" i="1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6096000" y="152400"/>
              <a:ext cx="1410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Output Layer</a:t>
              </a:r>
              <a:endParaRPr lang="en-US" dirty="0"/>
            </a:p>
          </p:txBody>
        </p:sp>
      </p:grpSp>
      <p:sp>
        <p:nvSpPr>
          <p:cNvPr id="154" name="TextBox 153"/>
          <p:cNvSpPr txBox="1"/>
          <p:nvPr/>
        </p:nvSpPr>
        <p:spPr>
          <a:xfrm>
            <a:off x="7086600" y="4038600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W_{</a:t>
            </a:r>
            <a:r>
              <a:rPr lang="en-US" i="1" dirty="0" err="1" smtClean="0"/>
              <a:t>ij</a:t>
            </a:r>
            <a:r>
              <a:rPr lang="en-US" i="1" dirty="0" smtClean="0"/>
              <a:t>}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/>
      <p:bldP spid="15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unit receives stimulation from other units, except the input </a:t>
            </a:r>
            <a:r>
              <a:rPr lang="en-US" dirty="0" smtClean="0"/>
              <a:t>layer.</a:t>
            </a:r>
            <a:endParaRPr lang="en-US" dirty="0" smtClean="0"/>
          </a:p>
          <a:p>
            <a:r>
              <a:rPr lang="en-US" dirty="0" smtClean="0"/>
              <a:t>The signal received is modulated by the weighting value of the connection.</a:t>
            </a:r>
          </a:p>
          <a:p>
            <a:r>
              <a:rPr lang="en-US" dirty="0" smtClean="0"/>
              <a:t>The modulated in puts are then integrated. (summed)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752600"/>
            <a:ext cx="7524124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0" name="Group 9"/>
          <p:cNvGrpSpPr/>
          <p:nvPr/>
        </p:nvGrpSpPr>
        <p:grpSpPr>
          <a:xfrm>
            <a:off x="381000" y="1600200"/>
            <a:ext cx="8077200" cy="3722132"/>
            <a:chOff x="381000" y="1600200"/>
            <a:chExt cx="8077200" cy="3722132"/>
          </a:xfrm>
        </p:grpSpPr>
        <p:sp>
          <p:nvSpPr>
            <p:cNvPr id="6" name="Rectangle 5"/>
            <p:cNvSpPr/>
            <p:nvPr/>
          </p:nvSpPr>
          <p:spPr>
            <a:xfrm>
              <a:off x="381000" y="1600200"/>
              <a:ext cx="990600" cy="609600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1676400"/>
              <a:ext cx="990600" cy="609600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00600" y="4267200"/>
              <a:ext cx="1600200" cy="609600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69690" y="4953000"/>
              <a:ext cx="3688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The input is modulated by the weight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819400" y="2682875"/>
            <a:ext cx="3048000" cy="2193925"/>
            <a:chOff x="2819400" y="2682875"/>
            <a:chExt cx="3048000" cy="2193925"/>
          </a:xfrm>
        </p:grpSpPr>
        <p:sp>
          <p:nvSpPr>
            <p:cNvPr id="11" name="Rectangle 10"/>
            <p:cNvSpPr/>
            <p:nvPr/>
          </p:nvSpPr>
          <p:spPr>
            <a:xfrm>
              <a:off x="5181600" y="2682875"/>
              <a:ext cx="685800" cy="228600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819400" y="4343400"/>
              <a:ext cx="1066800" cy="533400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layer performs an analog integration of it inputs.</a:t>
            </a:r>
          </a:p>
          <a:p>
            <a:r>
              <a:rPr lang="en-US" dirty="0" smtClean="0"/>
              <a:t>From this integration an activation value is determined.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173</Words>
  <Application>Microsoft Office PowerPoint</Application>
  <PresentationFormat>On-screen Show (4:3)</PresentationFormat>
  <Paragraphs>32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Neural Networks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Viper</dc:creator>
  <cp:lastModifiedBy>Viper</cp:lastModifiedBy>
  <cp:revision>36</cp:revision>
  <dcterms:created xsi:type="dcterms:W3CDTF">2010-10-02T15:48:18Z</dcterms:created>
  <dcterms:modified xsi:type="dcterms:W3CDTF">2010-10-02T18:00:25Z</dcterms:modified>
</cp:coreProperties>
</file>