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0" r:id="rId6"/>
    <p:sldId id="263" r:id="rId7"/>
    <p:sldId id="258" r:id="rId8"/>
    <p:sldId id="267" r:id="rId9"/>
    <p:sldId id="262" r:id="rId10"/>
    <p:sldId id="266" r:id="rId11"/>
    <p:sldId id="261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66" autoAdjust="0"/>
  </p:normalViewPr>
  <p:slideViewPr>
    <p:cSldViewPr>
      <p:cViewPr varScale="1">
        <p:scale>
          <a:sx n="99" d="100"/>
          <a:sy n="99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stable states with a transition region.</a:t>
            </a:r>
          </a:p>
          <a:p>
            <a:r>
              <a:rPr lang="en-US" dirty="0" smtClean="0"/>
              <a:t>Mathematically </a:t>
            </a:r>
            <a:r>
              <a:rPr lang="en-US" i="1" dirty="0" smtClean="0"/>
              <a:t>continuous</a:t>
            </a:r>
          </a:p>
          <a:p>
            <a:r>
              <a:rPr lang="en-US" dirty="0" smtClean="0"/>
              <a:t>Many possible functions.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562600"/>
            <a:ext cx="4800600" cy="6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1516" y="4724400"/>
            <a:ext cx="4332883" cy="6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600200"/>
            <a:ext cx="43501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010400" y="1981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3505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9810" y="2590800"/>
            <a:ext cx="1066800" cy="13716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Outstar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Only 2 states (active, inactive)</a:t>
            </a:r>
          </a:p>
          <a:p>
            <a:r>
              <a:rPr lang="en-US" dirty="0" smtClean="0"/>
              <a:t>When active it transmits a </a:t>
            </a:r>
            <a:r>
              <a:rPr lang="en-US" b="1" dirty="0" smtClean="0"/>
              <a:t>memory pattern</a:t>
            </a:r>
          </a:p>
          <a:p>
            <a:r>
              <a:rPr lang="en-US" dirty="0" smtClean="0"/>
              <a:t>When inactive, it transmits </a:t>
            </a:r>
            <a:r>
              <a:rPr lang="en-US" i="1" dirty="0" smtClean="0"/>
              <a:t>nothing</a:t>
            </a:r>
          </a:p>
          <a:p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Excited only by specific input patterns</a:t>
            </a:r>
          </a:p>
          <a:p>
            <a:r>
              <a:rPr lang="en-US" dirty="0" smtClean="0"/>
              <a:t>They compete among themselves.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5162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972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49412"/>
            <a:ext cx="5410200" cy="10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633" y="1630075"/>
            <a:ext cx="5831767" cy="2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3505200" cy="68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240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…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600200" y="3048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rot="5400000" flipH="1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rot="16200000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9" idx="4"/>
          </p:cNvCxnSpPr>
          <p:nvPr/>
        </p:nvCxnSpPr>
        <p:spPr>
          <a:xfrm rot="5400000" flipH="1" flipV="1">
            <a:off x="514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4"/>
          </p:cNvCxnSpPr>
          <p:nvPr/>
        </p:nvCxnSpPr>
        <p:spPr>
          <a:xfrm rot="5400000" flipH="1" flipV="1">
            <a:off x="2419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rot="16200000" flipV="1">
            <a:off x="2190750" y="8572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7" idx="4"/>
          </p:cNvCxnSpPr>
          <p:nvPr/>
        </p:nvCxnSpPr>
        <p:spPr>
          <a:xfrm rot="5400000" flipH="1" flipV="1">
            <a:off x="1238250" y="8953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1066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10784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5600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588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6788" y="2362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16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884" y="525780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O(t) = (I1(t-2)+I2(t-2))*~(I1(t-2)*I2(t-2))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18288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6576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3810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676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45720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77200" cy="497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Mimics the Parallel interconnections, that exist between the neurons of the brain.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smtClean="0"/>
              <a:t>Synaptic connection strengths among neurons are used to store the acquired knowledge.</a:t>
            </a:r>
            <a:endParaRPr lang="en-US" sz="3200" dirty="0" smtClean="0"/>
          </a:p>
          <a:p>
            <a:r>
              <a:rPr lang="en-US" dirty="0" smtClean="0"/>
              <a:t>1 op 10^-9: processor </a:t>
            </a:r>
            <a:r>
              <a:rPr lang="en-US" dirty="0" err="1" smtClean="0"/>
              <a:t>vs</a:t>
            </a:r>
            <a:r>
              <a:rPr lang="en-US" dirty="0" smtClean="0"/>
              <a:t> 10^-3: neuron. Yet neurons are faster for complex tasks such as: Face recognition, natural speech.</a:t>
            </a:r>
          </a:p>
          <a:p>
            <a:r>
              <a:rPr lang="en-US" dirty="0" smtClean="0"/>
              <a:t>Why? The network is massively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Network: Set of simple, analog signal processors connected by links, where each link has a numeric weight.</a:t>
            </a:r>
          </a:p>
          <a:p>
            <a:r>
              <a:rPr lang="en-US" dirty="0" smtClean="0"/>
              <a:t>It resembles the brain in two respects:</a:t>
            </a:r>
          </a:p>
          <a:p>
            <a:pPr lvl="1"/>
            <a:r>
              <a:rPr lang="en-US" dirty="0" smtClean="0"/>
              <a:t>Knowledge is acquired by the network from its environment through a learning process</a:t>
            </a:r>
          </a:p>
          <a:p>
            <a:pPr lvl="1"/>
            <a:r>
              <a:rPr lang="en-US" dirty="0" smtClean="0"/>
              <a:t>Synaptic connection strengths among neurons are used to store the acquired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90800" y="990600"/>
            <a:ext cx="3886200" cy="914400"/>
            <a:chOff x="2438400" y="990600"/>
            <a:chExt cx="3886200" cy="914400"/>
          </a:xfrm>
        </p:grpSpPr>
        <p:sp>
          <p:nvSpPr>
            <p:cNvPr id="4" name="Oval 3"/>
            <p:cNvSpPr/>
            <p:nvPr/>
          </p:nvSpPr>
          <p:spPr>
            <a:xfrm>
              <a:off x="24384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05000" y="2895600"/>
            <a:ext cx="5486400" cy="914400"/>
            <a:chOff x="1905000" y="2819400"/>
            <a:chExt cx="5486400" cy="914400"/>
          </a:xfrm>
        </p:grpSpPr>
        <p:sp>
          <p:nvSpPr>
            <p:cNvPr id="7" name="Oval 6"/>
            <p:cNvSpPr/>
            <p:nvPr/>
          </p:nvSpPr>
          <p:spPr>
            <a:xfrm>
              <a:off x="1905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648200"/>
            <a:ext cx="3962400" cy="914400"/>
            <a:chOff x="2743200" y="4648200"/>
            <a:chExt cx="3962400" cy="914400"/>
          </a:xfrm>
        </p:grpSpPr>
        <p:sp>
          <p:nvSpPr>
            <p:cNvPr id="11" name="Oval 10"/>
            <p:cNvSpPr/>
            <p:nvPr/>
          </p:nvSpPr>
          <p:spPr>
            <a:xfrm>
              <a:off x="2743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 flipH="1">
            <a:off x="2666999" y="3676090"/>
            <a:ext cx="18489" cy="142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42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466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0602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05400" y="38100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06022" cy="316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124200" y="3676089"/>
            <a:ext cx="1962711" cy="112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857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57500" y="3753412"/>
            <a:ext cx="972111" cy="108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04789" y="4076701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81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85490" y="3029512"/>
            <a:ext cx="3029511" cy="207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743994" y="68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248150" y="6667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753894" y="72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952750" y="131445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209800" y="2057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467100" y="666190"/>
            <a:ext cx="1124511" cy="333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00500" y="1333500"/>
            <a:ext cx="1447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486150" y="2171140"/>
            <a:ext cx="1124511" cy="324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2971800" y="1981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19700" y="2095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71440" y="2056839"/>
            <a:ext cx="1124511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28490" y="1313889"/>
            <a:ext cx="1124511" cy="20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2037789"/>
            <a:ext cx="1124511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38750" y="1200150"/>
            <a:ext cx="1447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457200"/>
            <a:ext cx="14478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065752"/>
            <a:ext cx="609600" cy="35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241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81000" y="1676400"/>
            <a:ext cx="8077200" cy="3645932"/>
            <a:chOff x="381000" y="1676400"/>
            <a:chExt cx="8077200" cy="3645932"/>
          </a:xfrm>
        </p:grpSpPr>
        <p:sp>
          <p:nvSpPr>
            <p:cNvPr id="6" name="Rectangle 5"/>
            <p:cNvSpPr/>
            <p:nvPr/>
          </p:nvSpPr>
          <p:spPr>
            <a:xfrm>
              <a:off x="381000" y="16764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7526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267200"/>
              <a:ext cx="16002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690" y="4953000"/>
              <a:ext cx="368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is modulated by the weight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682875"/>
            <a:ext cx="3048000" cy="2193925"/>
            <a:chOff x="2819400" y="2682875"/>
            <a:chExt cx="3048000" cy="2193925"/>
          </a:xfrm>
        </p:grpSpPr>
        <p:sp>
          <p:nvSpPr>
            <p:cNvPr id="11" name="Rectangle 10"/>
            <p:cNvSpPr/>
            <p:nvPr/>
          </p:nvSpPr>
          <p:spPr>
            <a:xfrm>
              <a:off x="5181600" y="2682875"/>
              <a:ext cx="685800" cy="228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4343400"/>
              <a:ext cx="10668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1600" y="137160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function f non-linear?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19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from another</a:t>
            </a:r>
          </a:p>
          <a:p>
            <a:r>
              <a:rPr lang="en-US" dirty="0" smtClean="0"/>
              <a:t>neuron j or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1182469"/>
            <a:ext cx="18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associated</a:t>
            </a:r>
          </a:p>
          <a:p>
            <a:r>
              <a:rPr lang="en-US" dirty="0" smtClean="0"/>
              <a:t>To link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392269"/>
            <a:ext cx="18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value is</a:t>
            </a:r>
          </a:p>
          <a:p>
            <a:r>
              <a:rPr lang="en-US" dirty="0" smtClean="0"/>
              <a:t>Then propagated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05200" y="457200"/>
            <a:ext cx="1966500" cy="2209802"/>
            <a:chOff x="3505200" y="457200"/>
            <a:chExt cx="1966500" cy="2209802"/>
          </a:xfrm>
        </p:grpSpPr>
        <p:sp>
          <p:nvSpPr>
            <p:cNvPr id="18" name="TextBox 17"/>
            <p:cNvSpPr txBox="1"/>
            <p:nvPr/>
          </p:nvSpPr>
          <p:spPr>
            <a:xfrm>
              <a:off x="3505200" y="457200"/>
              <a:ext cx="196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Activation function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 rot="16200000" flipH="1">
              <a:off x="3838590" y="1476392"/>
              <a:ext cx="1840470" cy="540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unit receives stimulation from other units, except the input layer.</a:t>
            </a:r>
          </a:p>
          <a:p>
            <a:r>
              <a:rPr lang="en-US" dirty="0" smtClean="0"/>
              <a:t>The signal received is modulated by the weighting value of the connection.</a:t>
            </a:r>
          </a:p>
          <a:p>
            <a:r>
              <a:rPr lang="en-US" dirty="0" smtClean="0"/>
              <a:t>The modulated inputs are then integrated. (summed)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activation value is calculated with an activation function, which takes the sum of the inputs.</a:t>
            </a:r>
          </a:p>
          <a:p>
            <a:r>
              <a:rPr lang="en-US" dirty="0" smtClean="0"/>
              <a:t>The activation value is then propagated to other neurons.</a:t>
            </a:r>
          </a:p>
          <a:p>
            <a:r>
              <a:rPr lang="en-US" dirty="0" smtClean="0"/>
              <a:t>This activation function can be of different </a:t>
            </a:r>
            <a:r>
              <a:rPr lang="en-US" b="1" dirty="0" smtClean="0"/>
              <a:t>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talk, I don’t understand.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Net_i</a:t>
            </a:r>
            <a:r>
              <a:rPr lang="en-US" dirty="0" smtClean="0"/>
              <a:t> = o * </a:t>
            </a:r>
            <a:r>
              <a:rPr lang="en-US" dirty="0" err="1" smtClean="0"/>
              <a:t>w_i</a:t>
            </a:r>
            <a:endParaRPr lang="en-US" dirty="0" smtClean="0"/>
          </a:p>
          <a:p>
            <a:r>
              <a:rPr lang="en-US" dirty="0" smtClean="0"/>
              <a:t>||o||||</a:t>
            </a:r>
            <a:r>
              <a:rPr lang="en-US" dirty="0" err="1" smtClean="0"/>
              <a:t>W_i</a:t>
            </a:r>
            <a:r>
              <a:rPr lang="en-US" dirty="0" smtClean="0"/>
              <a:t>|| * </a:t>
            </a:r>
            <a:r>
              <a:rPr lang="en-US" dirty="0" err="1" smtClean="0"/>
              <a:t>cos</a:t>
            </a:r>
            <a:r>
              <a:rPr lang="en-US" dirty="0" smtClean="0"/>
              <a:t>(theta)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990600" y="4648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485900" y="36195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3810000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91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657600"/>
            <a:ext cx="409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of a and b, is the projection</a:t>
            </a:r>
          </a:p>
          <a:p>
            <a:r>
              <a:rPr lang="en-US" dirty="0" smtClean="0"/>
              <a:t>Of a on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288268"/>
            <a:ext cx="304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== Dot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3238500"/>
            <a:ext cx="6296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781800" y="1600200"/>
            <a:ext cx="914400" cy="914400"/>
            <a:chOff x="4343400" y="3733800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4343400" y="3733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4105275"/>
              <a:ext cx="952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572000" y="39993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= 0.4</a:t>
              </a:r>
              <a:endParaRPr lang="en-US" sz="16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1816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38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660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4582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rot="5400000" flipH="1" flipV="1">
            <a:off x="56197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rot="5400000" flipH="1" flipV="1">
            <a:off x="61658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rot="16200000" flipV="1">
            <a:off x="67119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rot="16200000" flipV="1">
            <a:off x="72580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Function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Limited output</a:t>
            </a:r>
          </a:p>
          <a:p>
            <a:r>
              <a:rPr lang="en-US" dirty="0" smtClean="0"/>
              <a:t>Only two possible outputs 0 or 1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781800" y="114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15200" y="914400"/>
            <a:ext cx="533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/>
      <p:bldP spid="29" grpId="0" animBg="1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PER@ZQZJMKMXSLWXY5MJ" val="39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429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Neural Networks</vt:lpstr>
      <vt:lpstr>Artificial Neural Network</vt:lpstr>
      <vt:lpstr>Artificial Neural Network</vt:lpstr>
      <vt:lpstr>Slide 4</vt:lpstr>
      <vt:lpstr>Slide 5</vt:lpstr>
      <vt:lpstr>Slide 6</vt:lpstr>
      <vt:lpstr>Slide 7</vt:lpstr>
      <vt:lpstr>Vector talk, I don’t understand.</vt:lpstr>
      <vt:lpstr>Threshold Function</vt:lpstr>
      <vt:lpstr>Sigmoid Function</vt:lpstr>
      <vt:lpstr>Competitive function</vt:lpstr>
      <vt:lpstr>Interpolation Function</vt:lpstr>
      <vt:lpstr>Slide 13</vt:lpstr>
      <vt:lpstr>Gaussian Function</vt:lpstr>
      <vt:lpstr>Slide 15</vt:lpstr>
      <vt:lpstr>Algorithm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142</cp:revision>
  <dcterms:created xsi:type="dcterms:W3CDTF">2010-10-02T15:48:18Z</dcterms:created>
  <dcterms:modified xsi:type="dcterms:W3CDTF">2010-10-09T20:11:31Z</dcterms:modified>
</cp:coreProperties>
</file>