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59" r:id="rId5"/>
    <p:sldId id="260" r:id="rId6"/>
    <p:sldId id="263" r:id="rId7"/>
    <p:sldId id="258" r:id="rId8"/>
    <p:sldId id="267" r:id="rId9"/>
    <p:sldId id="273" r:id="rId10"/>
    <p:sldId id="262" r:id="rId11"/>
    <p:sldId id="266" r:id="rId12"/>
    <p:sldId id="261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0366" autoAdjust="0"/>
  </p:normalViewPr>
  <p:slideViewPr>
    <p:cSldViewPr>
      <p:cViewPr varScale="1">
        <p:scale>
          <a:sx n="75" d="100"/>
          <a:sy n="75" d="100"/>
        </p:scale>
        <p:origin x="-84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DB28-2D08-4098-9507-7EA7A116FE78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30E92-8CBD-4B47-8EE9-1F233874D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86D1-24D9-44CC-8FA4-530545EF090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5" y="3238500"/>
            <a:ext cx="62960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6781800" y="1600200"/>
            <a:ext cx="914400" cy="914400"/>
            <a:chOff x="4343400" y="3733800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4343400" y="3733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95800" y="4105275"/>
              <a:ext cx="952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4572000" y="399934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= 0.4</a:t>
              </a:r>
              <a:endParaRPr lang="en-US" sz="1600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5181600" y="4114800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273800" y="4114800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366000" y="4114800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458200" y="4114800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-0.2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0"/>
          </p:cNvCxnSpPr>
          <p:nvPr/>
        </p:nvCxnSpPr>
        <p:spPr>
          <a:xfrm rot="5400000" flipH="1" flipV="1">
            <a:off x="5619750" y="2495550"/>
            <a:ext cx="16002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0"/>
          </p:cNvCxnSpPr>
          <p:nvPr/>
        </p:nvCxnSpPr>
        <p:spPr>
          <a:xfrm rot="5400000" flipH="1" flipV="1">
            <a:off x="6165850" y="3041650"/>
            <a:ext cx="160020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0"/>
          </p:cNvCxnSpPr>
          <p:nvPr/>
        </p:nvCxnSpPr>
        <p:spPr>
          <a:xfrm rot="16200000" flipV="1">
            <a:off x="6711950" y="3041650"/>
            <a:ext cx="160020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</p:cNvCxnSpPr>
          <p:nvPr/>
        </p:nvCxnSpPr>
        <p:spPr>
          <a:xfrm rot="16200000" flipV="1">
            <a:off x="7258050" y="2495550"/>
            <a:ext cx="16002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Function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Limited output</a:t>
            </a:r>
          </a:p>
          <a:p>
            <a:r>
              <a:rPr lang="en-US" dirty="0" smtClean="0"/>
              <a:t>Only two possible outputs 0 or 1</a:t>
            </a:r>
          </a:p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6781800" y="1143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39000" y="91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15200" y="914400"/>
            <a:ext cx="533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39000" y="91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/>
      <p:bldP spid="29" grpId="0" animBg="1"/>
      <p:bldP spid="2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Two stable states with a transition region.</a:t>
            </a:r>
          </a:p>
          <a:p>
            <a:r>
              <a:rPr lang="en-US" dirty="0" smtClean="0"/>
              <a:t>Mathematically </a:t>
            </a:r>
            <a:r>
              <a:rPr lang="en-US" i="1" dirty="0" smtClean="0"/>
              <a:t>continuous</a:t>
            </a:r>
          </a:p>
          <a:p>
            <a:r>
              <a:rPr lang="en-US" dirty="0" smtClean="0"/>
              <a:t>Many possible functions.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5562600"/>
            <a:ext cx="4800600" cy="6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1516" y="4724400"/>
            <a:ext cx="4332883" cy="67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1600200"/>
            <a:ext cx="43501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010400" y="1981200"/>
            <a:ext cx="1066800" cy="838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3505200"/>
            <a:ext cx="1066800" cy="838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9810" y="2590800"/>
            <a:ext cx="1066800" cy="1371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98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Outstar</a:t>
            </a:r>
            <a:r>
              <a:rPr lang="en-US" dirty="0" smtClean="0"/>
              <a:t>: </a:t>
            </a:r>
          </a:p>
          <a:p>
            <a:r>
              <a:rPr lang="en-US" dirty="0" smtClean="0"/>
              <a:t>Only 2 states (active, inactive)</a:t>
            </a:r>
          </a:p>
          <a:p>
            <a:r>
              <a:rPr lang="en-US" dirty="0" smtClean="0"/>
              <a:t>When active it transmits a </a:t>
            </a:r>
            <a:r>
              <a:rPr lang="en-US" b="1" dirty="0" smtClean="0"/>
              <a:t>memory pattern</a:t>
            </a:r>
          </a:p>
          <a:p>
            <a:r>
              <a:rPr lang="en-US" dirty="0" smtClean="0"/>
              <a:t>When inactive, it transmits </a:t>
            </a:r>
            <a:r>
              <a:rPr lang="en-US" i="1" dirty="0" smtClean="0"/>
              <a:t>nothing</a:t>
            </a:r>
          </a:p>
          <a:p>
            <a:endParaRPr lang="en-US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98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Instar</a:t>
            </a:r>
            <a:r>
              <a:rPr lang="en-US" dirty="0" smtClean="0"/>
              <a:t>:</a:t>
            </a:r>
          </a:p>
          <a:p>
            <a:r>
              <a:rPr lang="en-US" dirty="0" smtClean="0"/>
              <a:t>Excited only by specific input patterns</a:t>
            </a:r>
          </a:p>
          <a:p>
            <a:r>
              <a:rPr lang="en-US" dirty="0" smtClean="0"/>
              <a:t>They compete among themselves.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581400"/>
            <a:ext cx="51625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95800"/>
            <a:ext cx="79724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149412"/>
            <a:ext cx="5410200" cy="10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8633" y="1630075"/>
            <a:ext cx="5831767" cy="29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5715000"/>
            <a:ext cx="3505200" cy="68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762000"/>
            <a:ext cx="5410200" cy="10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528484" y="4073013"/>
            <a:ext cx="2477729" cy="92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302774" y="2679290"/>
            <a:ext cx="3252019" cy="3097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302774" y="4692445"/>
            <a:ext cx="4336026" cy="1084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29000" y="519248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x_j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1295400" y="443102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x_i</a:t>
            </a:r>
            <a:endParaRPr lang="en-CA" dirty="0"/>
          </a:p>
        </p:txBody>
      </p:sp>
      <p:sp>
        <p:nvSpPr>
          <p:cNvPr id="40" name="TextBox 39"/>
          <p:cNvSpPr txBox="1"/>
          <p:nvPr/>
        </p:nvSpPr>
        <p:spPr>
          <a:xfrm rot="18771319">
            <a:off x="3048000" y="368753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x_i</a:t>
            </a:r>
            <a:r>
              <a:rPr lang="en-CA" dirty="0" smtClean="0"/>
              <a:t> + </a:t>
            </a:r>
            <a:r>
              <a:rPr lang="en-CA" dirty="0" err="1" smtClean="0"/>
              <a:t>x_j</a:t>
            </a:r>
            <a:endParaRPr lang="en-CA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31925" y="2679290"/>
            <a:ext cx="4702275" cy="3873910"/>
            <a:chOff x="2231925" y="2679290"/>
            <a:chExt cx="4702275" cy="387391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231925" y="2679290"/>
              <a:ext cx="2322873" cy="619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334000" y="5562600"/>
              <a:ext cx="1600200" cy="990600"/>
            </a:xfrm>
            <a:prstGeom prst="rect">
              <a:avLst/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31926" y="1905000"/>
            <a:ext cx="6683474" cy="4648200"/>
            <a:chOff x="2231926" y="1905000"/>
            <a:chExt cx="6683474" cy="4648200"/>
          </a:xfrm>
        </p:grpSpPr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1796387" y="2340539"/>
              <a:ext cx="1393725" cy="52264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7315200" y="5562600"/>
              <a:ext cx="1600200" cy="9906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Acts as a filter, allowing only input patterns that produce activations within a very narrow range to pass.</a:t>
            </a:r>
          </a:p>
          <a:p>
            <a:r>
              <a:rPr lang="en-US" dirty="0" smtClean="0"/>
              <a:t>\sigma is the smoothing factor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14800"/>
            <a:ext cx="34575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4925023" y="4432211"/>
            <a:ext cx="3533177" cy="1816189"/>
            <a:chOff x="3324823" y="4356011"/>
            <a:chExt cx="3533177" cy="1816189"/>
          </a:xfrm>
        </p:grpSpPr>
        <p:grpSp>
          <p:nvGrpSpPr>
            <p:cNvPr id="17" name="Group 16"/>
            <p:cNvGrpSpPr/>
            <p:nvPr/>
          </p:nvGrpSpPr>
          <p:grpSpPr>
            <a:xfrm>
              <a:off x="4800600" y="4495800"/>
              <a:ext cx="2057400" cy="1676400"/>
              <a:chOff x="4800600" y="4495800"/>
              <a:chExt cx="2057400" cy="1676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5400000">
                <a:off x="4818529" y="5334000"/>
                <a:ext cx="167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800600" y="6060440"/>
                <a:ext cx="2057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Arc 11"/>
            <p:cNvSpPr/>
            <p:nvPr/>
          </p:nvSpPr>
          <p:spPr>
            <a:xfrm rot="10590810">
              <a:off x="3324823" y="4356011"/>
              <a:ext cx="2971800" cy="1676400"/>
            </a:xfrm>
            <a:prstGeom prst="arc">
              <a:avLst>
                <a:gd name="adj1" fmla="val 10865345"/>
                <a:gd name="adj2" fmla="val 1623067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600200" y="3048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16383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5800" y="16383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90800" y="35052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800" y="35052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7"/>
            <a:endCxn id="8" idx="3"/>
          </p:cNvCxnSpPr>
          <p:nvPr/>
        </p:nvCxnSpPr>
        <p:spPr>
          <a:xfrm rot="5400000" flipH="1" flipV="1">
            <a:off x="1355258" y="2269658"/>
            <a:ext cx="1328084" cy="136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9" idx="5"/>
          </p:cNvCxnSpPr>
          <p:nvPr/>
        </p:nvCxnSpPr>
        <p:spPr>
          <a:xfrm rot="16200000" flipV="1">
            <a:off x="1355258" y="2269658"/>
            <a:ext cx="1328084" cy="136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9" idx="4"/>
          </p:cNvCxnSpPr>
          <p:nvPr/>
        </p:nvCxnSpPr>
        <p:spPr>
          <a:xfrm rot="5400000" flipH="1" flipV="1">
            <a:off x="514350" y="2952750"/>
            <a:ext cx="1104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8" idx="4"/>
          </p:cNvCxnSpPr>
          <p:nvPr/>
        </p:nvCxnSpPr>
        <p:spPr>
          <a:xfrm rot="5400000" flipH="1" flipV="1">
            <a:off x="2419350" y="2952750"/>
            <a:ext cx="1104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4"/>
          </p:cNvCxnSpPr>
          <p:nvPr/>
        </p:nvCxnSpPr>
        <p:spPr>
          <a:xfrm rot="16200000" flipV="1">
            <a:off x="2190750" y="857250"/>
            <a:ext cx="5715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7" idx="4"/>
          </p:cNvCxnSpPr>
          <p:nvPr/>
        </p:nvCxnSpPr>
        <p:spPr>
          <a:xfrm rot="5400000" flipH="1" flipV="1">
            <a:off x="1238250" y="895350"/>
            <a:ext cx="5715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3000" y="1066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62200" y="107846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-0.8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95600" y="2678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588" y="2678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6788" y="23622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71600" y="23738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0884" y="5257800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O(t) = (I1(t-2)+I2(t-2))*~(I1(t-2)*I2(t-2))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29000" y="1828800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detectors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3657600"/>
            <a:ext cx="230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 for input signals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62200" y="381000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1676400" y="4724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09800" y="4572000"/>
            <a:ext cx="272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they arrive to this?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1" idx="4"/>
          </p:cNvCxnSpPr>
          <p:nvPr/>
        </p:nvCxnSpPr>
        <p:spPr>
          <a:xfrm rot="5400000" flipH="1" flipV="1">
            <a:off x="876300" y="4457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943600" y="381000"/>
            <a:ext cx="449162" cy="3657600"/>
            <a:chOff x="5943600" y="381000"/>
            <a:chExt cx="449162" cy="3657600"/>
          </a:xfrm>
        </p:grpSpPr>
        <p:sp>
          <p:nvSpPr>
            <p:cNvPr id="43" name="TextBox 42"/>
            <p:cNvSpPr txBox="1"/>
            <p:nvPr/>
          </p:nvSpPr>
          <p:spPr>
            <a:xfrm>
              <a:off x="5943600" y="366926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t-2</a:t>
              </a:r>
              <a:endParaRPr lang="en-CA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43600" y="1828800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t-1</a:t>
              </a:r>
              <a:endParaRPr lang="en-CA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43600" y="3810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t</a:t>
              </a:r>
              <a:endParaRPr lang="en-CA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1327" y="2362200"/>
            <a:ext cx="2558073" cy="3722132"/>
            <a:chOff x="261327" y="2362200"/>
            <a:chExt cx="2558073" cy="3722132"/>
          </a:xfrm>
        </p:grpSpPr>
        <p:sp>
          <p:nvSpPr>
            <p:cNvPr id="47" name="Oval 46"/>
            <p:cNvSpPr/>
            <p:nvPr/>
          </p:nvSpPr>
          <p:spPr>
            <a:xfrm>
              <a:off x="609600" y="2667000"/>
              <a:ext cx="685800" cy="4572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/>
            <p:cNvSpPr/>
            <p:nvPr/>
          </p:nvSpPr>
          <p:spPr>
            <a:xfrm>
              <a:off x="1295400" y="2362200"/>
              <a:ext cx="685800" cy="4572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1327" y="5715000"/>
              <a:ext cx="2558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Either one gives activates</a:t>
              </a:r>
              <a:endParaRPr lang="en-CA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371600" y="5203372"/>
              <a:ext cx="1447800" cy="4572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133600" y="2362200"/>
            <a:ext cx="3843253" cy="3701144"/>
            <a:chOff x="2133600" y="2362200"/>
            <a:chExt cx="3843253" cy="3701144"/>
          </a:xfrm>
        </p:grpSpPr>
        <p:sp>
          <p:nvSpPr>
            <p:cNvPr id="54" name="Oval 53"/>
            <p:cNvSpPr/>
            <p:nvPr/>
          </p:nvSpPr>
          <p:spPr>
            <a:xfrm>
              <a:off x="2743200" y="2667000"/>
              <a:ext cx="685800" cy="4572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2362200"/>
              <a:ext cx="685800" cy="4572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Oval 55"/>
            <p:cNvSpPr/>
            <p:nvPr/>
          </p:nvSpPr>
          <p:spPr>
            <a:xfrm>
              <a:off x="3048000" y="5257800"/>
              <a:ext cx="1295400" cy="4572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71800" y="5694012"/>
              <a:ext cx="3005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Both are necessary to activate</a:t>
              </a:r>
              <a:endParaRPr lang="en-CA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8077200" cy="497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252020" y="152400"/>
            <a:ext cx="8739580" cy="6477000"/>
            <a:chOff x="252020" y="152400"/>
            <a:chExt cx="8739580" cy="6477000"/>
          </a:xfrm>
        </p:grpSpPr>
        <p:grpSp>
          <p:nvGrpSpPr>
            <p:cNvPr id="68" name="Group 67"/>
            <p:cNvGrpSpPr/>
            <p:nvPr/>
          </p:nvGrpSpPr>
          <p:grpSpPr>
            <a:xfrm>
              <a:off x="533401" y="838200"/>
              <a:ext cx="7772399" cy="4876800"/>
              <a:chOff x="533401" y="838200"/>
              <a:chExt cx="7772399" cy="48768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143000" y="838200"/>
                <a:ext cx="7162800" cy="11430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143000" y="2743200"/>
                <a:ext cx="7162800" cy="11430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6800" y="4572000"/>
                <a:ext cx="7162800" cy="11430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6200000">
                <a:off x="25762" y="3098439"/>
                <a:ext cx="1384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Slab or Layer</a:t>
                </a:r>
                <a:endParaRPr lang="en-US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590800" y="990600"/>
              <a:ext cx="3886200" cy="914400"/>
              <a:chOff x="2438400" y="990600"/>
              <a:chExt cx="3886200" cy="91440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438400" y="9906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24300" y="9906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410200" y="9906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905000" y="2895600"/>
              <a:ext cx="5486400" cy="914400"/>
              <a:chOff x="1905000" y="2819400"/>
              <a:chExt cx="5486400" cy="91440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905000" y="28194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429000" y="28194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953000" y="28194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477000" y="28194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2667000" y="4648200"/>
              <a:ext cx="3962400" cy="914400"/>
              <a:chOff x="2743200" y="4648200"/>
              <a:chExt cx="3962400" cy="914400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2743200" y="46482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46482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791200" y="46482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6" name="Straight Arrow Connector 85"/>
            <p:cNvCxnSpPr>
              <a:stCxn id="83" idx="2"/>
              <a:endCxn id="78" idx="5"/>
            </p:cNvCxnSpPr>
            <p:nvPr/>
          </p:nvCxnSpPr>
          <p:spPr>
            <a:xfrm rot="10800000" flipH="1">
              <a:off x="2666999" y="3676090"/>
              <a:ext cx="18489" cy="14293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4" idx="0"/>
              <a:endCxn id="79" idx="5"/>
            </p:cNvCxnSpPr>
            <p:nvPr/>
          </p:nvCxnSpPr>
          <p:spPr>
            <a:xfrm rot="16200000" flipV="1">
              <a:off x="3942790" y="3942789"/>
              <a:ext cx="972111" cy="438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5" idx="0"/>
              <a:endCxn id="80" idx="5"/>
            </p:cNvCxnSpPr>
            <p:nvPr/>
          </p:nvCxnSpPr>
          <p:spPr>
            <a:xfrm rot="16200000" flipV="1">
              <a:off x="5466790" y="3942789"/>
              <a:ext cx="972111" cy="438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5" idx="7"/>
              <a:endCxn id="81" idx="5"/>
            </p:cNvCxnSpPr>
            <p:nvPr/>
          </p:nvCxnSpPr>
          <p:spPr>
            <a:xfrm rot="5400000" flipH="1" flipV="1">
              <a:off x="6323478" y="3848100"/>
              <a:ext cx="1106022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4" idx="6"/>
              <a:endCxn id="81" idx="4"/>
            </p:cNvCxnSpPr>
            <p:nvPr/>
          </p:nvCxnSpPr>
          <p:spPr>
            <a:xfrm flipV="1">
              <a:off x="5105400" y="3810000"/>
              <a:ext cx="1828800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3" idx="7"/>
              <a:endCxn id="81" idx="3"/>
            </p:cNvCxnSpPr>
            <p:nvPr/>
          </p:nvCxnSpPr>
          <p:spPr>
            <a:xfrm rot="5400000" flipH="1" flipV="1">
              <a:off x="4476189" y="2647389"/>
              <a:ext cx="1106022" cy="31634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endCxn id="80" idx="3"/>
            </p:cNvCxnSpPr>
            <p:nvPr/>
          </p:nvCxnSpPr>
          <p:spPr>
            <a:xfrm flipV="1">
              <a:off x="3124200" y="3676089"/>
              <a:ext cx="1962711" cy="1124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4" idx="1"/>
              <a:endCxn id="78" idx="6"/>
            </p:cNvCxnSpPr>
            <p:nvPr/>
          </p:nvCxnSpPr>
          <p:spPr>
            <a:xfrm rot="16200000" flipV="1">
              <a:off x="2857501" y="3314700"/>
              <a:ext cx="1429311" cy="1505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3" idx="1"/>
              <a:endCxn id="79" idx="4"/>
            </p:cNvCxnSpPr>
            <p:nvPr/>
          </p:nvCxnSpPr>
          <p:spPr>
            <a:xfrm rot="5400000" flipH="1" flipV="1">
              <a:off x="2857500" y="3753412"/>
              <a:ext cx="972111" cy="108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4" idx="7"/>
              <a:endCxn id="80" idx="4"/>
            </p:cNvCxnSpPr>
            <p:nvPr/>
          </p:nvCxnSpPr>
          <p:spPr>
            <a:xfrm rot="5400000" flipH="1" flipV="1">
              <a:off x="4704789" y="4076701"/>
              <a:ext cx="972111" cy="438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5" idx="1"/>
              <a:endCxn id="79" idx="6"/>
            </p:cNvCxnSpPr>
            <p:nvPr/>
          </p:nvCxnSpPr>
          <p:spPr>
            <a:xfrm rot="16200000" flipV="1">
              <a:off x="4381501" y="3314700"/>
              <a:ext cx="1429311" cy="1505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5" idx="2"/>
              <a:endCxn id="78" idx="7"/>
            </p:cNvCxnSpPr>
            <p:nvPr/>
          </p:nvCxnSpPr>
          <p:spPr>
            <a:xfrm rot="10800000">
              <a:off x="2685490" y="3029512"/>
              <a:ext cx="3029511" cy="2075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4" idx="0"/>
            </p:cNvCxnSpPr>
            <p:nvPr/>
          </p:nvCxnSpPr>
          <p:spPr>
            <a:xfrm rot="5400000" flipH="1" flipV="1">
              <a:off x="2743994" y="685006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75" idx="0"/>
            </p:cNvCxnSpPr>
            <p:nvPr/>
          </p:nvCxnSpPr>
          <p:spPr>
            <a:xfrm rot="5400000" flipH="1" flipV="1">
              <a:off x="4248150" y="666750"/>
              <a:ext cx="6096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76" idx="0"/>
            </p:cNvCxnSpPr>
            <p:nvPr/>
          </p:nvCxnSpPr>
          <p:spPr>
            <a:xfrm rot="5400000" flipH="1" flipV="1">
              <a:off x="5753894" y="723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rot="5400000" flipH="1" flipV="1">
              <a:off x="2972594" y="57904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5400000" flipH="1" flipV="1">
              <a:off x="4496594" y="57904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5400000" flipH="1" flipV="1">
              <a:off x="5944394" y="57904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78" idx="0"/>
              <a:endCxn id="75" idx="4"/>
            </p:cNvCxnSpPr>
            <p:nvPr/>
          </p:nvCxnSpPr>
          <p:spPr>
            <a:xfrm rot="5400000" flipH="1" flipV="1">
              <a:off x="2952750" y="1314450"/>
              <a:ext cx="990600" cy="2171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78" idx="0"/>
              <a:endCxn id="74" idx="4"/>
            </p:cNvCxnSpPr>
            <p:nvPr/>
          </p:nvCxnSpPr>
          <p:spPr>
            <a:xfrm rot="5400000" flipH="1" flipV="1">
              <a:off x="2209800" y="2057400"/>
              <a:ext cx="9906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78" idx="0"/>
              <a:endCxn id="76" idx="3"/>
            </p:cNvCxnSpPr>
            <p:nvPr/>
          </p:nvCxnSpPr>
          <p:spPr>
            <a:xfrm rot="5400000" flipH="1" flipV="1">
              <a:off x="3467100" y="666190"/>
              <a:ext cx="1124511" cy="33343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79" idx="0"/>
              <a:endCxn id="76" idx="2"/>
            </p:cNvCxnSpPr>
            <p:nvPr/>
          </p:nvCxnSpPr>
          <p:spPr>
            <a:xfrm rot="5400000" flipH="1" flipV="1">
              <a:off x="4000500" y="1333500"/>
              <a:ext cx="1447800" cy="1676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79" idx="0"/>
              <a:endCxn id="75" idx="3"/>
            </p:cNvCxnSpPr>
            <p:nvPr/>
          </p:nvCxnSpPr>
          <p:spPr>
            <a:xfrm rot="5400000" flipH="1" flipV="1">
              <a:off x="3486150" y="2171140"/>
              <a:ext cx="1124511" cy="3244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79" idx="0"/>
              <a:endCxn id="74" idx="4"/>
            </p:cNvCxnSpPr>
            <p:nvPr/>
          </p:nvCxnSpPr>
          <p:spPr>
            <a:xfrm rot="16200000" flipV="1">
              <a:off x="2971800" y="1981200"/>
              <a:ext cx="9906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80" idx="0"/>
              <a:endCxn id="76" idx="4"/>
            </p:cNvCxnSpPr>
            <p:nvPr/>
          </p:nvCxnSpPr>
          <p:spPr>
            <a:xfrm rot="5400000" flipH="1" flipV="1">
              <a:off x="5219700" y="2095500"/>
              <a:ext cx="9906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80" idx="0"/>
              <a:endCxn id="75" idx="5"/>
            </p:cNvCxnSpPr>
            <p:nvPr/>
          </p:nvCxnSpPr>
          <p:spPr>
            <a:xfrm rot="16200000" flipV="1">
              <a:off x="4571440" y="2056839"/>
              <a:ext cx="1124511" cy="5530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80" idx="0"/>
              <a:endCxn id="74" idx="5"/>
            </p:cNvCxnSpPr>
            <p:nvPr/>
          </p:nvCxnSpPr>
          <p:spPr>
            <a:xfrm rot="16200000" flipV="1">
              <a:off x="3828490" y="1313889"/>
              <a:ext cx="1124511" cy="20389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81" idx="0"/>
              <a:endCxn id="76" idx="5"/>
            </p:cNvCxnSpPr>
            <p:nvPr/>
          </p:nvCxnSpPr>
          <p:spPr>
            <a:xfrm rot="16200000" flipV="1">
              <a:off x="6076390" y="2037789"/>
              <a:ext cx="1124511" cy="591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81" idx="0"/>
              <a:endCxn id="75" idx="6"/>
            </p:cNvCxnSpPr>
            <p:nvPr/>
          </p:nvCxnSpPr>
          <p:spPr>
            <a:xfrm rot="16200000" flipV="1">
              <a:off x="5238750" y="1200150"/>
              <a:ext cx="1447800" cy="1943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81" idx="0"/>
              <a:endCxn id="74" idx="6"/>
            </p:cNvCxnSpPr>
            <p:nvPr/>
          </p:nvCxnSpPr>
          <p:spPr>
            <a:xfrm rot="16200000" flipV="1">
              <a:off x="4495800" y="457200"/>
              <a:ext cx="1447800" cy="342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6781800" y="5029200"/>
              <a:ext cx="9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Neuron </a:t>
              </a:r>
              <a:r>
                <a:rPr lang="en-US" dirty="0" err="1" smtClean="0"/>
                <a:t>i</a:t>
              </a:r>
              <a:endParaRPr lang="en-US" dirty="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649390" y="5867400"/>
              <a:ext cx="3542022" cy="762000"/>
              <a:chOff x="2649390" y="5867400"/>
              <a:chExt cx="3542022" cy="762000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2649390" y="5867400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</a:t>
                </a:r>
                <a:r>
                  <a:rPr lang="en-US" i="1" dirty="0" smtClean="0"/>
                  <a:t>_1</a:t>
                </a:r>
                <a:endParaRPr lang="en-US" i="1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249590" y="5867400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I_2</a:t>
                </a:r>
                <a:endParaRPr lang="en-US" i="1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715000" y="58674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/>
                  <a:t>I_n</a:t>
                </a:r>
                <a:endParaRPr lang="en-US" i="1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873190" y="6260068"/>
                <a:ext cx="1238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Input Layer</a:t>
                </a:r>
                <a:endParaRPr lang="en-US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2133600" y="152400"/>
              <a:ext cx="5372658" cy="369332"/>
              <a:chOff x="2133600" y="152400"/>
              <a:chExt cx="5372658" cy="369332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2133600" y="15240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O_1</a:t>
                </a:r>
                <a:endParaRPr lang="en-US" i="1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581400" y="15240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O_2</a:t>
                </a:r>
                <a:endParaRPr lang="en-US" i="1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181600" y="152400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/>
                  <a:t>O_n</a:t>
                </a:r>
                <a:endParaRPr lang="en-US" i="1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096000" y="152400"/>
                <a:ext cx="1410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Output Layer</a:t>
                </a:r>
                <a:endParaRPr lang="en-US" dirty="0"/>
              </a:p>
            </p:txBody>
          </p:sp>
        </p:grpSp>
        <p:pic>
          <p:nvPicPr>
            <p:cNvPr id="1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86600" y="4065752"/>
              <a:ext cx="609600" cy="35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8" name="TextBox 127"/>
            <p:cNvSpPr txBox="1"/>
            <p:nvPr/>
          </p:nvSpPr>
          <p:spPr>
            <a:xfrm>
              <a:off x="252020" y="468868"/>
              <a:ext cx="1957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Time is </a:t>
              </a:r>
              <a:r>
                <a:rPr lang="en-CA" dirty="0" err="1" smtClean="0"/>
                <a:t>discretized</a:t>
              </a:r>
              <a:endParaRPr lang="en-CA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542438" y="496466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t-2</a:t>
              </a:r>
              <a:endParaRPr lang="en-CA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636214" y="12192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t</a:t>
              </a:r>
              <a:endParaRPr lang="en-CA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524805" y="2971800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t-1</a:t>
              </a:r>
              <a:endParaRPr lang="en-CA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Mimics the Parallel interconnections, that exist between the neurons of the brain.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3200" dirty="0" smtClean="0"/>
              <a:t>Synaptic connection strengths among neurons are used to store the acquired knowledge.</a:t>
            </a:r>
            <a:endParaRPr lang="en-US" sz="3200" dirty="0" smtClean="0"/>
          </a:p>
          <a:p>
            <a:r>
              <a:rPr lang="en-US" dirty="0" smtClean="0"/>
              <a:t>1 op 10^-9: processor </a:t>
            </a:r>
            <a:r>
              <a:rPr lang="en-US" dirty="0" err="1" smtClean="0"/>
              <a:t>vs</a:t>
            </a:r>
            <a:r>
              <a:rPr lang="en-US" dirty="0" smtClean="0"/>
              <a:t> 10^-3: neuron. Yet neurons are faster for complex tasks such as: Face recognition, natural speech.</a:t>
            </a:r>
          </a:p>
          <a:p>
            <a:r>
              <a:rPr lang="en-US" dirty="0" smtClean="0"/>
              <a:t>Why? The network is massively parallel.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Network: Set of simple, analog signal processors connected by links, where each link has a numeric weight.</a:t>
            </a:r>
          </a:p>
          <a:p>
            <a:r>
              <a:rPr lang="en-US" dirty="0" smtClean="0"/>
              <a:t>It resembles the brain in two respects:</a:t>
            </a:r>
          </a:p>
          <a:p>
            <a:pPr lvl="1"/>
            <a:r>
              <a:rPr lang="en-US" dirty="0" smtClean="0"/>
              <a:t>Knowledge is acquired by the network from its environment through a learning process</a:t>
            </a:r>
          </a:p>
          <a:p>
            <a:pPr lvl="1"/>
            <a:r>
              <a:rPr lang="en-US" dirty="0" smtClean="0"/>
              <a:t>Synaptic connection strengths among neurons are used to store the acquired knowledge.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533401" y="838200"/>
            <a:ext cx="7772399" cy="4876800"/>
            <a:chOff x="533401" y="838200"/>
            <a:chExt cx="7772399" cy="4876800"/>
          </a:xfrm>
        </p:grpSpPr>
        <p:sp>
          <p:nvSpPr>
            <p:cNvPr id="145" name="Rectangle 144"/>
            <p:cNvSpPr/>
            <p:nvPr/>
          </p:nvSpPr>
          <p:spPr>
            <a:xfrm>
              <a:off x="1143000" y="8382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43000" y="27432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66800" y="45720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 rot="16200000">
              <a:off x="25762" y="3098439"/>
              <a:ext cx="1384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Slab or Layer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590800" y="990600"/>
            <a:ext cx="3886200" cy="914400"/>
            <a:chOff x="2438400" y="990600"/>
            <a:chExt cx="3886200" cy="914400"/>
          </a:xfrm>
        </p:grpSpPr>
        <p:sp>
          <p:nvSpPr>
            <p:cNvPr id="4" name="Oval 3"/>
            <p:cNvSpPr/>
            <p:nvPr/>
          </p:nvSpPr>
          <p:spPr>
            <a:xfrm>
              <a:off x="2438400" y="990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924300" y="990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10200" y="990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905000" y="2895600"/>
            <a:ext cx="5486400" cy="914400"/>
            <a:chOff x="1905000" y="2819400"/>
            <a:chExt cx="5486400" cy="914400"/>
          </a:xfrm>
        </p:grpSpPr>
        <p:sp>
          <p:nvSpPr>
            <p:cNvPr id="7" name="Oval 6"/>
            <p:cNvSpPr/>
            <p:nvPr/>
          </p:nvSpPr>
          <p:spPr>
            <a:xfrm>
              <a:off x="19050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4290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4770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4648200"/>
            <a:ext cx="3962400" cy="914400"/>
            <a:chOff x="2743200" y="4648200"/>
            <a:chExt cx="3962400" cy="914400"/>
          </a:xfrm>
        </p:grpSpPr>
        <p:sp>
          <p:nvSpPr>
            <p:cNvPr id="11" name="Oval 10"/>
            <p:cNvSpPr/>
            <p:nvPr/>
          </p:nvSpPr>
          <p:spPr>
            <a:xfrm>
              <a:off x="2743200" y="4648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267200" y="4648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4648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>
            <a:stCxn id="11" idx="2"/>
            <a:endCxn id="7" idx="5"/>
          </p:cNvCxnSpPr>
          <p:nvPr/>
        </p:nvCxnSpPr>
        <p:spPr>
          <a:xfrm rot="10800000" flipH="1">
            <a:off x="2666999" y="3676090"/>
            <a:ext cx="18489" cy="1429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8" idx="5"/>
          </p:cNvCxnSpPr>
          <p:nvPr/>
        </p:nvCxnSpPr>
        <p:spPr>
          <a:xfrm rot="16200000" flipV="1">
            <a:off x="3942790" y="3942789"/>
            <a:ext cx="972111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  <a:endCxn id="9" idx="5"/>
          </p:cNvCxnSpPr>
          <p:nvPr/>
        </p:nvCxnSpPr>
        <p:spPr>
          <a:xfrm rot="16200000" flipV="1">
            <a:off x="5466790" y="3942789"/>
            <a:ext cx="972111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7"/>
            <a:endCxn id="10" idx="5"/>
          </p:cNvCxnSpPr>
          <p:nvPr/>
        </p:nvCxnSpPr>
        <p:spPr>
          <a:xfrm rot="5400000" flipH="1" flipV="1">
            <a:off x="6323478" y="3848100"/>
            <a:ext cx="1106022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6"/>
            <a:endCxn id="10" idx="4"/>
          </p:cNvCxnSpPr>
          <p:nvPr/>
        </p:nvCxnSpPr>
        <p:spPr>
          <a:xfrm flipV="1">
            <a:off x="5105400" y="3810000"/>
            <a:ext cx="1828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7"/>
            <a:endCxn id="10" idx="3"/>
          </p:cNvCxnSpPr>
          <p:nvPr/>
        </p:nvCxnSpPr>
        <p:spPr>
          <a:xfrm rot="5400000" flipH="1" flipV="1">
            <a:off x="4476189" y="2647389"/>
            <a:ext cx="1106022" cy="3163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" idx="3"/>
          </p:cNvCxnSpPr>
          <p:nvPr/>
        </p:nvCxnSpPr>
        <p:spPr>
          <a:xfrm flipV="1">
            <a:off x="3124200" y="3676089"/>
            <a:ext cx="1962711" cy="112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7" idx="6"/>
          </p:cNvCxnSpPr>
          <p:nvPr/>
        </p:nvCxnSpPr>
        <p:spPr>
          <a:xfrm rot="16200000" flipV="1">
            <a:off x="2857501" y="3314700"/>
            <a:ext cx="1429311" cy="1505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1"/>
            <a:endCxn id="8" idx="4"/>
          </p:cNvCxnSpPr>
          <p:nvPr/>
        </p:nvCxnSpPr>
        <p:spPr>
          <a:xfrm rot="5400000" flipH="1" flipV="1">
            <a:off x="2857500" y="3753412"/>
            <a:ext cx="972111" cy="1085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7"/>
            <a:endCxn id="9" idx="4"/>
          </p:cNvCxnSpPr>
          <p:nvPr/>
        </p:nvCxnSpPr>
        <p:spPr>
          <a:xfrm rot="5400000" flipH="1" flipV="1">
            <a:off x="4704789" y="4076701"/>
            <a:ext cx="972111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1"/>
            <a:endCxn id="8" idx="6"/>
          </p:cNvCxnSpPr>
          <p:nvPr/>
        </p:nvCxnSpPr>
        <p:spPr>
          <a:xfrm rot="16200000" flipV="1">
            <a:off x="4381501" y="3314700"/>
            <a:ext cx="1429311" cy="1505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2"/>
            <a:endCxn id="7" idx="7"/>
          </p:cNvCxnSpPr>
          <p:nvPr/>
        </p:nvCxnSpPr>
        <p:spPr>
          <a:xfrm rot="10800000">
            <a:off x="2685490" y="3029512"/>
            <a:ext cx="3029511" cy="2075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0"/>
          </p:cNvCxnSpPr>
          <p:nvPr/>
        </p:nvCxnSpPr>
        <p:spPr>
          <a:xfrm rot="5400000" flipH="1" flipV="1">
            <a:off x="2743994" y="68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" idx="0"/>
          </p:cNvCxnSpPr>
          <p:nvPr/>
        </p:nvCxnSpPr>
        <p:spPr>
          <a:xfrm rot="5400000" flipH="1" flipV="1">
            <a:off x="4248150" y="6667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0"/>
          </p:cNvCxnSpPr>
          <p:nvPr/>
        </p:nvCxnSpPr>
        <p:spPr>
          <a:xfrm rot="5400000" flipH="1" flipV="1">
            <a:off x="5753894" y="723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 flipH="1" flipV="1">
            <a:off x="29725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44965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59443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" idx="0"/>
            <a:endCxn id="5" idx="4"/>
          </p:cNvCxnSpPr>
          <p:nvPr/>
        </p:nvCxnSpPr>
        <p:spPr>
          <a:xfrm rot="5400000" flipH="1" flipV="1">
            <a:off x="2952750" y="1314450"/>
            <a:ext cx="990600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" idx="0"/>
            <a:endCxn id="4" idx="4"/>
          </p:cNvCxnSpPr>
          <p:nvPr/>
        </p:nvCxnSpPr>
        <p:spPr>
          <a:xfrm rot="5400000" flipH="1" flipV="1">
            <a:off x="2209800" y="20574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" idx="0"/>
            <a:endCxn id="6" idx="3"/>
          </p:cNvCxnSpPr>
          <p:nvPr/>
        </p:nvCxnSpPr>
        <p:spPr>
          <a:xfrm rot="5400000" flipH="1" flipV="1">
            <a:off x="3467100" y="666190"/>
            <a:ext cx="1124511" cy="3334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" idx="0"/>
            <a:endCxn id="6" idx="2"/>
          </p:cNvCxnSpPr>
          <p:nvPr/>
        </p:nvCxnSpPr>
        <p:spPr>
          <a:xfrm rot="5400000" flipH="1" flipV="1">
            <a:off x="4000500" y="1333500"/>
            <a:ext cx="1447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" idx="0"/>
            <a:endCxn id="5" idx="3"/>
          </p:cNvCxnSpPr>
          <p:nvPr/>
        </p:nvCxnSpPr>
        <p:spPr>
          <a:xfrm rot="5400000" flipH="1" flipV="1">
            <a:off x="3486150" y="2171140"/>
            <a:ext cx="1124511" cy="324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" idx="0"/>
            <a:endCxn id="4" idx="4"/>
          </p:cNvCxnSpPr>
          <p:nvPr/>
        </p:nvCxnSpPr>
        <p:spPr>
          <a:xfrm rot="16200000" flipV="1">
            <a:off x="2971800" y="19812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" idx="0"/>
            <a:endCxn id="6" idx="4"/>
          </p:cNvCxnSpPr>
          <p:nvPr/>
        </p:nvCxnSpPr>
        <p:spPr>
          <a:xfrm rot="5400000" flipH="1" flipV="1">
            <a:off x="5219700" y="20955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" idx="0"/>
            <a:endCxn id="5" idx="5"/>
          </p:cNvCxnSpPr>
          <p:nvPr/>
        </p:nvCxnSpPr>
        <p:spPr>
          <a:xfrm rot="16200000" flipV="1">
            <a:off x="4571440" y="2056839"/>
            <a:ext cx="1124511" cy="553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" idx="0"/>
            <a:endCxn id="4" idx="5"/>
          </p:cNvCxnSpPr>
          <p:nvPr/>
        </p:nvCxnSpPr>
        <p:spPr>
          <a:xfrm rot="16200000" flipV="1">
            <a:off x="3828490" y="1313889"/>
            <a:ext cx="1124511" cy="2038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" idx="0"/>
            <a:endCxn id="6" idx="5"/>
          </p:cNvCxnSpPr>
          <p:nvPr/>
        </p:nvCxnSpPr>
        <p:spPr>
          <a:xfrm rot="16200000" flipV="1">
            <a:off x="6076390" y="2037789"/>
            <a:ext cx="1124511" cy="591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" idx="0"/>
            <a:endCxn id="5" idx="6"/>
          </p:cNvCxnSpPr>
          <p:nvPr/>
        </p:nvCxnSpPr>
        <p:spPr>
          <a:xfrm rot="16200000" flipV="1">
            <a:off x="5238750" y="1200150"/>
            <a:ext cx="1447800" cy="194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" idx="0"/>
            <a:endCxn id="4" idx="6"/>
          </p:cNvCxnSpPr>
          <p:nvPr/>
        </p:nvCxnSpPr>
        <p:spPr>
          <a:xfrm rot="16200000" flipV="1">
            <a:off x="4495800" y="457200"/>
            <a:ext cx="1447800" cy="342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81800" y="5029200"/>
            <a:ext cx="9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 </a:t>
            </a:r>
            <a:r>
              <a:rPr lang="en-US" dirty="0" err="1" smtClean="0"/>
              <a:t>i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2649390" y="5867400"/>
            <a:ext cx="3542022" cy="762000"/>
            <a:chOff x="2649390" y="5867400"/>
            <a:chExt cx="3542022" cy="762000"/>
          </a:xfrm>
        </p:grpSpPr>
        <p:sp>
          <p:nvSpPr>
            <p:cNvPr id="90" name="TextBox 89"/>
            <p:cNvSpPr txBox="1"/>
            <p:nvPr/>
          </p:nvSpPr>
          <p:spPr>
            <a:xfrm>
              <a:off x="2649390" y="58674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dirty="0" smtClean="0"/>
                <a:t>_1</a:t>
              </a:r>
              <a:endParaRPr lang="en-US" i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49590" y="58674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I_2</a:t>
              </a:r>
              <a:endParaRPr lang="en-US" i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15000" y="5867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I_n</a:t>
              </a:r>
              <a:endParaRPr lang="en-US" i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73190" y="6260068"/>
              <a:ext cx="1238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 Layer</a:t>
              </a:r>
              <a:endParaRPr lang="en-US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133600" y="152400"/>
            <a:ext cx="5372658" cy="369332"/>
            <a:chOff x="2133600" y="152400"/>
            <a:chExt cx="5372658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O_1</a:t>
              </a:r>
              <a:endParaRPr lang="en-US" i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814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O_2</a:t>
              </a:r>
              <a:endParaRPr lang="en-US" i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16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O_n</a:t>
              </a:r>
              <a:endParaRPr lang="en-US" i="1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096000" y="152400"/>
              <a:ext cx="1410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Layer</a:t>
              </a:r>
              <a:endParaRPr lang="en-US" dirty="0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065752"/>
            <a:ext cx="609600" cy="35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TextBox 61"/>
          <p:cNvSpPr txBox="1"/>
          <p:nvPr/>
        </p:nvSpPr>
        <p:spPr>
          <a:xfrm>
            <a:off x="252020" y="468868"/>
            <a:ext cx="19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Time is </a:t>
            </a:r>
            <a:r>
              <a:rPr lang="en-CA" dirty="0" err="1" smtClean="0"/>
              <a:t>discretized</a:t>
            </a:r>
            <a:endParaRPr lang="en-CA" dirty="0"/>
          </a:p>
        </p:txBody>
      </p:sp>
      <p:sp>
        <p:nvSpPr>
          <p:cNvPr id="63" name="TextBox 62"/>
          <p:cNvSpPr txBox="1"/>
          <p:nvPr/>
        </p:nvSpPr>
        <p:spPr>
          <a:xfrm>
            <a:off x="8542438" y="496466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t-2</a:t>
            </a:r>
            <a:endParaRPr lang="en-CA" dirty="0"/>
          </a:p>
        </p:txBody>
      </p:sp>
      <p:sp>
        <p:nvSpPr>
          <p:cNvPr id="64" name="TextBox 63"/>
          <p:cNvSpPr txBox="1"/>
          <p:nvPr/>
        </p:nvSpPr>
        <p:spPr>
          <a:xfrm>
            <a:off x="8636214" y="1219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</a:t>
            </a:r>
            <a:endParaRPr lang="en-CA" dirty="0"/>
          </a:p>
        </p:txBody>
      </p:sp>
      <p:sp>
        <p:nvSpPr>
          <p:cNvPr id="65" name="TextBox 64"/>
          <p:cNvSpPr txBox="1"/>
          <p:nvPr/>
        </p:nvSpPr>
        <p:spPr>
          <a:xfrm>
            <a:off x="8524805" y="2971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t-1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62" grpId="0"/>
      <p:bldP spid="63" grpId="0"/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752412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381000" y="1676400"/>
            <a:ext cx="8077200" cy="3645932"/>
            <a:chOff x="381000" y="1676400"/>
            <a:chExt cx="8077200" cy="3645932"/>
          </a:xfrm>
        </p:grpSpPr>
        <p:sp>
          <p:nvSpPr>
            <p:cNvPr id="6" name="Rectangle 5"/>
            <p:cNvSpPr/>
            <p:nvPr/>
          </p:nvSpPr>
          <p:spPr>
            <a:xfrm>
              <a:off x="381000" y="1676400"/>
              <a:ext cx="990600" cy="533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752600"/>
              <a:ext cx="990600" cy="533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600" y="4267200"/>
              <a:ext cx="1600200" cy="6096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9690" y="4953000"/>
              <a:ext cx="3688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input is modulated by the weight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0" y="2682875"/>
            <a:ext cx="3048000" cy="2193925"/>
            <a:chOff x="2819400" y="2682875"/>
            <a:chExt cx="3048000" cy="2193925"/>
          </a:xfrm>
        </p:grpSpPr>
        <p:sp>
          <p:nvSpPr>
            <p:cNvPr id="11" name="Rectangle 10"/>
            <p:cNvSpPr/>
            <p:nvPr/>
          </p:nvSpPr>
          <p:spPr>
            <a:xfrm>
              <a:off x="5181600" y="2682875"/>
              <a:ext cx="685800" cy="2286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4343400"/>
              <a:ext cx="1066800" cy="533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81600" y="1371600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function f non-linear?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914400"/>
            <a:ext cx="1992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from another</a:t>
            </a:r>
          </a:p>
          <a:p>
            <a:r>
              <a:rPr lang="en-US" dirty="0" smtClean="0"/>
              <a:t>neuron j or source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1182469"/>
            <a:ext cx="189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associated</a:t>
            </a:r>
          </a:p>
          <a:p>
            <a:r>
              <a:rPr lang="en-US" dirty="0" smtClean="0"/>
              <a:t>To link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10400" y="3392269"/>
            <a:ext cx="178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 value is</a:t>
            </a:r>
          </a:p>
          <a:p>
            <a:r>
              <a:rPr lang="en-US" dirty="0" smtClean="0"/>
              <a:t>Then propagated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505200" y="457200"/>
            <a:ext cx="2819400" cy="2209799"/>
            <a:chOff x="3505200" y="457200"/>
            <a:chExt cx="2819400" cy="2209799"/>
          </a:xfrm>
        </p:grpSpPr>
        <p:sp>
          <p:nvSpPr>
            <p:cNvPr id="18" name="TextBox 17"/>
            <p:cNvSpPr txBox="1"/>
            <p:nvPr/>
          </p:nvSpPr>
          <p:spPr>
            <a:xfrm>
              <a:off x="3505200" y="457200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Activation function when </a:t>
              </a:r>
              <a:r>
                <a:rPr lang="en-US" dirty="0" err="1" smtClean="0"/>
                <a:t>a_i</a:t>
              </a:r>
              <a:r>
                <a:rPr lang="en-US" dirty="0" smtClean="0"/>
                <a:t>(t) = </a:t>
              </a:r>
              <a:r>
                <a:rPr lang="en-US" dirty="0" err="1" smtClean="0"/>
                <a:t>net_i</a:t>
              </a:r>
              <a:r>
                <a:rPr lang="en-US" dirty="0" smtClean="0"/>
                <a:t>(t)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2"/>
            </p:cNvCxnSpPr>
            <p:nvPr/>
          </p:nvCxnSpPr>
          <p:spPr>
            <a:xfrm rot="16200000" flipH="1">
              <a:off x="4190316" y="1828115"/>
              <a:ext cx="1563469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unit receives stimulation from other units, except the input layer.</a:t>
            </a:r>
          </a:p>
          <a:p>
            <a:r>
              <a:rPr lang="en-US" dirty="0" smtClean="0"/>
              <a:t>The signal received is modulated by the weighting value of the connection.</a:t>
            </a:r>
          </a:p>
          <a:p>
            <a:r>
              <a:rPr lang="en-US" dirty="0" smtClean="0"/>
              <a:t>The modulated inputs are then integrated. (summed)</a:t>
            </a:r>
          </a:p>
          <a:p>
            <a:r>
              <a:rPr lang="en-US" dirty="0" smtClean="0"/>
              <a:t>An activation value is determined. (I don’t understand how? Separate function F they don’t talk much about.)</a:t>
            </a:r>
          </a:p>
          <a:p>
            <a:r>
              <a:rPr lang="en-US" i="1" dirty="0" err="1" smtClean="0"/>
              <a:t>ai</a:t>
            </a:r>
            <a:r>
              <a:rPr lang="en-US" i="1" dirty="0" smtClean="0"/>
              <a:t>(t) = </a:t>
            </a:r>
            <a:r>
              <a:rPr lang="en-US" i="1" dirty="0" err="1" smtClean="0"/>
              <a:t>Fi</a:t>
            </a:r>
            <a:r>
              <a:rPr lang="en-US" i="1" dirty="0" smtClean="0"/>
              <a:t>(</a:t>
            </a:r>
            <a:r>
              <a:rPr lang="en-US" i="1" dirty="0" err="1" smtClean="0"/>
              <a:t>ai</a:t>
            </a:r>
            <a:r>
              <a:rPr lang="en-US" i="1" dirty="0" smtClean="0"/>
              <a:t>(t-1), </a:t>
            </a:r>
            <a:r>
              <a:rPr lang="en-US" i="1" dirty="0" err="1" smtClean="0"/>
              <a:t>net_i</a:t>
            </a:r>
            <a:r>
              <a:rPr lang="en-US" i="1" dirty="0" smtClean="0"/>
              <a:t>(t)). </a:t>
            </a:r>
            <a:r>
              <a:rPr lang="en-US" b="1" i="1" dirty="0" smtClean="0"/>
              <a:t>F is not activation function!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output value</a:t>
            </a:r>
            <a:r>
              <a:rPr lang="en-US" dirty="0" smtClean="0"/>
              <a:t> is calculated with an </a:t>
            </a:r>
            <a:r>
              <a:rPr lang="en-US" b="1" dirty="0" smtClean="0"/>
              <a:t>activation function</a:t>
            </a:r>
            <a:r>
              <a:rPr lang="en-US" dirty="0" smtClean="0"/>
              <a:t>, which takes as input the </a:t>
            </a:r>
            <a:r>
              <a:rPr lang="en-US" b="1" dirty="0" smtClean="0"/>
              <a:t>activation value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f_i</a:t>
            </a:r>
            <a:r>
              <a:rPr lang="en-US" i="1" dirty="0" smtClean="0"/>
              <a:t>(</a:t>
            </a:r>
            <a:r>
              <a:rPr lang="en-US" i="1" dirty="0" err="1" smtClean="0"/>
              <a:t>a_i</a:t>
            </a:r>
            <a:r>
              <a:rPr lang="en-US" i="1" dirty="0" smtClean="0"/>
              <a:t>(t))</a:t>
            </a:r>
            <a:r>
              <a:rPr lang="en-US" dirty="0" smtClean="0"/>
              <a:t>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i="1" dirty="0" err="1" smtClean="0"/>
              <a:t>f_i</a:t>
            </a:r>
            <a:r>
              <a:rPr lang="en-US" i="1" dirty="0" smtClean="0"/>
              <a:t>(</a:t>
            </a:r>
            <a:r>
              <a:rPr lang="en-US" i="1" dirty="0" err="1" smtClean="0"/>
              <a:t>net_i</a:t>
            </a:r>
            <a:r>
              <a:rPr lang="en-US" i="1" dirty="0" smtClean="0"/>
              <a:t>(t)) if </a:t>
            </a:r>
            <a:r>
              <a:rPr lang="en-US" i="1" dirty="0" err="1" smtClean="0"/>
              <a:t>a_i</a:t>
            </a:r>
            <a:r>
              <a:rPr lang="en-US" i="1" dirty="0" smtClean="0"/>
              <a:t>(t) = </a:t>
            </a:r>
            <a:r>
              <a:rPr lang="en-US" i="1" dirty="0" err="1" smtClean="0"/>
              <a:t>net_i</a:t>
            </a:r>
            <a:r>
              <a:rPr lang="en-US" i="1" dirty="0" smtClean="0"/>
              <a:t>(t)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output value </a:t>
            </a:r>
            <a:r>
              <a:rPr lang="en-US" dirty="0" smtClean="0"/>
              <a:t>is then propagated to other neurons. This output value is input value to other neurons.</a:t>
            </a:r>
          </a:p>
          <a:p>
            <a:r>
              <a:rPr lang="en-US" dirty="0" smtClean="0"/>
              <a:t>This activation function can be of different </a:t>
            </a:r>
            <a:r>
              <a:rPr lang="en-US" b="1" dirty="0" smtClean="0"/>
              <a:t>types</a:t>
            </a:r>
            <a:r>
              <a:rPr lang="en-US" dirty="0" smtClean="0"/>
              <a:t>: linear, binary threshold… etc…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talk, I don’t understand.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Net_i</a:t>
            </a:r>
            <a:r>
              <a:rPr lang="en-US" i="1" dirty="0" smtClean="0"/>
              <a:t> = o * </a:t>
            </a:r>
            <a:r>
              <a:rPr lang="en-US" i="1" dirty="0" err="1" smtClean="0"/>
              <a:t>w_i</a:t>
            </a:r>
            <a:endParaRPr lang="en-US" i="1" dirty="0" smtClean="0"/>
          </a:p>
          <a:p>
            <a:r>
              <a:rPr lang="en-US" i="1" dirty="0" smtClean="0"/>
              <a:t>||o|| ||</a:t>
            </a:r>
            <a:r>
              <a:rPr lang="en-US" i="1" dirty="0" err="1" smtClean="0"/>
              <a:t>W_i</a:t>
            </a:r>
            <a:r>
              <a:rPr lang="en-US" i="1" dirty="0" smtClean="0"/>
              <a:t>|| * </a:t>
            </a:r>
            <a:r>
              <a:rPr lang="en-US" i="1" dirty="0" err="1" smtClean="0"/>
              <a:t>cos</a:t>
            </a:r>
            <a:r>
              <a:rPr lang="en-US" i="1" dirty="0" smtClean="0"/>
              <a:t>(theta)</a:t>
            </a:r>
          </a:p>
          <a:p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990600" y="4648200"/>
            <a:ext cx="1981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1485900" y="3619500"/>
            <a:ext cx="2514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33600" y="3810000"/>
            <a:ext cx="76200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0200" y="4191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67000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3657600"/>
            <a:ext cx="409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product of a and b, is the projection</a:t>
            </a:r>
          </a:p>
          <a:p>
            <a:r>
              <a:rPr lang="en-US" dirty="0" smtClean="0"/>
              <a:t>Of a on 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3288268"/>
            <a:ext cx="304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Product == Dot Product?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input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Sum of everything that goes in goes out.</a:t>
            </a:r>
          </a:p>
          <a:p>
            <a:r>
              <a:rPr lang="en-CA" i="1" dirty="0" smtClean="0"/>
              <a:t>f_{</a:t>
            </a:r>
            <a:r>
              <a:rPr lang="en-CA" i="1" dirty="0" err="1" smtClean="0"/>
              <a:t>i</a:t>
            </a:r>
            <a:r>
              <a:rPr lang="en-CA" i="1" dirty="0" smtClean="0"/>
              <a:t>}^{l}(</a:t>
            </a:r>
            <a:r>
              <a:rPr lang="en-CA" i="1" dirty="0" err="1" smtClean="0"/>
              <a:t>net_i</a:t>
            </a:r>
            <a:r>
              <a:rPr lang="en-CA" i="1" dirty="0" smtClean="0"/>
              <a:t>(t)) = </a:t>
            </a:r>
            <a:r>
              <a:rPr lang="en-CA" i="1" dirty="0" err="1" smtClean="0"/>
              <a:t>net_i</a:t>
            </a:r>
            <a:r>
              <a:rPr lang="en-CA" i="1" dirty="0" smtClean="0"/>
              <a:t>(t)</a:t>
            </a:r>
          </a:p>
          <a:p>
            <a:r>
              <a:rPr lang="en-CA" dirty="0" smtClean="0"/>
              <a:t>Applications:</a:t>
            </a:r>
          </a:p>
          <a:p>
            <a:pPr lvl="1"/>
            <a:r>
              <a:rPr lang="en-CA" dirty="0" smtClean="0"/>
              <a:t>Fan out units – signal </a:t>
            </a:r>
            <a:r>
              <a:rPr lang="en-CA" dirty="0" err="1" smtClean="0"/>
              <a:t>distriburtion</a:t>
            </a:r>
            <a:r>
              <a:rPr lang="en-CA" dirty="0" smtClean="0"/>
              <a:t> (unaltered)</a:t>
            </a:r>
          </a:p>
          <a:p>
            <a:pPr lvl="1"/>
            <a:r>
              <a:rPr lang="en-CA" dirty="0" smtClean="0"/>
              <a:t>Linear combiner – pattern multiplexing</a:t>
            </a:r>
          </a:p>
          <a:p>
            <a:pPr lvl="1"/>
            <a:r>
              <a:rPr lang="en-CA" dirty="0" smtClean="0"/>
              <a:t>Analog Output device – signal produced is to be interpreted by another network unit or by the outside world as a continuous variable indicator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VIPER@ZQZJMKMXSLWXY5MJ" val="392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627</Words>
  <Application>Microsoft Office PowerPoint</Application>
  <PresentationFormat>On-screen Show (4:3)</PresentationFormat>
  <Paragraphs>139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Neural Networks</vt:lpstr>
      <vt:lpstr>Artificial Neural Network</vt:lpstr>
      <vt:lpstr>Artificial Neural Network</vt:lpstr>
      <vt:lpstr>Slide 4</vt:lpstr>
      <vt:lpstr>Slide 5</vt:lpstr>
      <vt:lpstr>Slide 6</vt:lpstr>
      <vt:lpstr>Slide 7</vt:lpstr>
      <vt:lpstr>Vector talk, I don’t understand.</vt:lpstr>
      <vt:lpstr>Linear input</vt:lpstr>
      <vt:lpstr>Threshold Function</vt:lpstr>
      <vt:lpstr>Sigmoid Function</vt:lpstr>
      <vt:lpstr>Competitive function</vt:lpstr>
      <vt:lpstr>Interpolation Function</vt:lpstr>
      <vt:lpstr>Slide 14</vt:lpstr>
      <vt:lpstr>Gaussian Function</vt:lpstr>
      <vt:lpstr>Slide 16</vt:lpstr>
      <vt:lpstr>Algorithm</vt:lpstr>
      <vt:lpstr>Slide 18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UNBSJ</cp:lastModifiedBy>
  <cp:revision>173</cp:revision>
  <dcterms:created xsi:type="dcterms:W3CDTF">2010-10-02T15:48:18Z</dcterms:created>
  <dcterms:modified xsi:type="dcterms:W3CDTF">2010-10-05T16:03:21Z</dcterms:modified>
</cp:coreProperties>
</file>