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62" r:id="rId6"/>
    <p:sldId id="265" r:id="rId7"/>
    <p:sldId id="260" r:id="rId8"/>
    <p:sldId id="268" r:id="rId9"/>
    <p:sldId id="266" r:id="rId10"/>
    <p:sldId id="269" r:id="rId11"/>
    <p:sldId id="261" r:id="rId12"/>
    <p:sldId id="270" r:id="rId13"/>
    <p:sldId id="271" r:id="rId14"/>
    <p:sldId id="274" r:id="rId15"/>
    <p:sldId id="273" r:id="rId16"/>
    <p:sldId id="275" r:id="rId17"/>
    <p:sldId id="272" r:id="rId18"/>
    <p:sldId id="267" r:id="rId19"/>
    <p:sldId id="259" r:id="rId20"/>
    <p:sldId id="277"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6601" autoAdjust="0"/>
    <p:restoredTop sz="97525" autoAdjust="0"/>
  </p:normalViewPr>
  <p:slideViewPr>
    <p:cSldViewPr>
      <p:cViewPr>
        <p:scale>
          <a:sx n="75" d="100"/>
          <a:sy n="75" d="100"/>
        </p:scale>
        <p:origin x="-84" y="-7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A3117F-9CA9-4F73-BDBF-A7DA5D1291E3}" type="datetimeFigureOut">
              <a:rPr lang="en-US" smtClean="0"/>
              <a:pPr/>
              <a:t>3/16/2010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A3117F-9CA9-4F73-BDBF-A7DA5D1291E3}" type="datetimeFigureOut">
              <a:rPr lang="en-US" smtClean="0"/>
              <a:pPr/>
              <a:t>3/16/2010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A3117F-9CA9-4F73-BDBF-A7DA5D1291E3}" type="datetimeFigureOut">
              <a:rPr lang="en-US" smtClean="0"/>
              <a:pPr/>
              <a:t>3/16/2010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A3117F-9CA9-4F73-BDBF-A7DA5D1291E3}" type="datetimeFigureOut">
              <a:rPr lang="en-US" smtClean="0"/>
              <a:pPr/>
              <a:t>3/16/2010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3117F-9CA9-4F73-BDBF-A7DA5D1291E3}" type="datetimeFigureOut">
              <a:rPr lang="en-US" smtClean="0"/>
              <a:pPr/>
              <a:t>3/16/2010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A3117F-9CA9-4F73-BDBF-A7DA5D1291E3}" type="datetimeFigureOut">
              <a:rPr lang="en-US" smtClean="0"/>
              <a:pPr/>
              <a:t>3/16/2010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3A6E3F-7721-4838-B3F2-C6DA6FD77A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A3117F-9CA9-4F73-BDBF-A7DA5D1291E3}" type="datetimeFigureOut">
              <a:rPr lang="en-US" smtClean="0"/>
              <a:pPr/>
              <a:t>3/16/2010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3A6E3F-7721-4838-B3F2-C6DA6FD77A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labs.google.com/papers/gfs-sosp200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File System</a:t>
            </a:r>
            <a:endParaRPr lang="en-US" dirty="0"/>
          </a:p>
        </p:txBody>
      </p:sp>
      <p:sp>
        <p:nvSpPr>
          <p:cNvPr id="3" name="Subtitle 2"/>
          <p:cNvSpPr>
            <a:spLocks noGrp="1"/>
          </p:cNvSpPr>
          <p:nvPr>
            <p:ph type="subTitle" idx="1"/>
          </p:nvPr>
        </p:nvSpPr>
        <p:spPr/>
        <p:txBody>
          <a:bodyPr/>
          <a:lstStyle/>
          <a:p>
            <a:r>
              <a:rPr lang="en-US" dirty="0" smtClean="0"/>
              <a:t>Eduardo Gutarra Velez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Metadata</a:t>
            </a:r>
            <a:endParaRPr lang="en-US" dirty="0"/>
          </a:p>
        </p:txBody>
      </p:sp>
      <p:sp>
        <p:nvSpPr>
          <p:cNvPr id="3" name="Content Placeholder 2"/>
          <p:cNvSpPr>
            <a:spLocks noGrp="1"/>
          </p:cNvSpPr>
          <p:nvPr>
            <p:ph idx="1"/>
          </p:nvPr>
        </p:nvSpPr>
        <p:spPr/>
        <p:txBody>
          <a:bodyPr/>
          <a:lstStyle/>
          <a:p>
            <a:r>
              <a:rPr lang="en-US" dirty="0" smtClean="0"/>
              <a:t>3 Types of Metadata:</a:t>
            </a:r>
          </a:p>
          <a:p>
            <a:pPr lvl="1"/>
            <a:r>
              <a:rPr lang="en-US" dirty="0" smtClean="0"/>
              <a:t>The file and chunk namespaces.</a:t>
            </a:r>
          </a:p>
          <a:p>
            <a:pPr lvl="1"/>
            <a:r>
              <a:rPr lang="en-US" dirty="0" smtClean="0"/>
              <a:t>The mapping from files to chunks.</a:t>
            </a:r>
          </a:p>
          <a:p>
            <a:pPr lvl="1"/>
            <a:r>
              <a:rPr lang="en-US" dirty="0" smtClean="0"/>
              <a:t>Locations of the chunk’s replicas.</a:t>
            </a:r>
          </a:p>
          <a:p>
            <a:r>
              <a:rPr lang="en-US" dirty="0" smtClean="0"/>
              <a:t>Metadata is kept in the master’s memory.</a:t>
            </a:r>
          </a:p>
          <a:p>
            <a:pPr algn="just"/>
            <a:r>
              <a:rPr lang="en-US" dirty="0" smtClean="0"/>
              <a:t>The first two types of metadata are also kept persistent, and the mutations are logged in an operation log which is stored in the master’s local disk, and replicated on remote machines.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Operations Log</a:t>
            </a:r>
            <a:br>
              <a:rPr lang="en-US" dirty="0" smtClean="0"/>
            </a:br>
            <a:endParaRPr lang="en-US" dirty="0"/>
          </a:p>
        </p:txBody>
      </p:sp>
      <p:sp>
        <p:nvSpPr>
          <p:cNvPr id="12" name="Content Placeholder 11"/>
          <p:cNvSpPr>
            <a:spLocks noGrp="1"/>
          </p:cNvSpPr>
          <p:nvPr>
            <p:ph idx="1"/>
          </p:nvPr>
        </p:nvSpPr>
        <p:spPr>
          <a:xfrm>
            <a:off x="457200" y="1524000"/>
            <a:ext cx="8229600" cy="2057400"/>
          </a:xfrm>
        </p:spPr>
        <p:txBody>
          <a:bodyPr>
            <a:normAutofit fontScale="92500" lnSpcReduction="20000"/>
          </a:bodyPr>
          <a:lstStyle/>
          <a:p>
            <a:r>
              <a:rPr lang="en-US" dirty="0" smtClean="0"/>
              <a:t>The operation log allows the updates to the master’s state to be performed simply, and reliably without risking inconsistencies due to events like when the master  crashes.</a:t>
            </a:r>
          </a:p>
          <a:p>
            <a:r>
              <a:rPr lang="en-US" dirty="0" smtClean="0"/>
              <a:t>The log is kept persistently.</a:t>
            </a:r>
          </a:p>
          <a:p>
            <a:r>
              <a:rPr lang="en-US" dirty="0" smtClean="0"/>
              <a:t> If it gets too large, a checkpoint is made and a new log is created.</a:t>
            </a:r>
            <a:endParaRPr lang="en-US" dirty="0"/>
          </a:p>
        </p:txBody>
      </p:sp>
      <p:grpSp>
        <p:nvGrpSpPr>
          <p:cNvPr id="11" name="Group 10"/>
          <p:cNvGrpSpPr/>
          <p:nvPr/>
        </p:nvGrpSpPr>
        <p:grpSpPr>
          <a:xfrm>
            <a:off x="1371600" y="3810000"/>
            <a:ext cx="2209800" cy="2209800"/>
            <a:chOff x="838200" y="2057400"/>
            <a:chExt cx="2209800" cy="2209800"/>
          </a:xfrm>
        </p:grpSpPr>
        <p:grpSp>
          <p:nvGrpSpPr>
            <p:cNvPr id="9" name="Group 8"/>
            <p:cNvGrpSpPr/>
            <p:nvPr/>
          </p:nvGrpSpPr>
          <p:grpSpPr>
            <a:xfrm>
              <a:off x="838200" y="2514600"/>
              <a:ext cx="1905000" cy="1752600"/>
              <a:chOff x="457200" y="3276600"/>
              <a:chExt cx="2362200" cy="2971800"/>
            </a:xfrm>
          </p:grpSpPr>
          <p:sp>
            <p:nvSpPr>
              <p:cNvPr id="8" name="Rectangle 7"/>
              <p:cNvSpPr/>
              <p:nvPr/>
            </p:nvSpPr>
            <p:spPr>
              <a:xfrm>
                <a:off x="457200" y="3276600"/>
                <a:ext cx="2362200" cy="29718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TextBox 3"/>
              <p:cNvSpPr txBox="1"/>
              <p:nvPr/>
            </p:nvSpPr>
            <p:spPr>
              <a:xfrm>
                <a:off x="646176" y="3686505"/>
                <a:ext cx="1795272" cy="1614236"/>
              </a:xfrm>
              <a:prstGeom prst="rect">
                <a:avLst/>
              </a:prstGeom>
              <a:noFill/>
            </p:spPr>
            <p:txBody>
              <a:bodyPr wrap="square" rtlCol="0">
                <a:spAutoFit/>
              </a:bodyPr>
              <a:lstStyle/>
              <a:p>
                <a:r>
                  <a:rPr lang="en-US" dirty="0" smtClean="0"/>
                  <a:t>Start</a:t>
                </a:r>
                <a:endParaRPr lang="en-US" dirty="0" smtClean="0"/>
              </a:p>
              <a:p>
                <a:r>
                  <a:rPr lang="en-US" dirty="0" smtClean="0"/>
                  <a:t>X</a:t>
                </a:r>
              </a:p>
              <a:p>
                <a:r>
                  <a:rPr lang="en-US" dirty="0" smtClean="0"/>
                  <a:t>Y</a:t>
                </a:r>
              </a:p>
              <a:p>
                <a:r>
                  <a:rPr lang="en-US" dirty="0" smtClean="0"/>
                  <a:t>END</a:t>
                </a:r>
                <a:endParaRPr lang="en-US" dirty="0"/>
              </a:p>
            </p:txBody>
          </p:sp>
        </p:grpSp>
        <p:sp>
          <p:nvSpPr>
            <p:cNvPr id="10" name="TextBox 9"/>
            <p:cNvSpPr txBox="1"/>
            <p:nvPr/>
          </p:nvSpPr>
          <p:spPr>
            <a:xfrm>
              <a:off x="838200" y="2057400"/>
              <a:ext cx="2209800" cy="369332"/>
            </a:xfrm>
            <a:prstGeom prst="rect">
              <a:avLst/>
            </a:prstGeom>
            <a:noFill/>
          </p:spPr>
          <p:txBody>
            <a:bodyPr wrap="square" rtlCol="0">
              <a:spAutoFit/>
            </a:bodyPr>
            <a:lstStyle/>
            <a:p>
              <a:r>
                <a:rPr lang="en-US" dirty="0" smtClean="0"/>
                <a:t>Operations Log</a:t>
              </a:r>
              <a:endParaRPr lang="en-US" dirty="0"/>
            </a:p>
          </p:txBody>
        </p:sp>
      </p:grpSp>
      <p:grpSp>
        <p:nvGrpSpPr>
          <p:cNvPr id="21" name="Group 20"/>
          <p:cNvGrpSpPr/>
          <p:nvPr/>
        </p:nvGrpSpPr>
        <p:grpSpPr>
          <a:xfrm>
            <a:off x="3657600" y="3657600"/>
            <a:ext cx="4419600" cy="2514600"/>
            <a:chOff x="3657600" y="3276600"/>
            <a:chExt cx="4419600" cy="2514600"/>
          </a:xfrm>
        </p:grpSpPr>
        <p:grpSp>
          <p:nvGrpSpPr>
            <p:cNvPr id="15" name="Group 14"/>
            <p:cNvGrpSpPr/>
            <p:nvPr/>
          </p:nvGrpSpPr>
          <p:grpSpPr>
            <a:xfrm>
              <a:off x="5867400" y="3276600"/>
              <a:ext cx="2209800" cy="2514600"/>
              <a:chOff x="4953000" y="3276600"/>
              <a:chExt cx="2209800" cy="2514600"/>
            </a:xfrm>
          </p:grpSpPr>
          <p:sp>
            <p:nvSpPr>
              <p:cNvPr id="13" name="Rectangle 12"/>
              <p:cNvSpPr/>
              <p:nvPr/>
            </p:nvSpPr>
            <p:spPr>
              <a:xfrm>
                <a:off x="5029200" y="3733800"/>
                <a:ext cx="1981200" cy="2057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TextBox 13"/>
              <p:cNvSpPr txBox="1"/>
              <p:nvPr/>
            </p:nvSpPr>
            <p:spPr>
              <a:xfrm>
                <a:off x="4953000" y="3276600"/>
                <a:ext cx="2209800" cy="369332"/>
              </a:xfrm>
              <a:prstGeom prst="rect">
                <a:avLst/>
              </a:prstGeom>
              <a:noFill/>
            </p:spPr>
            <p:txBody>
              <a:bodyPr wrap="square" rtlCol="0">
                <a:spAutoFit/>
              </a:bodyPr>
              <a:lstStyle/>
              <a:p>
                <a:r>
                  <a:rPr lang="en-US" dirty="0" smtClean="0"/>
                  <a:t>Metadata</a:t>
                </a:r>
                <a:endParaRPr lang="en-US" dirty="0"/>
              </a:p>
            </p:txBody>
          </p:sp>
        </p:grpSp>
        <p:sp>
          <p:nvSpPr>
            <p:cNvPr id="16" name="TextBox 15"/>
            <p:cNvSpPr txBox="1"/>
            <p:nvPr/>
          </p:nvSpPr>
          <p:spPr>
            <a:xfrm>
              <a:off x="3657600" y="3745468"/>
              <a:ext cx="1950021" cy="369332"/>
            </a:xfrm>
            <a:prstGeom prst="rect">
              <a:avLst/>
            </a:prstGeom>
            <a:noFill/>
          </p:spPr>
          <p:txBody>
            <a:bodyPr wrap="none" rtlCol="0">
              <a:spAutoFit/>
            </a:bodyPr>
            <a:lstStyle/>
            <a:p>
              <a:r>
                <a:rPr lang="en-US" dirty="0" smtClean="0"/>
                <a:t>Perform change X</a:t>
              </a:r>
              <a:endParaRPr lang="en-US" dirty="0"/>
            </a:p>
          </p:txBody>
        </p:sp>
        <p:sp>
          <p:nvSpPr>
            <p:cNvPr id="17" name="TextBox 16"/>
            <p:cNvSpPr txBox="1"/>
            <p:nvPr/>
          </p:nvSpPr>
          <p:spPr>
            <a:xfrm>
              <a:off x="3657600" y="4191000"/>
              <a:ext cx="2209800" cy="369332"/>
            </a:xfrm>
            <a:prstGeom prst="rect">
              <a:avLst/>
            </a:prstGeom>
            <a:noFill/>
          </p:spPr>
          <p:txBody>
            <a:bodyPr wrap="square" rtlCol="0">
              <a:spAutoFit/>
            </a:bodyPr>
            <a:lstStyle/>
            <a:p>
              <a:r>
                <a:rPr lang="en-US" dirty="0" smtClean="0"/>
                <a:t>Perform change Y</a:t>
              </a:r>
              <a:endParaRPr lang="en-US" dirty="0"/>
            </a:p>
          </p:txBody>
        </p:sp>
        <p:cxnSp>
          <p:nvCxnSpPr>
            <p:cNvPr id="19" name="Straight Arrow Connector 18"/>
            <p:cNvCxnSpPr/>
            <p:nvPr/>
          </p:nvCxnSpPr>
          <p:spPr>
            <a:xfrm>
              <a:off x="5638800" y="44180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9608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Data Structures.</a:t>
            </a:r>
            <a:endParaRPr lang="en-US" dirty="0"/>
          </a:p>
        </p:txBody>
      </p:sp>
      <p:sp>
        <p:nvSpPr>
          <p:cNvPr id="3" name="Content Placeholder 2"/>
          <p:cNvSpPr>
            <a:spLocks noGrp="1"/>
          </p:cNvSpPr>
          <p:nvPr>
            <p:ph idx="1"/>
          </p:nvPr>
        </p:nvSpPr>
        <p:spPr/>
        <p:txBody>
          <a:bodyPr>
            <a:normAutofit fontScale="92500"/>
          </a:bodyPr>
          <a:lstStyle/>
          <a:p>
            <a:r>
              <a:rPr lang="en-US" dirty="0" smtClean="0"/>
              <a:t>Allow the master operations to be fast.</a:t>
            </a:r>
          </a:p>
          <a:p>
            <a:r>
              <a:rPr lang="en-US" dirty="0" smtClean="0"/>
              <a:t>Master periodically scans through its entire state in the background, this is used for:</a:t>
            </a:r>
          </a:p>
          <a:p>
            <a:pPr lvl="1"/>
            <a:r>
              <a:rPr lang="en-US" dirty="0" smtClean="0"/>
              <a:t>Chunk garbage collection</a:t>
            </a:r>
          </a:p>
          <a:p>
            <a:pPr lvl="1"/>
            <a:r>
              <a:rPr lang="en-US" dirty="0" smtClean="0"/>
              <a:t>Re-replication in the presence of chunk server failures.</a:t>
            </a:r>
          </a:p>
          <a:p>
            <a:pPr lvl="1"/>
            <a:r>
              <a:rPr lang="en-US" dirty="0" smtClean="0"/>
              <a:t>Chunk migration to balance load and disk space.</a:t>
            </a:r>
          </a:p>
          <a:p>
            <a:r>
              <a:rPr lang="en-US" dirty="0" smtClean="0"/>
              <a:t>Data kept in-memory is kept minimal so that the number of chunks, does not take up all the memory the master has.</a:t>
            </a:r>
          </a:p>
          <a:p>
            <a:r>
              <a:rPr lang="en-US" dirty="0" smtClean="0"/>
              <a:t>File namespace data and filenames are kept compressed using prefix compression. (64 bytes per file).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sp>
        <p:nvSpPr>
          <p:cNvPr id="3" name="Content Placeholder 2"/>
          <p:cNvSpPr>
            <a:spLocks noGrp="1"/>
          </p:cNvSpPr>
          <p:nvPr>
            <p:ph idx="1"/>
          </p:nvPr>
        </p:nvSpPr>
        <p:spPr/>
        <p:txBody>
          <a:bodyPr/>
          <a:lstStyle/>
          <a:p>
            <a:r>
              <a:rPr lang="en-US" dirty="0" smtClean="0"/>
              <a:t>Master does not keep a persistent record of what chunkservers have a replica of a given chunk.</a:t>
            </a:r>
          </a:p>
          <a:p>
            <a:r>
              <a:rPr lang="en-US" dirty="0" smtClean="0"/>
              <a:t>Instead they always poll this information at startup</a:t>
            </a:r>
          </a:p>
          <a:p>
            <a:r>
              <a:rPr lang="en-US" dirty="0" smtClean="0"/>
              <a:t>The information is kept updated by periodically polling for this information.</a:t>
            </a:r>
          </a:p>
          <a:p>
            <a:r>
              <a:rPr lang="en-US" dirty="0" smtClean="0"/>
              <a:t>Why? Easier to maintain the information this way. Chunkservers will often join, leave, change names, fail restart ,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a:t>
            </a:r>
            <a:endParaRPr lang="en-US" dirty="0"/>
          </a:p>
        </p:txBody>
      </p:sp>
      <p:sp>
        <p:nvSpPr>
          <p:cNvPr id="3" name="Content Placeholder 2"/>
          <p:cNvSpPr>
            <a:spLocks noGrp="1"/>
          </p:cNvSpPr>
          <p:nvPr>
            <p:ph idx="1"/>
          </p:nvPr>
        </p:nvSpPr>
        <p:spPr>
          <a:xfrm>
            <a:off x="457200" y="1935480"/>
            <a:ext cx="8229600" cy="2026920"/>
          </a:xfrm>
        </p:spPr>
        <p:txBody>
          <a:bodyPr>
            <a:normAutofit lnSpcReduction="10000"/>
          </a:bodyPr>
          <a:lstStyle/>
          <a:p>
            <a:r>
              <a:rPr lang="en-US" dirty="0" smtClean="0"/>
              <a:t>File namespace mutations (e.g., file creation) are kept atomic. (locking guarantees atomicity and correctness, and the operation log defines the correct order).</a:t>
            </a:r>
          </a:p>
          <a:p>
            <a:r>
              <a:rPr lang="en-US" dirty="0" smtClean="0"/>
              <a:t>3 possible states are returned after a file region is modified.</a:t>
            </a:r>
            <a:endParaRPr lang="en-US" dirty="0"/>
          </a:p>
        </p:txBody>
      </p:sp>
      <p:pic>
        <p:nvPicPr>
          <p:cNvPr id="4" name="Picture 2"/>
          <p:cNvPicPr>
            <a:picLocks noChangeAspect="1" noChangeArrowheads="1"/>
          </p:cNvPicPr>
          <p:nvPr/>
        </p:nvPicPr>
        <p:blipFill>
          <a:blip r:embed="rId2"/>
          <a:srcRect/>
          <a:stretch>
            <a:fillRect/>
          </a:stretch>
        </p:blipFill>
        <p:spPr bwMode="auto">
          <a:xfrm>
            <a:off x="533400" y="3962400"/>
            <a:ext cx="6019800" cy="2505131"/>
          </a:xfrm>
          <a:prstGeom prst="rect">
            <a:avLst/>
          </a:prstGeom>
          <a:noFill/>
          <a:ln w="9525">
            <a:noFill/>
            <a:miter lim="800000"/>
            <a:headEnd/>
            <a:tailEnd/>
          </a:ln>
          <a:effectLst/>
        </p:spPr>
      </p:pic>
      <p:grpSp>
        <p:nvGrpSpPr>
          <p:cNvPr id="11" name="Group 10"/>
          <p:cNvGrpSpPr/>
          <p:nvPr/>
        </p:nvGrpSpPr>
        <p:grpSpPr>
          <a:xfrm>
            <a:off x="6629400" y="5334000"/>
            <a:ext cx="1828800" cy="609600"/>
            <a:chOff x="5029200" y="3733800"/>
            <a:chExt cx="3505200" cy="609600"/>
          </a:xfrm>
        </p:grpSpPr>
        <p:sp>
          <p:nvSpPr>
            <p:cNvPr id="5" name="Rectangle 4"/>
            <p:cNvSpPr/>
            <p:nvPr/>
          </p:nvSpPr>
          <p:spPr>
            <a:xfrm>
              <a:off x="5029200" y="3733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48400" y="3733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6172200" y="4114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4114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p:cNvSpPr/>
            <p:nvPr/>
          </p:nvSpPr>
          <p:spPr>
            <a:xfrm>
              <a:off x="7391400" y="3733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0" name="Rectangle 9"/>
            <p:cNvSpPr/>
            <p:nvPr/>
          </p:nvSpPr>
          <p:spPr>
            <a:xfrm>
              <a:off x="7391400" y="4114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grpSp>
        <p:nvGrpSpPr>
          <p:cNvPr id="12" name="Group 11"/>
          <p:cNvGrpSpPr/>
          <p:nvPr/>
        </p:nvGrpSpPr>
        <p:grpSpPr>
          <a:xfrm>
            <a:off x="6629400" y="4267200"/>
            <a:ext cx="1828800" cy="609600"/>
            <a:chOff x="5029200" y="3733800"/>
            <a:chExt cx="3505200" cy="609600"/>
          </a:xfrm>
        </p:grpSpPr>
        <p:sp>
          <p:nvSpPr>
            <p:cNvPr id="13" name="Rectangle 12"/>
            <p:cNvSpPr/>
            <p:nvPr/>
          </p:nvSpPr>
          <p:spPr>
            <a:xfrm>
              <a:off x="5029200" y="37338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8400" y="3733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5029200" y="4114800"/>
              <a:ext cx="121919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223000" y="41148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7391400" y="3733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p:cNvSpPr/>
            <p:nvPr/>
          </p:nvSpPr>
          <p:spPr>
            <a:xfrm>
              <a:off x="7391400" y="4114800"/>
              <a:ext cx="1143000" cy="228600"/>
            </a:xfrm>
            <a:prstGeom prst="rect">
              <a:avLst/>
            </a:prstGeom>
            <a:solidFill>
              <a:srgbClr val="FF0000"/>
            </a:solid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6" name="TextBox 25"/>
          <p:cNvSpPr txBox="1"/>
          <p:nvPr/>
        </p:nvSpPr>
        <p:spPr>
          <a:xfrm>
            <a:off x="6553200" y="3886200"/>
            <a:ext cx="988604" cy="369332"/>
          </a:xfrm>
          <a:prstGeom prst="rect">
            <a:avLst/>
          </a:prstGeom>
          <a:noFill/>
        </p:spPr>
        <p:txBody>
          <a:bodyPr wrap="none" rtlCol="0">
            <a:spAutoFit/>
          </a:bodyPr>
          <a:lstStyle/>
          <a:p>
            <a:r>
              <a:rPr lang="en-US" dirty="0" smtClean="0"/>
              <a:t>Defined</a:t>
            </a:r>
            <a:endParaRPr lang="en-US" dirty="0"/>
          </a:p>
        </p:txBody>
      </p:sp>
      <p:sp>
        <p:nvSpPr>
          <p:cNvPr id="27" name="TextBox 26"/>
          <p:cNvSpPr txBox="1"/>
          <p:nvPr/>
        </p:nvSpPr>
        <p:spPr>
          <a:xfrm>
            <a:off x="6523788" y="4964668"/>
            <a:ext cx="1248612" cy="369332"/>
          </a:xfrm>
          <a:prstGeom prst="rect">
            <a:avLst/>
          </a:prstGeom>
          <a:noFill/>
        </p:spPr>
        <p:txBody>
          <a:bodyPr wrap="none" rtlCol="0">
            <a:spAutoFit/>
          </a:bodyPr>
          <a:lstStyle/>
          <a:p>
            <a:r>
              <a:rPr lang="en-US" dirty="0" smtClean="0"/>
              <a:t>Undefined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GFS Applications</a:t>
            </a:r>
            <a:endParaRPr lang="en-US" dirty="0"/>
          </a:p>
        </p:txBody>
      </p:sp>
      <p:sp>
        <p:nvSpPr>
          <p:cNvPr id="3" name="Content Placeholder 2"/>
          <p:cNvSpPr>
            <a:spLocks noGrp="1"/>
          </p:cNvSpPr>
          <p:nvPr>
            <p:ph idx="1"/>
          </p:nvPr>
        </p:nvSpPr>
        <p:spPr/>
        <p:txBody>
          <a:bodyPr/>
          <a:lstStyle/>
          <a:p>
            <a:r>
              <a:rPr lang="en-US" dirty="0" smtClean="0"/>
              <a:t>GFS applications can accommodate the relaxed </a:t>
            </a:r>
            <a:r>
              <a:rPr lang="en-US" dirty="0" smtClean="0"/>
              <a:t>consistency model </a:t>
            </a:r>
            <a:r>
              <a:rPr lang="en-US" dirty="0" smtClean="0"/>
              <a:t>with a few simple techniques already needed </a:t>
            </a:r>
            <a:r>
              <a:rPr lang="en-US" dirty="0" smtClean="0"/>
              <a:t>for other </a:t>
            </a:r>
            <a:r>
              <a:rPr lang="en-US" dirty="0" smtClean="0"/>
              <a:t>purposes: </a:t>
            </a:r>
            <a:endParaRPr lang="en-US" dirty="0" smtClean="0"/>
          </a:p>
          <a:p>
            <a:r>
              <a:rPr lang="en-US" dirty="0" smtClean="0"/>
              <a:t>Relying </a:t>
            </a:r>
            <a:r>
              <a:rPr lang="en-US" dirty="0" smtClean="0"/>
              <a:t>on appends rather than </a:t>
            </a:r>
            <a:r>
              <a:rPr lang="en-US" dirty="0" smtClean="0"/>
              <a:t>overwrites</a:t>
            </a:r>
          </a:p>
          <a:p>
            <a:r>
              <a:rPr lang="en-US" dirty="0" smtClean="0"/>
              <a:t> checkpointing</a:t>
            </a:r>
          </a:p>
          <a:p>
            <a:r>
              <a:rPr lang="en-US" dirty="0" smtClean="0"/>
              <a:t> self-validating (checksums)</a:t>
            </a:r>
          </a:p>
          <a:p>
            <a:r>
              <a:rPr lang="en-US" dirty="0" smtClean="0"/>
              <a:t> self-identifying records (for duplicates).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Region Mutations.</a:t>
            </a:r>
            <a:endParaRPr lang="en-US" dirty="0"/>
          </a:p>
        </p:txBody>
      </p:sp>
      <p:sp>
        <p:nvSpPr>
          <p:cNvPr id="5" name="Content Placeholder 4"/>
          <p:cNvSpPr>
            <a:spLocks noGrp="1"/>
          </p:cNvSpPr>
          <p:nvPr>
            <p:ph idx="1"/>
          </p:nvPr>
        </p:nvSpPr>
        <p:spPr>
          <a:xfrm>
            <a:off x="457200" y="1935480"/>
            <a:ext cx="8229600" cy="2407920"/>
          </a:xfrm>
        </p:spPr>
        <p:txBody>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Distributed FS, they don’t deal with how the actual data is being stored.</a:t>
            </a:r>
          </a:p>
          <a:p>
            <a:r>
              <a:rPr lang="en-US" dirty="0" smtClean="0"/>
              <a:t>Concurrency </a:t>
            </a:r>
            <a:r>
              <a:rPr lang="en-US" dirty="0" smtClean="0"/>
              <a:t>– locks.. Etc.</a:t>
            </a:r>
          </a:p>
          <a:p>
            <a:r>
              <a:rPr lang="en-US" dirty="0" smtClean="0"/>
              <a:t>Replication data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Distributed Filesystems</a:t>
            </a:r>
          </a:p>
          <a:p>
            <a:r>
              <a:rPr lang="en-US" dirty="0" smtClean="0"/>
              <a:t>Motivation</a:t>
            </a:r>
          </a:p>
          <a:p>
            <a:r>
              <a:rPr lang="en-US" dirty="0" smtClean="0"/>
              <a:t>Google Filesystem Architecture</a:t>
            </a:r>
          </a:p>
          <a:p>
            <a:r>
              <a:rPr lang="en-US" dirty="0" smtClean="0"/>
              <a:t>The Metadata</a:t>
            </a:r>
          </a:p>
          <a:p>
            <a:r>
              <a:rPr lang="en-US" dirty="0" smtClean="0"/>
              <a:t>Consistency Model</a:t>
            </a:r>
          </a:p>
          <a:p>
            <a:r>
              <a:rPr lang="en-US" dirty="0" smtClean="0"/>
              <a:t>File Mutation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Thank You!</a:t>
            </a:r>
            <a:endParaRPr lang="en-US" dirty="0"/>
          </a:p>
        </p:txBody>
      </p:sp>
      <p:sp>
        <p:nvSpPr>
          <p:cNvPr id="6" name="Title 3"/>
          <p:cNvSpPr txBox="1">
            <a:spLocks/>
          </p:cNvSpPr>
          <p:nvPr/>
        </p:nvSpPr>
        <p:spPr>
          <a:xfrm>
            <a:off x="533400" y="4038600"/>
            <a:ext cx="7772400" cy="1362456"/>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Questions?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a:t>
            </a:r>
            <a:r>
              <a:rPr lang="en-US" dirty="0" smtClean="0">
                <a:hlinkClick r:id="rId2"/>
              </a:rPr>
              <a:t>The </a:t>
            </a:r>
            <a:r>
              <a:rPr lang="en-US" dirty="0" smtClean="0">
                <a:hlinkClick r:id="rId2"/>
              </a:rPr>
              <a:t>Google file system</a:t>
            </a:r>
            <a:r>
              <a:rPr lang="en-US" dirty="0" smtClean="0"/>
              <a:t>. </a:t>
            </a:r>
            <a:r>
              <a:rPr lang="en-US" dirty="0" smtClean="0"/>
              <a:t>In </a:t>
            </a:r>
            <a:r>
              <a:rPr lang="en-US" i="1" dirty="0" smtClean="0"/>
              <a:t>19th Symposium on Operating Systems Principles</a:t>
            </a:r>
            <a:r>
              <a:rPr lang="en-US" dirty="0" smtClean="0"/>
              <a:t>, pages 29-43, Lake George, New York, 2003.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Distributed File system</a:t>
            </a:r>
            <a:endParaRPr lang="en-US" dirty="0"/>
          </a:p>
        </p:txBody>
      </p:sp>
      <p:sp>
        <p:nvSpPr>
          <p:cNvPr id="16" name="Content Placeholder 15"/>
          <p:cNvSpPr>
            <a:spLocks noGrp="1"/>
          </p:cNvSpPr>
          <p:nvPr>
            <p:ph idx="1"/>
          </p:nvPr>
        </p:nvSpPr>
        <p:spPr/>
        <p:txBody>
          <a:bodyPr>
            <a:normAutofit fontScale="92500"/>
          </a:bodyPr>
          <a:lstStyle/>
          <a:p>
            <a:r>
              <a:rPr lang="en-US" dirty="0" smtClean="0"/>
              <a:t>The Google Filesystem is a Distributed filesystem.</a:t>
            </a:r>
          </a:p>
          <a:p>
            <a:r>
              <a:rPr lang="en-US" dirty="0" smtClean="0"/>
              <a:t>Allow access to files from multiple hosts shared via a computer network.</a:t>
            </a:r>
          </a:p>
          <a:p>
            <a:r>
              <a:rPr lang="en-US" dirty="0" smtClean="0"/>
              <a:t>Provides an API that allows it to be accessible over the network</a:t>
            </a:r>
            <a:r>
              <a:rPr lang="en-US" dirty="0" smtClean="0"/>
              <a:t>.</a:t>
            </a:r>
          </a:p>
          <a:p>
            <a:r>
              <a:rPr lang="en-US" dirty="0" smtClean="0"/>
              <a:t>They are layered on top of other filesystems</a:t>
            </a:r>
            <a:r>
              <a:rPr lang="en-US" dirty="0" smtClean="0"/>
              <a:t>.</a:t>
            </a:r>
          </a:p>
          <a:p>
            <a:r>
              <a:rPr lang="en-US" dirty="0" smtClean="0"/>
              <a:t>Distributed filesystems are not concerned with how the data is actually stored.</a:t>
            </a:r>
          </a:p>
          <a:p>
            <a:r>
              <a:rPr lang="en-US" dirty="0" smtClean="0"/>
              <a:t>They are more concerned with things as concurrent access to files, replication of data, and network related stuff.</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Filesystem</a:t>
            </a:r>
            <a:br>
              <a:rPr lang="en-US" dirty="0" smtClean="0"/>
            </a:br>
            <a:endParaRPr lang="en-US" dirty="0"/>
          </a:p>
        </p:txBody>
      </p:sp>
      <p:grpSp>
        <p:nvGrpSpPr>
          <p:cNvPr id="16" name="Group 15"/>
          <p:cNvGrpSpPr/>
          <p:nvPr/>
        </p:nvGrpSpPr>
        <p:grpSpPr>
          <a:xfrm>
            <a:off x="4953000" y="3733800"/>
            <a:ext cx="3733800" cy="2362200"/>
            <a:chOff x="4876800" y="4191000"/>
            <a:chExt cx="3733800" cy="2362200"/>
          </a:xfrm>
        </p:grpSpPr>
        <p:sp>
          <p:nvSpPr>
            <p:cNvPr id="13" name="Rectangle 12"/>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4"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15" name="TextBox 14"/>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N</a:t>
              </a:r>
              <a:endParaRPr lang="en-US" dirty="0">
                <a:solidFill>
                  <a:schemeClr val="bg1"/>
                </a:solidFill>
              </a:endParaRPr>
            </a:p>
          </p:txBody>
        </p:sp>
      </p:grpSp>
      <p:grpSp>
        <p:nvGrpSpPr>
          <p:cNvPr id="21" name="Group 20"/>
          <p:cNvGrpSpPr/>
          <p:nvPr/>
        </p:nvGrpSpPr>
        <p:grpSpPr>
          <a:xfrm>
            <a:off x="457200" y="3733800"/>
            <a:ext cx="3733800" cy="2362200"/>
            <a:chOff x="4876800" y="4191000"/>
            <a:chExt cx="3733800" cy="2362200"/>
          </a:xfrm>
        </p:grpSpPr>
        <p:sp>
          <p:nvSpPr>
            <p:cNvPr id="22" name="Rectangle 21"/>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3"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24" name="TextBox 23"/>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1</a:t>
              </a:r>
              <a:endParaRPr lang="en-US" dirty="0">
                <a:solidFill>
                  <a:schemeClr val="bg1"/>
                </a:solidFill>
              </a:endParaRPr>
            </a:p>
          </p:txBody>
        </p:sp>
      </p:grpSp>
      <p:sp>
        <p:nvSpPr>
          <p:cNvPr id="25" name="Rectangle 24"/>
          <p:cNvSpPr/>
          <p:nvPr/>
        </p:nvSpPr>
        <p:spPr>
          <a:xfrm>
            <a:off x="838200" y="2667000"/>
            <a:ext cx="7620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300" dirty="0" smtClean="0"/>
              <a:t>Distributed    Filesystem</a:t>
            </a:r>
            <a:endParaRPr lang="en-US" sz="2400" b="1" spc="300" dirty="0"/>
          </a:p>
        </p:txBody>
      </p:sp>
      <p:cxnSp>
        <p:nvCxnSpPr>
          <p:cNvPr id="27" name="Straight Connector 26"/>
          <p:cNvCxnSpPr/>
          <p:nvPr/>
        </p:nvCxnSpPr>
        <p:spPr>
          <a:xfrm rot="5400000">
            <a:off x="2781300" y="3543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9294" y="3542506"/>
            <a:ext cx="381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1828800" y="1828800"/>
            <a:ext cx="5781675"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dirty="0" smtClean="0"/>
              <a:t>Component failures are the norm rather than the exception.</a:t>
            </a:r>
          </a:p>
          <a:p>
            <a:r>
              <a:rPr lang="en-US" dirty="0" smtClean="0"/>
              <a:t>Files are huge by traditional standards. </a:t>
            </a:r>
          </a:p>
          <a:p>
            <a:r>
              <a:rPr lang="en-US" dirty="0" smtClean="0"/>
              <a:t>Google Client Applications seldom overwrite the files. Most often they read from them, or write at the end of the file. (append)</a:t>
            </a:r>
          </a:p>
          <a:p>
            <a:r>
              <a:rPr lang="en-US" dirty="0" smtClean="0"/>
              <a:t>Co-designing the applications and the filesystem API benefits the overall system. Primitives can be created specific to the Google applications.</a:t>
            </a:r>
          </a:p>
          <a:p>
            <a:r>
              <a:rPr lang="en-US" dirty="0" smtClean="0"/>
              <a:t>High sustained bandwidth is more important than low latency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sp>
        <p:nvSpPr>
          <p:cNvPr id="3" name="Content Placeholder 2"/>
          <p:cNvSpPr>
            <a:spLocks noGrp="1"/>
          </p:cNvSpPr>
          <p:nvPr>
            <p:ph idx="1"/>
          </p:nvPr>
        </p:nvSpPr>
        <p:spPr/>
        <p:txBody>
          <a:bodyPr>
            <a:normAutofit/>
          </a:bodyPr>
          <a:lstStyle/>
          <a:p>
            <a:r>
              <a:rPr lang="en-US" dirty="0" smtClean="0"/>
              <a:t>Consists of a single master and multiple chunkservers. </a:t>
            </a:r>
          </a:p>
          <a:p>
            <a:r>
              <a:rPr lang="en-US" dirty="0" smtClean="0"/>
              <a:t>Multiple Clients access this architecture at once.</a:t>
            </a:r>
          </a:p>
          <a:p>
            <a:r>
              <a:rPr lang="en-US" dirty="0" smtClean="0"/>
              <a:t>A machine can act both as a client of the filesystem architecture, and as a chunkserver.</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A chunkserver is typically a commodity </a:t>
            </a:r>
            <a:r>
              <a:rPr lang="en-US" dirty="0" smtClean="0"/>
              <a:t>Linux </a:t>
            </a:r>
            <a:r>
              <a:rPr lang="en-US" dirty="0" smtClean="0"/>
              <a:t>machine </a:t>
            </a:r>
          </a:p>
          <a:p>
            <a:r>
              <a:rPr lang="en-US" dirty="0" smtClean="0"/>
              <a:t>Files are divided into fixed size chunks.  (64 MB).</a:t>
            </a:r>
          </a:p>
          <a:p>
            <a:r>
              <a:rPr lang="en-US" dirty="0" smtClean="0"/>
              <a:t>Chunks are stored on local disks as Linux files.</a:t>
            </a:r>
          </a:p>
          <a:p>
            <a:r>
              <a:rPr lang="en-US" dirty="0" smtClean="0"/>
              <a:t>For reliability the chunks are replicated in multiple chunkservers. Each chunk is stored at least 3 times by default, but users may specify a higher number of replicas</a:t>
            </a:r>
            <a:r>
              <a:rPr lang="en-US" dirty="0" smtClean="0"/>
              <a:t>.</a:t>
            </a:r>
          </a:p>
          <a:p>
            <a:r>
              <a:rPr lang="en-US" dirty="0" smtClean="0"/>
              <a:t>Chunkservers don’t cache file data.</a:t>
            </a:r>
          </a:p>
          <a:p>
            <a:r>
              <a:rPr lang="en-US" dirty="0" smtClean="0"/>
              <a:t> Chunkservers rely on the </a:t>
            </a:r>
            <a:r>
              <a:rPr lang="en-US" dirty="0" err="1" smtClean="0"/>
              <a:t>L</a:t>
            </a:r>
            <a:r>
              <a:rPr lang="en-US" dirty="0" err="1" smtClean="0"/>
              <a:t>inux’s</a:t>
            </a:r>
            <a:r>
              <a:rPr lang="en-US" dirty="0" smtClean="0"/>
              <a:t> buffer cache which keeps the frequently accessed data in memory.</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Maintains all the file system metadata:</a:t>
            </a:r>
          </a:p>
          <a:p>
            <a:pPr lvl="1"/>
            <a:r>
              <a:rPr lang="en-US" dirty="0" smtClean="0"/>
              <a:t>Namespaces (Hierarchy)</a:t>
            </a:r>
          </a:p>
          <a:p>
            <a:pPr lvl="1"/>
            <a:r>
              <a:rPr lang="en-US" dirty="0" smtClean="0"/>
              <a:t>Access Control Information ()</a:t>
            </a:r>
          </a:p>
          <a:p>
            <a:pPr lvl="1"/>
            <a:r>
              <a:rPr lang="en-US" dirty="0" smtClean="0"/>
              <a:t>Mapping from files to chunks.</a:t>
            </a:r>
          </a:p>
          <a:p>
            <a:pPr lvl="1"/>
            <a:r>
              <a:rPr lang="en-US" dirty="0" smtClean="0"/>
              <a:t>Chunkservers where a chunk is located.</a:t>
            </a:r>
          </a:p>
          <a:p>
            <a:r>
              <a:rPr lang="en-US" dirty="0" smtClean="0"/>
              <a:t>Controls System-Wide activities.</a:t>
            </a:r>
          </a:p>
          <a:p>
            <a:pPr lvl="1"/>
            <a:r>
              <a:rPr lang="en-US" dirty="0" smtClean="0"/>
              <a:t>Chunk lease management</a:t>
            </a:r>
          </a:p>
          <a:p>
            <a:pPr lvl="1"/>
            <a:r>
              <a:rPr lang="en-US" dirty="0" smtClean="0"/>
              <a:t>Garbage collection</a:t>
            </a:r>
          </a:p>
          <a:p>
            <a:pPr lvl="1"/>
            <a:r>
              <a:rPr lang="en-US" dirty="0" smtClean="0"/>
              <a:t>Orphaned chunks.</a:t>
            </a:r>
          </a:p>
          <a:p>
            <a:pPr lvl="1"/>
            <a:r>
              <a:rPr lang="en-US" dirty="0" smtClean="0"/>
              <a:t>Chunk migration between chunk servers.</a:t>
            </a:r>
          </a:p>
          <a:p>
            <a:pPr lvl="1"/>
            <a:r>
              <a:rPr lang="en-US" dirty="0" smtClean="0"/>
              <a:t>Communicates with each chunkserver to </a:t>
            </a:r>
            <a:r>
              <a:rPr lang="en-US" dirty="0" smtClean="0"/>
              <a:t>collect its state.</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3042</TotalTime>
  <Words>822</Words>
  <Application>Microsoft Office PowerPoint</Application>
  <PresentationFormat>On-screen Show (4:3)</PresentationFormat>
  <Paragraphs>103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Google File System</vt:lpstr>
      <vt:lpstr>Outline</vt:lpstr>
      <vt:lpstr>Distributed File system</vt:lpstr>
      <vt:lpstr>Distributed Filesystem </vt:lpstr>
      <vt:lpstr>Motivation</vt:lpstr>
      <vt:lpstr>Google Filesystem Architecture</vt:lpstr>
      <vt:lpstr>Google Filesystem Architecture</vt:lpstr>
      <vt:lpstr>Chunkservers</vt:lpstr>
      <vt:lpstr>Single Master</vt:lpstr>
      <vt:lpstr>The Metadata</vt:lpstr>
      <vt:lpstr>The Operations Log </vt:lpstr>
      <vt:lpstr>In-Memory Data Structures.</vt:lpstr>
      <vt:lpstr>Chunk Locations.</vt:lpstr>
      <vt:lpstr>Chunk Locations</vt:lpstr>
      <vt:lpstr>Consistency Model</vt:lpstr>
      <vt:lpstr>Implications for GFS Applications</vt:lpstr>
      <vt:lpstr>File Region Mutations.</vt:lpstr>
      <vt:lpstr>Leases and Mutation Order</vt:lpstr>
      <vt:lpstr>Slide 19</vt:lpstr>
      <vt:lpstr>Thank You!</vt:lpstr>
      <vt:lpstr>References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338</cp:revision>
  <dcterms:created xsi:type="dcterms:W3CDTF">2010-03-11T20:34:24Z</dcterms:created>
  <dcterms:modified xsi:type="dcterms:W3CDTF">2010-03-16T20:06:39Z</dcterms:modified>
</cp:coreProperties>
</file>