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97" r:id="rId3"/>
    <p:sldId id="298" r:id="rId4"/>
    <p:sldId id="257" r:id="rId5"/>
    <p:sldId id="258" r:id="rId6"/>
    <p:sldId id="261" r:id="rId7"/>
    <p:sldId id="259" r:id="rId8"/>
    <p:sldId id="292" r:id="rId9"/>
    <p:sldId id="260" r:id="rId10"/>
    <p:sldId id="293" r:id="rId11"/>
    <p:sldId id="263" r:id="rId12"/>
    <p:sldId id="294" r:id="rId13"/>
    <p:sldId id="264" r:id="rId14"/>
    <p:sldId id="265" r:id="rId15"/>
    <p:sldId id="285" r:id="rId16"/>
    <p:sldId id="287" r:id="rId17"/>
    <p:sldId id="286" r:id="rId18"/>
    <p:sldId id="270" r:id="rId19"/>
    <p:sldId id="271" r:id="rId20"/>
    <p:sldId id="267" r:id="rId21"/>
    <p:sldId id="295" r:id="rId22"/>
    <p:sldId id="288" r:id="rId23"/>
    <p:sldId id="266" r:id="rId24"/>
    <p:sldId id="272" r:id="rId25"/>
    <p:sldId id="289" r:id="rId26"/>
    <p:sldId id="290" r:id="rId27"/>
    <p:sldId id="291" r:id="rId28"/>
    <p:sldId id="276" r:id="rId29"/>
    <p:sldId id="274" r:id="rId30"/>
    <p:sldId id="275" r:id="rId31"/>
    <p:sldId id="278" r:id="rId32"/>
    <p:sldId id="279" r:id="rId33"/>
    <p:sldId id="280" r:id="rId34"/>
    <p:sldId id="296" r:id="rId35"/>
    <p:sldId id="28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25" d="100"/>
          <a:sy n="125" d="100"/>
        </p:scale>
        <p:origin x="-588" y="8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276544-A668-4050-9B33-F4CC7A6280CC}" type="datetimeFigureOut">
              <a:rPr lang="en-US" smtClean="0"/>
              <a:pPr/>
              <a:t>2/18/2010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511807-729B-42C4-AFF6-2A42C274971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511807-729B-42C4-AFF6-2A42C2749713}"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511807-729B-42C4-AFF6-2A42C2749713}"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511807-729B-42C4-AFF6-2A42C2749713}"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511807-729B-42C4-AFF6-2A42C2749713}"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0D031E8-CA3C-4208-A7FA-7F59521C15CB}" type="datetimeFigureOut">
              <a:rPr lang="en-US" smtClean="0"/>
              <a:pPr/>
              <a:t>2/18/2010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730DCC-7053-4470-B9F3-8D091DDA716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D031E8-CA3C-4208-A7FA-7F59521C15CB}" type="datetimeFigureOut">
              <a:rPr lang="en-US" smtClean="0"/>
              <a:pPr/>
              <a:t>2/18/2010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30DCC-7053-4470-B9F3-8D091DDA71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D031E8-CA3C-4208-A7FA-7F59521C15CB}" type="datetimeFigureOut">
              <a:rPr lang="en-US" smtClean="0"/>
              <a:pPr/>
              <a:t>2/18/2010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30DCC-7053-4470-B9F3-8D091DDA71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D031E8-CA3C-4208-A7FA-7F59521C15CB}" type="datetimeFigureOut">
              <a:rPr lang="en-US" smtClean="0"/>
              <a:pPr/>
              <a:t>2/18/2010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30DCC-7053-4470-B9F3-8D091DDA71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0D031E8-CA3C-4208-A7FA-7F59521C15CB}" type="datetimeFigureOut">
              <a:rPr lang="en-US" smtClean="0"/>
              <a:pPr/>
              <a:t>2/18/2010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30DCC-7053-4470-B9F3-8D091DDA716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D031E8-CA3C-4208-A7FA-7F59521C15CB}" type="datetimeFigureOut">
              <a:rPr lang="en-US" smtClean="0"/>
              <a:pPr/>
              <a:t>2/18/2010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730DCC-7053-4470-B9F3-8D091DDA71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0D031E8-CA3C-4208-A7FA-7F59521C15CB}" type="datetimeFigureOut">
              <a:rPr lang="en-US" smtClean="0"/>
              <a:pPr/>
              <a:t>2/18/2010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730DCC-7053-4470-B9F3-8D091DDA71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0D031E8-CA3C-4208-A7FA-7F59521C15CB}" type="datetimeFigureOut">
              <a:rPr lang="en-US" smtClean="0"/>
              <a:pPr/>
              <a:t>2/18/2010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730DCC-7053-4470-B9F3-8D091DDA71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031E8-CA3C-4208-A7FA-7F59521C15CB}" type="datetimeFigureOut">
              <a:rPr lang="en-US" smtClean="0"/>
              <a:pPr/>
              <a:t>2/18/2010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730DCC-7053-4470-B9F3-8D091DDA71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D031E8-CA3C-4208-A7FA-7F59521C15CB}" type="datetimeFigureOut">
              <a:rPr lang="en-US" smtClean="0"/>
              <a:pPr/>
              <a:t>2/18/2010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730DCC-7053-4470-B9F3-8D091DDA71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0D031E8-CA3C-4208-A7FA-7F59521C15CB}" type="datetimeFigureOut">
              <a:rPr lang="en-US" smtClean="0"/>
              <a:pPr/>
              <a:t>2/18/2010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730DCC-7053-4470-B9F3-8D091DDA716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0D031E8-CA3C-4208-A7FA-7F59521C15CB}" type="datetimeFigureOut">
              <a:rPr lang="en-US" smtClean="0"/>
              <a:pPr/>
              <a:t>2/18/2010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730DCC-7053-4470-B9F3-8D091DDA716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Uncompressing a Projection Index in CUDA</a:t>
            </a:r>
            <a:endParaRPr lang="en-US" dirty="0"/>
          </a:p>
        </p:txBody>
      </p:sp>
      <p:sp>
        <p:nvSpPr>
          <p:cNvPr id="3" name="Subtitle 2"/>
          <p:cNvSpPr>
            <a:spLocks noGrp="1"/>
          </p:cNvSpPr>
          <p:nvPr>
            <p:ph type="subTitle" idx="1"/>
          </p:nvPr>
        </p:nvSpPr>
        <p:spPr/>
        <p:txBody>
          <a:bodyPr/>
          <a:lstStyle/>
          <a:p>
            <a:r>
              <a:rPr lang="en-US" dirty="0" smtClean="0"/>
              <a:t>Eduardo Gutarra Velez</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 &amp; Previous Work</a:t>
            </a:r>
          </a:p>
          <a:p>
            <a:r>
              <a:rPr lang="en-US" dirty="0" smtClean="0"/>
              <a:t>The Problem with the Previous Work</a:t>
            </a:r>
          </a:p>
          <a:p>
            <a:r>
              <a:rPr lang="en-US" b="1" dirty="0" smtClean="0"/>
              <a:t>The Solution: (Index proposed)</a:t>
            </a:r>
          </a:p>
          <a:p>
            <a:r>
              <a:rPr lang="en-US" dirty="0" smtClean="0"/>
              <a:t>Data Structures of that Index.</a:t>
            </a:r>
          </a:p>
          <a:p>
            <a:r>
              <a:rPr lang="en-US" dirty="0" smtClean="0"/>
              <a:t>Algorithm for the Index.</a:t>
            </a:r>
          </a:p>
          <a:p>
            <a:r>
              <a:rPr lang="en-US" dirty="0" smtClean="0"/>
              <a:t>Benchmark against Projection Index</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Bin-Based Indexing</a:t>
            </a:r>
            <a:endParaRPr lang="en-US" dirty="0"/>
          </a:p>
        </p:txBody>
      </p:sp>
      <p:sp>
        <p:nvSpPr>
          <p:cNvPr id="3" name="Content Placeholder 2"/>
          <p:cNvSpPr>
            <a:spLocks noGrp="1"/>
          </p:cNvSpPr>
          <p:nvPr>
            <p:ph idx="1"/>
          </p:nvPr>
        </p:nvSpPr>
        <p:spPr/>
        <p:txBody>
          <a:bodyPr/>
          <a:lstStyle/>
          <a:p>
            <a:r>
              <a:rPr lang="en-US" sz="2800" dirty="0" smtClean="0"/>
              <a:t>Concentrates on reducing both the amount of bandwidth and memory required to evaluate a query.</a:t>
            </a:r>
          </a:p>
          <a:p>
            <a:r>
              <a:rPr lang="en-US" dirty="0" smtClean="0"/>
              <a:t>Their DP-BIS integrates two key strategies:</a:t>
            </a:r>
          </a:p>
          <a:p>
            <a:pPr lvl="1"/>
            <a:r>
              <a:rPr lang="en-US" dirty="0" smtClean="0"/>
              <a:t> Data binning</a:t>
            </a:r>
          </a:p>
          <a:p>
            <a:pPr lvl="1"/>
            <a:r>
              <a:rPr lang="en-US" dirty="0" smtClean="0"/>
              <a:t>Use of Data Parallel Order-preserving Bin-based Clusters (OrBiC)</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 &amp; Previous Work</a:t>
            </a:r>
          </a:p>
          <a:p>
            <a:r>
              <a:rPr lang="en-US" dirty="0" smtClean="0"/>
              <a:t>The Problem with the Previous Work</a:t>
            </a:r>
          </a:p>
          <a:p>
            <a:r>
              <a:rPr lang="en-US" dirty="0" smtClean="0"/>
              <a:t>The Solution: (Index proposed)</a:t>
            </a:r>
          </a:p>
          <a:p>
            <a:r>
              <a:rPr lang="en-US" b="1" dirty="0" smtClean="0"/>
              <a:t>Data Structures of that Index.</a:t>
            </a:r>
          </a:p>
          <a:p>
            <a:r>
              <a:rPr lang="en-US" dirty="0" smtClean="0"/>
              <a:t>Algorithm for the Index.</a:t>
            </a:r>
          </a:p>
          <a:p>
            <a:r>
              <a:rPr lang="en-US" dirty="0" smtClean="0"/>
              <a:t>Benchmark against Projection Index</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Binning</a:t>
            </a:r>
            <a:endParaRPr lang="en-US" dirty="0"/>
          </a:p>
        </p:txBody>
      </p:sp>
      <p:sp>
        <p:nvSpPr>
          <p:cNvPr id="3" name="Content Placeholder 2"/>
          <p:cNvSpPr>
            <a:spLocks noGrp="1"/>
          </p:cNvSpPr>
          <p:nvPr>
            <p:ph sz="half" idx="1"/>
          </p:nvPr>
        </p:nvSpPr>
        <p:spPr/>
        <p:txBody>
          <a:bodyPr>
            <a:normAutofit/>
          </a:bodyPr>
          <a:lstStyle/>
          <a:p>
            <a:r>
              <a:rPr lang="en-US" dirty="0" smtClean="0"/>
              <a:t>Original data values which fall in a given small interval are replaced by a value representative of that interval</a:t>
            </a:r>
          </a:p>
          <a:p>
            <a:r>
              <a:rPr lang="en-US" dirty="0" smtClean="0"/>
              <a:t>Each encoded value represents a bin</a:t>
            </a:r>
          </a:p>
        </p:txBody>
      </p:sp>
      <p:graphicFrame>
        <p:nvGraphicFramePr>
          <p:cNvPr id="58" name="Table 57"/>
          <p:cNvGraphicFramePr>
            <a:graphicFrameLocks noGrp="1"/>
          </p:cNvGraphicFramePr>
          <p:nvPr/>
        </p:nvGraphicFramePr>
        <p:xfrm>
          <a:off x="4648200" y="1625600"/>
          <a:ext cx="1181100" cy="3708400"/>
        </p:xfrm>
        <a:graphic>
          <a:graphicData uri="http://schemas.openxmlformats.org/drawingml/2006/table">
            <a:tbl>
              <a:tblPr firstRow="1" bandRow="1">
                <a:tableStyleId>{5940675A-B579-460E-94D1-54222C63F5DA}</a:tableStyleId>
              </a:tblPr>
              <a:tblGrid>
                <a:gridCol w="1181100"/>
              </a:tblGrid>
              <a:tr h="370840">
                <a:tc>
                  <a:txBody>
                    <a:bodyPr/>
                    <a:lstStyle/>
                    <a:p>
                      <a:r>
                        <a:rPr lang="en-US" dirty="0" smtClean="0"/>
                        <a:t>1</a:t>
                      </a:r>
                      <a:endParaRPr lang="en-US" dirty="0"/>
                    </a:p>
                  </a:txBody>
                  <a:tcPr/>
                </a:tc>
              </a:tr>
              <a:tr h="370840">
                <a:tc>
                  <a:txBody>
                    <a:bodyPr/>
                    <a:lstStyle/>
                    <a:p>
                      <a:r>
                        <a:rPr lang="en-US" dirty="0" smtClean="0"/>
                        <a:t>4</a:t>
                      </a:r>
                      <a:endParaRPr lang="en-US" dirty="0"/>
                    </a:p>
                  </a:txBody>
                  <a:tcPr/>
                </a:tc>
              </a:tr>
              <a:tr h="370840">
                <a:tc>
                  <a:txBody>
                    <a:bodyPr/>
                    <a:lstStyle/>
                    <a:p>
                      <a:r>
                        <a:rPr lang="en-US" dirty="0" smtClean="0"/>
                        <a:t>7</a:t>
                      </a:r>
                      <a:endParaRPr lang="en-US" dirty="0"/>
                    </a:p>
                  </a:txBody>
                  <a:tcPr/>
                </a:tc>
              </a:tr>
              <a:tr h="370840">
                <a:tc>
                  <a:txBody>
                    <a:bodyPr/>
                    <a:lstStyle/>
                    <a:p>
                      <a:r>
                        <a:rPr lang="en-US" dirty="0" smtClean="0"/>
                        <a:t>6</a:t>
                      </a:r>
                      <a:endParaRPr lang="en-US" dirty="0"/>
                    </a:p>
                  </a:txBody>
                  <a:tcPr/>
                </a:tc>
              </a:tr>
              <a:tr h="370840">
                <a:tc>
                  <a:txBody>
                    <a:bodyPr/>
                    <a:lstStyle/>
                    <a:p>
                      <a:r>
                        <a:rPr lang="en-US" dirty="0" smtClean="0"/>
                        <a:t>4</a:t>
                      </a:r>
                      <a:endParaRPr lang="en-US" dirty="0"/>
                    </a:p>
                  </a:txBody>
                  <a:tcPr/>
                </a:tc>
              </a:tr>
              <a:tr h="370840">
                <a:tc>
                  <a:txBody>
                    <a:bodyPr/>
                    <a:lstStyle/>
                    <a:p>
                      <a:r>
                        <a:rPr lang="en-US" dirty="0" smtClean="0"/>
                        <a:t>5</a:t>
                      </a:r>
                      <a:endParaRPr lang="en-US" dirty="0"/>
                    </a:p>
                  </a:txBody>
                  <a:tcPr/>
                </a:tc>
              </a:tr>
              <a:tr h="370840">
                <a:tc>
                  <a:txBody>
                    <a:bodyPr/>
                    <a:lstStyle/>
                    <a:p>
                      <a:r>
                        <a:rPr lang="en-US" dirty="0" smtClean="0"/>
                        <a:t>8</a:t>
                      </a:r>
                      <a:endParaRPr lang="en-US" dirty="0"/>
                    </a:p>
                  </a:txBody>
                  <a:tcPr/>
                </a:tc>
              </a:tr>
              <a:tr h="370840">
                <a:tc>
                  <a:txBody>
                    <a:bodyPr/>
                    <a:lstStyle/>
                    <a:p>
                      <a:r>
                        <a:rPr lang="en-US" dirty="0" smtClean="0"/>
                        <a:t>10</a:t>
                      </a:r>
                      <a:endParaRPr lang="en-US" dirty="0"/>
                    </a:p>
                  </a:txBody>
                  <a:tcPr/>
                </a:tc>
              </a:tr>
              <a:tr h="370840">
                <a:tc>
                  <a:txBody>
                    <a:bodyPr/>
                    <a:lstStyle/>
                    <a:p>
                      <a:r>
                        <a:rPr lang="en-US" dirty="0" smtClean="0"/>
                        <a:t>3</a:t>
                      </a:r>
                      <a:endParaRPr lang="en-US" dirty="0"/>
                    </a:p>
                  </a:txBody>
                  <a:tcPr/>
                </a:tc>
              </a:tr>
              <a:tr h="370840">
                <a:tc>
                  <a:txBody>
                    <a:bodyPr/>
                    <a:lstStyle/>
                    <a:p>
                      <a:r>
                        <a:rPr lang="en-US" dirty="0" smtClean="0"/>
                        <a:t>2</a:t>
                      </a:r>
                      <a:endParaRPr lang="en-US" dirty="0"/>
                    </a:p>
                  </a:txBody>
                  <a:tcPr/>
                </a:tc>
              </a:tr>
            </a:tbl>
          </a:graphicData>
        </a:graphic>
      </p:graphicFrame>
      <p:graphicFrame>
        <p:nvGraphicFramePr>
          <p:cNvPr id="59" name="Table 58"/>
          <p:cNvGraphicFramePr>
            <a:graphicFrameLocks noGrp="1"/>
          </p:cNvGraphicFramePr>
          <p:nvPr/>
        </p:nvGraphicFramePr>
        <p:xfrm>
          <a:off x="7277100" y="1600200"/>
          <a:ext cx="1181100" cy="3708400"/>
        </p:xfrm>
        <a:graphic>
          <a:graphicData uri="http://schemas.openxmlformats.org/drawingml/2006/table">
            <a:tbl>
              <a:tblPr firstRow="1" bandRow="1">
                <a:tableStyleId>{5940675A-B579-460E-94D1-54222C63F5DA}</a:tableStyleId>
              </a:tblPr>
              <a:tblGrid>
                <a:gridCol w="1181100"/>
              </a:tblGrid>
              <a:tr h="370840">
                <a:tc>
                  <a:txBody>
                    <a:bodyPr/>
                    <a:lstStyle/>
                    <a:p>
                      <a:r>
                        <a:rPr lang="en-US" dirty="0" smtClean="0"/>
                        <a:t>0</a:t>
                      </a:r>
                      <a:endParaRPr lang="en-US" dirty="0"/>
                    </a:p>
                  </a:txBody>
                  <a:tcPr/>
                </a:tc>
              </a:tr>
              <a:tr h="370840">
                <a:tc>
                  <a:txBody>
                    <a:bodyPr/>
                    <a:lstStyle/>
                    <a:p>
                      <a:r>
                        <a:rPr lang="en-US" dirty="0" smtClean="0"/>
                        <a:t>0</a:t>
                      </a:r>
                      <a:endParaRPr lang="en-US" dirty="0"/>
                    </a:p>
                  </a:txBody>
                  <a:tcPr/>
                </a:tc>
              </a:tr>
              <a:tr h="370840">
                <a:tc>
                  <a:txBody>
                    <a:bodyPr/>
                    <a:lstStyle/>
                    <a:p>
                      <a:r>
                        <a:rPr lang="en-US" dirty="0" smtClean="0"/>
                        <a:t>1</a:t>
                      </a:r>
                      <a:endParaRPr lang="en-US" dirty="0"/>
                    </a:p>
                  </a:txBody>
                  <a:tcPr/>
                </a:tc>
              </a:tr>
              <a:tr h="370840">
                <a:tc>
                  <a:txBody>
                    <a:bodyPr/>
                    <a:lstStyle/>
                    <a:p>
                      <a:r>
                        <a:rPr lang="en-US" dirty="0" smtClean="0"/>
                        <a:t>1</a:t>
                      </a:r>
                      <a:endParaRPr lang="en-US" dirty="0"/>
                    </a:p>
                  </a:txBody>
                  <a:tcPr/>
                </a:tc>
              </a:tr>
              <a:tr h="370840">
                <a:tc>
                  <a:txBody>
                    <a:bodyPr/>
                    <a:lstStyle/>
                    <a:p>
                      <a:r>
                        <a:rPr lang="en-US" dirty="0" smtClean="0"/>
                        <a:t>0</a:t>
                      </a:r>
                      <a:endParaRPr lang="en-US" dirty="0"/>
                    </a:p>
                  </a:txBody>
                  <a:tcPr/>
                </a:tc>
              </a:tr>
              <a:tr h="370840">
                <a:tc>
                  <a:txBody>
                    <a:bodyPr/>
                    <a:lstStyle/>
                    <a:p>
                      <a:r>
                        <a:rPr lang="en-US" dirty="0" smtClean="0"/>
                        <a:t>0</a:t>
                      </a:r>
                      <a:endParaRPr lang="en-US" dirty="0"/>
                    </a:p>
                  </a:txBody>
                  <a:tcPr/>
                </a:tc>
              </a:tr>
              <a:tr h="370840">
                <a:tc>
                  <a:txBody>
                    <a:bodyPr/>
                    <a:lstStyle/>
                    <a:p>
                      <a:r>
                        <a:rPr lang="en-US" dirty="0" smtClean="0"/>
                        <a:t>1</a:t>
                      </a:r>
                      <a:endParaRPr lang="en-US" dirty="0"/>
                    </a:p>
                  </a:txBody>
                  <a:tcPr/>
                </a:tc>
              </a:tr>
              <a:tr h="370840">
                <a:tc>
                  <a:txBody>
                    <a:bodyPr/>
                    <a:lstStyle/>
                    <a:p>
                      <a:r>
                        <a:rPr lang="en-US" dirty="0" smtClean="0"/>
                        <a:t>2</a:t>
                      </a:r>
                      <a:endParaRPr lang="en-US" dirty="0"/>
                    </a:p>
                  </a:txBody>
                  <a:tcPr/>
                </a:tc>
              </a:tr>
              <a:tr h="370840">
                <a:tc>
                  <a:txBody>
                    <a:bodyPr/>
                    <a:lstStyle/>
                    <a:p>
                      <a:r>
                        <a:rPr lang="en-US" dirty="0" smtClean="0"/>
                        <a:t>0</a:t>
                      </a:r>
                      <a:endParaRPr lang="en-US" dirty="0"/>
                    </a:p>
                  </a:txBody>
                  <a:tcPr/>
                </a:tc>
              </a:tr>
              <a:tr h="370840">
                <a:tc>
                  <a:txBody>
                    <a:bodyPr/>
                    <a:lstStyle/>
                    <a:p>
                      <a:r>
                        <a:rPr lang="en-US" dirty="0" smtClean="0"/>
                        <a:t>0</a:t>
                      </a:r>
                      <a:endParaRPr lang="en-US" dirty="0"/>
                    </a:p>
                  </a:txBody>
                  <a:tcPr/>
                </a:tc>
              </a:tr>
            </a:tbl>
          </a:graphicData>
        </a:graphic>
      </p:graphicFrame>
      <p:sp>
        <p:nvSpPr>
          <p:cNvPr id="60" name="Left Arrow 59"/>
          <p:cNvSpPr/>
          <p:nvPr/>
        </p:nvSpPr>
        <p:spPr>
          <a:xfrm rot="10800000">
            <a:off x="6096000" y="3048000"/>
            <a:ext cx="990600" cy="838200"/>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148013" y="1600200"/>
            <a:ext cx="2847975" cy="4229100"/>
          </a:xfrm>
          <a:prstGeom prst="rect">
            <a:avLst/>
          </a:prstGeom>
          <a:noFill/>
          <a:ln w="9525">
            <a:noFill/>
            <a:miter lim="800000"/>
            <a:headEnd/>
            <a:tailEnd/>
          </a:ln>
          <a:effectLst/>
        </p:spPr>
      </p:pic>
      <p:sp>
        <p:nvSpPr>
          <p:cNvPr id="5" name="TextBox 4"/>
          <p:cNvSpPr txBox="1"/>
          <p:nvPr/>
        </p:nvSpPr>
        <p:spPr>
          <a:xfrm>
            <a:off x="6096000" y="1600200"/>
            <a:ext cx="2438400" cy="369332"/>
          </a:xfrm>
          <a:prstGeom prst="rect">
            <a:avLst/>
          </a:prstGeom>
          <a:noFill/>
        </p:spPr>
        <p:txBody>
          <a:bodyPr wrap="square" rtlCol="0">
            <a:spAutoFit/>
          </a:bodyPr>
          <a:lstStyle/>
          <a:p>
            <a:r>
              <a:rPr lang="en-US" dirty="0" smtClean="0"/>
              <a:t>Low Resolution Data</a:t>
            </a:r>
            <a:endParaRPr lang="en-US" dirty="0"/>
          </a:p>
        </p:txBody>
      </p:sp>
      <p:sp>
        <p:nvSpPr>
          <p:cNvPr id="6" name="TextBox 5"/>
          <p:cNvSpPr txBox="1"/>
          <p:nvPr/>
        </p:nvSpPr>
        <p:spPr>
          <a:xfrm>
            <a:off x="609600" y="1600200"/>
            <a:ext cx="2438400" cy="369332"/>
          </a:xfrm>
          <a:prstGeom prst="rect">
            <a:avLst/>
          </a:prstGeom>
          <a:noFill/>
        </p:spPr>
        <p:txBody>
          <a:bodyPr wrap="square" rtlCol="0">
            <a:spAutoFit/>
          </a:bodyPr>
          <a:lstStyle/>
          <a:p>
            <a:r>
              <a:rPr lang="en-US" dirty="0" smtClean="0"/>
              <a:t>High Resolution Data</a:t>
            </a:r>
            <a:endParaRPr lang="en-US" dirty="0"/>
          </a:p>
        </p:txBody>
      </p:sp>
      <p:sp>
        <p:nvSpPr>
          <p:cNvPr id="7" name="TextBox 6"/>
          <p:cNvSpPr txBox="1"/>
          <p:nvPr/>
        </p:nvSpPr>
        <p:spPr>
          <a:xfrm>
            <a:off x="609600" y="3530084"/>
            <a:ext cx="2438400" cy="369332"/>
          </a:xfrm>
          <a:prstGeom prst="rect">
            <a:avLst/>
          </a:prstGeom>
          <a:noFill/>
        </p:spPr>
        <p:txBody>
          <a:bodyPr wrap="square" rtlCol="0">
            <a:spAutoFit/>
          </a:bodyPr>
          <a:lstStyle/>
          <a:p>
            <a:pPr algn="ctr"/>
            <a:r>
              <a:rPr lang="en-US" dirty="0" smtClean="0"/>
              <a:t>32 bits</a:t>
            </a:r>
            <a:endParaRPr lang="en-US" dirty="0"/>
          </a:p>
        </p:txBody>
      </p:sp>
      <p:sp>
        <p:nvSpPr>
          <p:cNvPr id="8" name="TextBox 7"/>
          <p:cNvSpPr txBox="1"/>
          <p:nvPr/>
        </p:nvSpPr>
        <p:spPr>
          <a:xfrm>
            <a:off x="6096000" y="3530084"/>
            <a:ext cx="2438400" cy="369332"/>
          </a:xfrm>
          <a:prstGeom prst="rect">
            <a:avLst/>
          </a:prstGeom>
          <a:noFill/>
        </p:spPr>
        <p:txBody>
          <a:bodyPr wrap="square" rtlCol="0">
            <a:spAutoFit/>
          </a:bodyPr>
          <a:lstStyle/>
          <a:p>
            <a:pPr algn="ctr"/>
            <a:r>
              <a:rPr lang="en-US" dirty="0" smtClean="0"/>
              <a:t>8 bits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Binning</a:t>
            </a:r>
            <a:endParaRPr lang="en-US" dirty="0"/>
          </a:p>
        </p:txBody>
      </p:sp>
      <p:sp>
        <p:nvSpPr>
          <p:cNvPr id="3" name="Content Placeholder 2"/>
          <p:cNvSpPr>
            <a:spLocks noGrp="1"/>
          </p:cNvSpPr>
          <p:nvPr>
            <p:ph idx="1"/>
          </p:nvPr>
        </p:nvSpPr>
        <p:spPr/>
        <p:txBody>
          <a:bodyPr>
            <a:normAutofit/>
          </a:bodyPr>
          <a:lstStyle/>
          <a:p>
            <a:r>
              <a:rPr lang="en-US" dirty="0" smtClean="0"/>
              <a:t>Minimizing data skew is important.</a:t>
            </a:r>
          </a:p>
          <a:p>
            <a:r>
              <a:rPr lang="en-US" dirty="0" smtClean="0"/>
              <a:t>Bin boundaries are selected so that each bin contains approximately the same number of records. (N/b records per bin).</a:t>
            </a:r>
          </a:p>
          <a:p>
            <a:pPr lvl="1"/>
            <a:r>
              <a:rPr lang="en-US" dirty="0" smtClean="0"/>
              <a:t>N: Number of Records.</a:t>
            </a:r>
          </a:p>
          <a:p>
            <a:pPr lvl="1"/>
            <a:r>
              <a:rPr lang="en-US" dirty="0" smtClean="0"/>
              <a:t>b: Number of Bins.</a:t>
            </a:r>
          </a:p>
          <a:p>
            <a:r>
              <a:rPr lang="en-US" dirty="0" smtClean="0"/>
              <a:t>If the frequency of a single value exceeds N/b (the average of number of records per bin), a single-valued bin is used to contain all records corresponding to this one value.</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Candidate </a:t>
            </a:r>
            <a:br>
              <a:rPr lang="en-US" dirty="0" smtClean="0"/>
            </a:br>
            <a:r>
              <a:rPr lang="en-US" dirty="0" smtClean="0"/>
              <a:t>Check</a:t>
            </a:r>
            <a:endParaRPr lang="en-US" dirty="0"/>
          </a:p>
        </p:txBody>
      </p:sp>
      <p:sp>
        <p:nvSpPr>
          <p:cNvPr id="3" name="Content Placeholder 2"/>
          <p:cNvSpPr>
            <a:spLocks noGrp="1"/>
          </p:cNvSpPr>
          <p:nvPr>
            <p:ph idx="1"/>
          </p:nvPr>
        </p:nvSpPr>
        <p:spPr>
          <a:xfrm>
            <a:off x="457200" y="1935480"/>
            <a:ext cx="3276600" cy="4389120"/>
          </a:xfrm>
        </p:spPr>
        <p:txBody>
          <a:bodyPr/>
          <a:lstStyle/>
          <a:p>
            <a:r>
              <a:rPr lang="en-US" dirty="0" smtClean="0"/>
              <a:t>Checking </a:t>
            </a:r>
            <a:br>
              <a:rPr lang="en-US" dirty="0" smtClean="0"/>
            </a:br>
            <a:r>
              <a:rPr lang="en-US" dirty="0" smtClean="0"/>
              <a:t>whether the </a:t>
            </a:r>
            <a:br>
              <a:rPr lang="en-US" dirty="0" smtClean="0"/>
            </a:br>
            <a:r>
              <a:rPr lang="en-US" dirty="0" smtClean="0"/>
              <a:t>data in a </a:t>
            </a:r>
            <a:br>
              <a:rPr lang="en-US" dirty="0" smtClean="0"/>
            </a:br>
            <a:r>
              <a:rPr lang="en-US" dirty="0" smtClean="0"/>
              <a:t>boundary bin satisfies your </a:t>
            </a:r>
            <a:br>
              <a:rPr lang="en-US" dirty="0" smtClean="0"/>
            </a:br>
            <a:r>
              <a:rPr lang="en-US" dirty="0" smtClean="0"/>
              <a:t>query.</a:t>
            </a:r>
            <a:endParaRPr lang="en-US" dirty="0"/>
          </a:p>
        </p:txBody>
      </p:sp>
      <p:grpSp>
        <p:nvGrpSpPr>
          <p:cNvPr id="4" name="Group 3"/>
          <p:cNvGrpSpPr/>
          <p:nvPr/>
        </p:nvGrpSpPr>
        <p:grpSpPr>
          <a:xfrm>
            <a:off x="1815022" y="1066800"/>
            <a:ext cx="7024178" cy="4989731"/>
            <a:chOff x="1357822" y="877669"/>
            <a:chExt cx="7024178" cy="4989731"/>
          </a:xfrm>
        </p:grpSpPr>
        <p:sp>
          <p:nvSpPr>
            <p:cNvPr id="5" name="Can 4"/>
            <p:cNvSpPr/>
            <p:nvPr/>
          </p:nvSpPr>
          <p:spPr>
            <a:xfrm>
              <a:off x="3200400" y="2057400"/>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6" name="Can 5"/>
            <p:cNvSpPr/>
            <p:nvPr/>
          </p:nvSpPr>
          <p:spPr>
            <a:xfrm>
              <a:off x="5181600" y="2057400"/>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15-20</a:t>
              </a:r>
              <a:endParaRPr lang="en-US" dirty="0"/>
            </a:p>
          </p:txBody>
        </p:sp>
        <p:sp>
          <p:nvSpPr>
            <p:cNvPr id="7" name="TextBox 6"/>
            <p:cNvSpPr txBox="1"/>
            <p:nvPr/>
          </p:nvSpPr>
          <p:spPr>
            <a:xfrm>
              <a:off x="4514200" y="2667000"/>
              <a:ext cx="362600"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3581400" y="877669"/>
              <a:ext cx="2166940" cy="646331"/>
            </a:xfrm>
            <a:prstGeom prst="rect">
              <a:avLst/>
            </a:prstGeom>
            <a:noFill/>
          </p:spPr>
          <p:txBody>
            <a:bodyPr wrap="none" rtlCol="0">
              <a:spAutoFit/>
            </a:bodyPr>
            <a:lstStyle/>
            <a:p>
              <a:r>
                <a:rPr lang="en-US" dirty="0" smtClean="0"/>
                <a:t>Select * from table</a:t>
              </a:r>
            </a:p>
            <a:p>
              <a:r>
                <a:rPr lang="en-US" dirty="0" smtClean="0"/>
                <a:t>Where 4 &lt; Area &lt; 16</a:t>
              </a:r>
              <a:endParaRPr lang="en-US" dirty="0"/>
            </a:p>
          </p:txBody>
        </p:sp>
        <p:sp>
          <p:nvSpPr>
            <p:cNvPr id="9" name="TextBox 8"/>
            <p:cNvSpPr txBox="1"/>
            <p:nvPr/>
          </p:nvSpPr>
          <p:spPr>
            <a:xfrm>
              <a:off x="3581400" y="4114800"/>
              <a:ext cx="2318392" cy="369332"/>
            </a:xfrm>
            <a:prstGeom prst="rect">
              <a:avLst/>
            </a:prstGeom>
            <a:noFill/>
          </p:spPr>
          <p:txBody>
            <a:bodyPr wrap="none" rtlCol="0">
              <a:spAutoFit/>
            </a:bodyPr>
            <a:lstStyle/>
            <a:p>
              <a:r>
                <a:rPr lang="en-US" dirty="0" smtClean="0"/>
                <a:t>B</a:t>
              </a:r>
              <a:r>
                <a:rPr lang="en-US" baseline="-25000" dirty="0" smtClean="0"/>
                <a:t>0   </a:t>
              </a:r>
              <a:r>
                <a:rPr lang="en-US" dirty="0" smtClean="0"/>
                <a:t>&lt;    All bins   &lt;  B</a:t>
              </a:r>
              <a:r>
                <a:rPr lang="en-US" baseline="-25000" dirty="0" smtClean="0"/>
                <a:t>10</a:t>
              </a:r>
            </a:p>
          </p:txBody>
        </p:sp>
        <p:sp>
          <p:nvSpPr>
            <p:cNvPr id="10" name="Rectangle 9"/>
            <p:cNvSpPr/>
            <p:nvPr/>
          </p:nvSpPr>
          <p:spPr>
            <a:xfrm>
              <a:off x="3505200" y="3352800"/>
              <a:ext cx="444352" cy="369332"/>
            </a:xfrm>
            <a:prstGeom prst="rect">
              <a:avLst/>
            </a:prstGeom>
          </p:spPr>
          <p:txBody>
            <a:bodyPr wrap="none">
              <a:spAutoFit/>
            </a:bodyPr>
            <a:lstStyle/>
            <a:p>
              <a:r>
                <a:rPr lang="en-US" dirty="0" smtClean="0"/>
                <a:t>B</a:t>
              </a:r>
              <a:r>
                <a:rPr lang="en-US" baseline="-25000" dirty="0" smtClean="0"/>
                <a:t>0 </a:t>
              </a:r>
              <a:endParaRPr lang="en-US" dirty="0"/>
            </a:p>
          </p:txBody>
        </p:sp>
        <p:sp>
          <p:nvSpPr>
            <p:cNvPr id="11" name="Rectangle 10"/>
            <p:cNvSpPr/>
            <p:nvPr/>
          </p:nvSpPr>
          <p:spPr>
            <a:xfrm>
              <a:off x="5410200" y="3352800"/>
              <a:ext cx="511679" cy="369332"/>
            </a:xfrm>
            <a:prstGeom prst="rect">
              <a:avLst/>
            </a:prstGeom>
          </p:spPr>
          <p:txBody>
            <a:bodyPr wrap="none">
              <a:spAutoFit/>
            </a:bodyPr>
            <a:lstStyle/>
            <a:p>
              <a:r>
                <a:rPr lang="en-US" dirty="0" smtClean="0"/>
                <a:t> B</a:t>
              </a:r>
              <a:r>
                <a:rPr lang="en-US" baseline="-25000" dirty="0" smtClean="0"/>
                <a:t>10</a:t>
              </a:r>
              <a:endParaRPr lang="en-US" dirty="0"/>
            </a:p>
          </p:txBody>
        </p:sp>
        <p:sp>
          <p:nvSpPr>
            <p:cNvPr id="12" name="TextBox 11"/>
            <p:cNvSpPr txBox="1"/>
            <p:nvPr/>
          </p:nvSpPr>
          <p:spPr>
            <a:xfrm>
              <a:off x="2261951" y="4800600"/>
              <a:ext cx="786049" cy="369332"/>
            </a:xfrm>
            <a:prstGeom prst="rect">
              <a:avLst/>
            </a:prstGeom>
            <a:noFill/>
          </p:spPr>
          <p:txBody>
            <a:bodyPr wrap="none" rtlCol="0">
              <a:spAutoFit/>
            </a:bodyPr>
            <a:lstStyle/>
            <a:p>
              <a:r>
                <a:rPr lang="en-US" dirty="0" smtClean="0"/>
                <a:t>For B</a:t>
              </a:r>
              <a:r>
                <a:rPr lang="en-US" baseline="-25000" dirty="0" smtClean="0"/>
                <a:t>0</a:t>
              </a:r>
            </a:p>
          </p:txBody>
        </p:sp>
        <p:sp>
          <p:nvSpPr>
            <p:cNvPr id="13" name="TextBox 12"/>
            <p:cNvSpPr txBox="1"/>
            <p:nvPr/>
          </p:nvSpPr>
          <p:spPr>
            <a:xfrm>
              <a:off x="6481061" y="4800600"/>
              <a:ext cx="834139" cy="369332"/>
            </a:xfrm>
            <a:prstGeom prst="rect">
              <a:avLst/>
            </a:prstGeom>
            <a:noFill/>
          </p:spPr>
          <p:txBody>
            <a:bodyPr wrap="none" rtlCol="0">
              <a:spAutoFit/>
            </a:bodyPr>
            <a:lstStyle/>
            <a:p>
              <a:r>
                <a:rPr lang="en-US" dirty="0" smtClean="0"/>
                <a:t>For B</a:t>
              </a:r>
              <a:r>
                <a:rPr lang="en-US" baseline="-25000" dirty="0" smtClean="0"/>
                <a:t>10</a:t>
              </a:r>
            </a:p>
          </p:txBody>
        </p:sp>
        <p:sp>
          <p:nvSpPr>
            <p:cNvPr id="14" name="TextBox 13"/>
            <p:cNvSpPr txBox="1"/>
            <p:nvPr/>
          </p:nvSpPr>
          <p:spPr>
            <a:xfrm>
              <a:off x="1357822" y="5498068"/>
              <a:ext cx="1004378" cy="369332"/>
            </a:xfrm>
            <a:prstGeom prst="rect">
              <a:avLst/>
            </a:prstGeom>
            <a:noFill/>
          </p:spPr>
          <p:txBody>
            <a:bodyPr wrap="none" rtlCol="0">
              <a:spAutoFit/>
            </a:bodyPr>
            <a:lstStyle/>
            <a:p>
              <a:r>
                <a:rPr lang="en-US" dirty="0" smtClean="0"/>
                <a:t>Area &gt; 4</a:t>
              </a:r>
              <a:endParaRPr lang="en-US" baseline="-25000" dirty="0" smtClean="0"/>
            </a:p>
          </p:txBody>
        </p:sp>
        <p:sp>
          <p:nvSpPr>
            <p:cNvPr id="15" name="TextBox 14"/>
            <p:cNvSpPr txBox="1"/>
            <p:nvPr/>
          </p:nvSpPr>
          <p:spPr>
            <a:xfrm>
              <a:off x="7302281" y="5486400"/>
              <a:ext cx="1079719" cy="369332"/>
            </a:xfrm>
            <a:prstGeom prst="rect">
              <a:avLst/>
            </a:prstGeom>
            <a:noFill/>
          </p:spPr>
          <p:txBody>
            <a:bodyPr wrap="none" rtlCol="0">
              <a:spAutoFit/>
            </a:bodyPr>
            <a:lstStyle/>
            <a:p>
              <a:r>
                <a:rPr lang="en-US" dirty="0" smtClean="0"/>
                <a:t>Area &lt; 16</a:t>
              </a:r>
              <a:endParaRPr lang="en-US" baseline="-25000" dirty="0" smtClean="0"/>
            </a:p>
          </p:txBody>
        </p:sp>
        <p:cxnSp>
          <p:nvCxnSpPr>
            <p:cNvPr id="16" name="Straight Arrow Connector 15"/>
            <p:cNvCxnSpPr>
              <a:stCxn id="9" idx="1"/>
              <a:endCxn id="12" idx="0"/>
            </p:cNvCxnSpPr>
            <p:nvPr/>
          </p:nvCxnSpPr>
          <p:spPr>
            <a:xfrm rot="10800000" flipV="1">
              <a:off x="2654976" y="4299466"/>
              <a:ext cx="926424" cy="501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a:endCxn id="13" idx="0"/>
            </p:cNvCxnSpPr>
            <p:nvPr/>
          </p:nvCxnSpPr>
          <p:spPr>
            <a:xfrm>
              <a:off x="5899792" y="4299466"/>
              <a:ext cx="998339" cy="501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Order-preserving Bin-based Clusters (OrBiC)</a:t>
            </a:r>
            <a:endParaRPr lang="en-US" dirty="0"/>
          </a:p>
        </p:txBody>
      </p:sp>
      <p:sp>
        <p:nvSpPr>
          <p:cNvPr id="3" name="Content Placeholder 2"/>
          <p:cNvSpPr>
            <a:spLocks noGrp="1"/>
          </p:cNvSpPr>
          <p:nvPr>
            <p:ph idx="1"/>
          </p:nvPr>
        </p:nvSpPr>
        <p:spPr/>
        <p:txBody>
          <a:bodyPr>
            <a:normAutofit/>
          </a:bodyPr>
          <a:lstStyle/>
          <a:p>
            <a:r>
              <a:rPr lang="en-US" dirty="0" smtClean="0"/>
              <a:t>Candidate check can take very long.</a:t>
            </a:r>
          </a:p>
          <a:p>
            <a:r>
              <a:rPr lang="en-US" dirty="0" smtClean="0"/>
              <a:t>It is a structure that improves the latency of candidate checks.</a:t>
            </a:r>
          </a:p>
          <a:p>
            <a:r>
              <a:rPr lang="en-US" dirty="0" smtClean="0"/>
              <a:t>The full-resolution data is stored in a table that provides contiguous access.</a:t>
            </a:r>
          </a:p>
          <a:p>
            <a:r>
              <a:rPr lang="en-US" dirty="0" smtClean="0"/>
              <a:t>Positions are kept in order relative to the bin numbers.</a:t>
            </a:r>
          </a:p>
          <a:p>
            <a:r>
              <a:rPr lang="en-US" dirty="0" smtClean="0"/>
              <a:t>An offset table is kept for mapping the full-resolution data associated to each bin.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966789" y="995364"/>
            <a:ext cx="6577012" cy="4439700"/>
          </a:xfrm>
          <a:prstGeom prst="rect">
            <a:avLst/>
          </a:prstGeom>
          <a:noFill/>
          <a:ln w="9525">
            <a:noFill/>
            <a:miter lim="800000"/>
            <a:headEnd/>
            <a:tailEnd/>
          </a:ln>
          <a:effectLst/>
        </p:spPr>
      </p:pic>
      <p:sp>
        <p:nvSpPr>
          <p:cNvPr id="6" name="Rectangle 5"/>
          <p:cNvSpPr/>
          <p:nvPr/>
        </p:nvSpPr>
        <p:spPr>
          <a:xfrm>
            <a:off x="1219200" y="1539240"/>
            <a:ext cx="685800" cy="228600"/>
          </a:xfrm>
          <a:prstGeom prst="rect">
            <a:avLst/>
          </a:prstGeom>
          <a:solidFill>
            <a:srgbClr val="FFFF00">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34440" y="1905000"/>
            <a:ext cx="685800" cy="228600"/>
          </a:xfrm>
          <a:prstGeom prst="rect">
            <a:avLst/>
          </a:prstGeom>
          <a:solidFill>
            <a:srgbClr val="FFFF00">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34440" y="2590800"/>
            <a:ext cx="685800" cy="228600"/>
          </a:xfrm>
          <a:prstGeom prst="rect">
            <a:avLst/>
          </a:prstGeom>
          <a:solidFill>
            <a:srgbClr val="FFFF00">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34440" y="3124200"/>
            <a:ext cx="685800" cy="228600"/>
          </a:xfrm>
          <a:prstGeom prst="rect">
            <a:avLst/>
          </a:prstGeom>
          <a:solidFill>
            <a:srgbClr val="FFFF00">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19200" y="4191000"/>
            <a:ext cx="685800" cy="228600"/>
          </a:xfrm>
          <a:prstGeom prst="rect">
            <a:avLst/>
          </a:prstGeom>
          <a:solidFill>
            <a:srgbClr val="FFFF00">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737860" y="1562100"/>
            <a:ext cx="685800" cy="1219200"/>
          </a:xfrm>
          <a:prstGeom prst="rect">
            <a:avLst/>
          </a:prstGeom>
          <a:solidFill>
            <a:srgbClr val="FFFF00">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962400" y="2438400"/>
            <a:ext cx="914400" cy="228600"/>
          </a:xfrm>
          <a:prstGeom prst="rect">
            <a:avLst/>
          </a:prstGeom>
          <a:solidFill>
            <a:srgbClr val="FFFF00">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733800" y="914400"/>
            <a:ext cx="3962400" cy="426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267200" y="6172200"/>
            <a:ext cx="4572000" cy="369332"/>
          </a:xfrm>
          <a:prstGeom prst="rect">
            <a:avLst/>
          </a:prstGeom>
        </p:spPr>
        <p:txBody>
          <a:bodyPr>
            <a:spAutoFit/>
          </a:bodyPr>
          <a:lstStyle/>
          <a:p>
            <a:r>
              <a:rPr lang="en-US" dirty="0" smtClean="0"/>
              <a:t>Source: </a:t>
            </a:r>
            <a:r>
              <a:rPr lang="en-US" dirty="0" err="1" smtClean="0"/>
              <a:t>Gosink</a:t>
            </a:r>
            <a:r>
              <a:rPr lang="en-US" dirty="0" smtClean="0"/>
              <a:t>, L. et al</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Data Parallel OrBiC</a:t>
            </a:r>
            <a:endParaRPr lang="en-US" dirty="0"/>
          </a:p>
        </p:txBody>
      </p:sp>
      <p:sp>
        <p:nvSpPr>
          <p:cNvPr id="4" name="Content Placeholder 3"/>
          <p:cNvSpPr>
            <a:spLocks noGrp="1"/>
          </p:cNvSpPr>
          <p:nvPr>
            <p:ph idx="1"/>
          </p:nvPr>
        </p:nvSpPr>
        <p:spPr/>
        <p:txBody>
          <a:bodyPr>
            <a:normAutofit/>
          </a:bodyPr>
          <a:lstStyle/>
          <a:p>
            <a:r>
              <a:rPr lang="en-US" dirty="0" smtClean="0"/>
              <a:t>Designed to work with bitmap vectors.</a:t>
            </a:r>
          </a:p>
          <a:p>
            <a:r>
              <a:rPr lang="en-US" dirty="0" smtClean="0"/>
              <a:t>As it is, it does not offer enough concurrency to take advantage of the GPU</a:t>
            </a:r>
          </a:p>
          <a:p>
            <a:r>
              <a:rPr lang="en-US" dirty="0" smtClean="0"/>
              <a:t>To allow greater data parallelism they append the row-identifier information for the full-resolution data records to the OrBiC data structure, for each record. </a:t>
            </a:r>
          </a:p>
          <a:p>
            <a:r>
              <a:rPr lang="en-US" dirty="0" smtClean="0"/>
              <a:t>The ordering of the row identifiers table corresponds to the ordering of the OrBiC Base Data table.</a:t>
            </a:r>
          </a:p>
          <a:p>
            <a:r>
              <a:rPr lang="en-US" dirty="0" smtClean="0"/>
              <a:t>With the appended table, threads can simultaneously do candidate checks, thus parallelizing the process.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Prefix </a:t>
            </a:r>
            <a:r>
              <a:rPr lang="en-US" dirty="0" smtClean="0"/>
              <a:t>Sum (Scan</a:t>
            </a:r>
            <a:r>
              <a:rPr lang="en-US" dirty="0" smtClean="0"/>
              <a:t>)</a:t>
            </a:r>
            <a:endParaRPr lang="en-US" dirty="0"/>
          </a:p>
        </p:txBody>
      </p:sp>
      <p:graphicFrame>
        <p:nvGraphicFramePr>
          <p:cNvPr id="5" name="Table 4"/>
          <p:cNvGraphicFramePr>
            <a:graphicFrameLocks noGrp="1"/>
          </p:cNvGraphicFramePr>
          <p:nvPr/>
        </p:nvGraphicFramePr>
        <p:xfrm>
          <a:off x="838200" y="2590800"/>
          <a:ext cx="1600200" cy="2595880"/>
        </p:xfrm>
        <a:graphic>
          <a:graphicData uri="http://schemas.openxmlformats.org/drawingml/2006/table">
            <a:tbl>
              <a:tblPr firstRow="1" bandRow="1">
                <a:tableStyleId>{5940675A-B579-460E-94D1-54222C63F5DA}</a:tableStyleId>
              </a:tblPr>
              <a:tblGrid>
                <a:gridCol w="800100"/>
                <a:gridCol w="800100"/>
              </a:tblGrid>
              <a:tr h="370840">
                <a:tc>
                  <a:txBody>
                    <a:bodyPr/>
                    <a:lstStyle/>
                    <a:p>
                      <a:r>
                        <a:rPr lang="en-US" dirty="0" smtClean="0"/>
                        <a:t>3</a:t>
                      </a:r>
                      <a:endParaRPr lang="en-US" dirty="0"/>
                    </a:p>
                  </a:txBody>
                  <a:tcPr/>
                </a:tc>
                <a:tc>
                  <a:txBody>
                    <a:bodyPr/>
                    <a:lstStyle/>
                    <a:p>
                      <a:r>
                        <a:rPr lang="en-US" dirty="0" smtClean="0"/>
                        <a:t>3</a:t>
                      </a:r>
                      <a:endParaRPr lang="en-US" dirty="0"/>
                    </a:p>
                  </a:txBody>
                  <a:tcPr/>
                </a:tc>
              </a:tr>
              <a:tr h="370840">
                <a:tc>
                  <a:txBody>
                    <a:bodyPr/>
                    <a:lstStyle/>
                    <a:p>
                      <a:r>
                        <a:rPr lang="en-US" dirty="0" smtClean="0"/>
                        <a:t>1</a:t>
                      </a:r>
                      <a:endParaRPr lang="en-US" dirty="0"/>
                    </a:p>
                  </a:txBody>
                  <a:tcPr/>
                </a:tc>
                <a:tc>
                  <a:txBody>
                    <a:bodyPr/>
                    <a:lstStyle/>
                    <a:p>
                      <a:r>
                        <a:rPr lang="en-US" dirty="0" smtClean="0"/>
                        <a:t>4</a:t>
                      </a:r>
                      <a:endParaRPr lang="en-US" dirty="0"/>
                    </a:p>
                  </a:txBody>
                  <a:tcPr/>
                </a:tc>
              </a:tr>
              <a:tr h="370840">
                <a:tc>
                  <a:txBody>
                    <a:bodyPr/>
                    <a:lstStyle/>
                    <a:p>
                      <a:r>
                        <a:rPr lang="en-US" dirty="0" smtClean="0"/>
                        <a:t>7</a:t>
                      </a:r>
                      <a:endParaRPr lang="en-US" dirty="0"/>
                    </a:p>
                  </a:txBody>
                  <a:tcPr/>
                </a:tc>
                <a:tc>
                  <a:txBody>
                    <a:bodyPr/>
                    <a:lstStyle/>
                    <a:p>
                      <a:r>
                        <a:rPr lang="en-US" dirty="0" smtClean="0"/>
                        <a:t>11</a:t>
                      </a:r>
                      <a:endParaRPr lang="en-US" dirty="0"/>
                    </a:p>
                  </a:txBody>
                  <a:tcPr/>
                </a:tc>
              </a:tr>
              <a:tr h="370840">
                <a:tc>
                  <a:txBody>
                    <a:bodyPr/>
                    <a:lstStyle/>
                    <a:p>
                      <a:r>
                        <a:rPr lang="en-US" dirty="0" smtClean="0"/>
                        <a:t>0</a:t>
                      </a:r>
                      <a:endParaRPr lang="en-US" dirty="0"/>
                    </a:p>
                  </a:txBody>
                  <a:tcPr/>
                </a:tc>
                <a:tc>
                  <a:txBody>
                    <a:bodyPr/>
                    <a:lstStyle/>
                    <a:p>
                      <a:r>
                        <a:rPr lang="en-US" dirty="0" smtClean="0"/>
                        <a:t>11</a:t>
                      </a:r>
                      <a:endParaRPr lang="en-US" dirty="0"/>
                    </a:p>
                  </a:txBody>
                  <a:tcPr/>
                </a:tc>
              </a:tr>
              <a:tr h="370840">
                <a:tc>
                  <a:txBody>
                    <a:bodyPr/>
                    <a:lstStyle/>
                    <a:p>
                      <a:r>
                        <a:rPr lang="en-US" dirty="0" smtClean="0"/>
                        <a:t>1</a:t>
                      </a:r>
                      <a:endParaRPr lang="en-US" dirty="0"/>
                    </a:p>
                  </a:txBody>
                  <a:tcPr/>
                </a:tc>
                <a:tc>
                  <a:txBody>
                    <a:bodyPr/>
                    <a:lstStyle/>
                    <a:p>
                      <a:r>
                        <a:rPr lang="en-US" dirty="0" smtClean="0"/>
                        <a:t>12</a:t>
                      </a:r>
                      <a:endParaRPr lang="en-US" dirty="0"/>
                    </a:p>
                  </a:txBody>
                  <a:tcPr/>
                </a:tc>
              </a:tr>
              <a:tr h="370840">
                <a:tc>
                  <a:txBody>
                    <a:bodyPr/>
                    <a:lstStyle/>
                    <a:p>
                      <a:r>
                        <a:rPr lang="en-US" dirty="0" smtClean="0"/>
                        <a:t>6</a:t>
                      </a:r>
                      <a:endParaRPr lang="en-US" dirty="0"/>
                    </a:p>
                  </a:txBody>
                  <a:tcPr/>
                </a:tc>
                <a:tc>
                  <a:txBody>
                    <a:bodyPr/>
                    <a:lstStyle/>
                    <a:p>
                      <a:r>
                        <a:rPr lang="en-US" dirty="0" smtClean="0"/>
                        <a:t>18</a:t>
                      </a:r>
                      <a:endParaRPr lang="en-US" dirty="0"/>
                    </a:p>
                  </a:txBody>
                  <a:tcPr/>
                </a:tc>
              </a:tr>
              <a:tr h="370840">
                <a:tc>
                  <a:txBody>
                    <a:bodyPr/>
                    <a:lstStyle/>
                    <a:p>
                      <a:r>
                        <a:rPr lang="en-US" dirty="0" smtClean="0"/>
                        <a:t>3</a:t>
                      </a:r>
                      <a:endParaRPr lang="en-US" dirty="0"/>
                    </a:p>
                  </a:txBody>
                  <a:tcPr/>
                </a:tc>
                <a:tc>
                  <a:txBody>
                    <a:bodyPr/>
                    <a:lstStyle/>
                    <a:p>
                      <a:r>
                        <a:rPr lang="en-US" dirty="0" smtClean="0"/>
                        <a:t>21</a:t>
                      </a:r>
                      <a:endParaRPr lang="en-US" dirty="0"/>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38200" y="1295400"/>
            <a:ext cx="7385287" cy="4191000"/>
          </a:xfrm>
          <a:prstGeom prst="rect">
            <a:avLst/>
          </a:prstGeom>
          <a:noFill/>
          <a:ln w="9525">
            <a:noFill/>
            <a:miter lim="800000"/>
            <a:headEnd/>
            <a:tailEnd/>
          </a:ln>
          <a:effectLst/>
        </p:spPr>
      </p:pic>
      <p:sp>
        <p:nvSpPr>
          <p:cNvPr id="7" name="Oval 6"/>
          <p:cNvSpPr/>
          <p:nvPr/>
        </p:nvSpPr>
        <p:spPr>
          <a:xfrm>
            <a:off x="3581400" y="838200"/>
            <a:ext cx="5334000" cy="51054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p:cNvSpPr/>
          <p:nvPr/>
        </p:nvSpPr>
        <p:spPr>
          <a:xfrm>
            <a:off x="6477000" y="1371600"/>
            <a:ext cx="1371600" cy="358140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267200" y="6172200"/>
            <a:ext cx="4572000" cy="369332"/>
          </a:xfrm>
          <a:prstGeom prst="rect">
            <a:avLst/>
          </a:prstGeom>
        </p:spPr>
        <p:txBody>
          <a:bodyPr>
            <a:spAutoFit/>
          </a:bodyPr>
          <a:lstStyle/>
          <a:p>
            <a:r>
              <a:rPr lang="en-US" dirty="0" smtClean="0"/>
              <a:t>Source: </a:t>
            </a:r>
            <a:r>
              <a:rPr lang="en-US" dirty="0" err="1" smtClean="0"/>
              <a:t>Gosink</a:t>
            </a:r>
            <a:r>
              <a:rPr lang="en-US" dirty="0" smtClean="0"/>
              <a:t>, L. et al</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 &amp; Previous Work</a:t>
            </a:r>
          </a:p>
          <a:p>
            <a:r>
              <a:rPr lang="en-US" dirty="0" smtClean="0"/>
              <a:t>The Problem with the Previous Work</a:t>
            </a:r>
          </a:p>
          <a:p>
            <a:r>
              <a:rPr lang="en-US" dirty="0" smtClean="0"/>
              <a:t>The Solution: (Index proposed)</a:t>
            </a:r>
          </a:p>
          <a:p>
            <a:r>
              <a:rPr lang="en-US" dirty="0" smtClean="0"/>
              <a:t>Data Structures of that Index.</a:t>
            </a:r>
          </a:p>
          <a:p>
            <a:r>
              <a:rPr lang="en-US" b="1" dirty="0" smtClean="0"/>
              <a:t>Algorithm for the Index.</a:t>
            </a:r>
          </a:p>
          <a:p>
            <a:r>
              <a:rPr lang="en-US" dirty="0" smtClean="0"/>
              <a:t>Benchmark against Projection Index</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a:t>
            </a:r>
            <a:br>
              <a:rPr lang="en-US" dirty="0" smtClean="0"/>
            </a:br>
            <a:endParaRPr lang="en-US" dirty="0"/>
          </a:p>
        </p:txBody>
      </p:sp>
      <p:grpSp>
        <p:nvGrpSpPr>
          <p:cNvPr id="3" name="Group 2"/>
          <p:cNvGrpSpPr/>
          <p:nvPr/>
        </p:nvGrpSpPr>
        <p:grpSpPr>
          <a:xfrm>
            <a:off x="990600" y="1334869"/>
            <a:ext cx="6947978" cy="4761131"/>
            <a:chOff x="1357822" y="877669"/>
            <a:chExt cx="7024178" cy="4989731"/>
          </a:xfrm>
        </p:grpSpPr>
        <p:sp>
          <p:nvSpPr>
            <p:cNvPr id="4" name="Can 3"/>
            <p:cNvSpPr/>
            <p:nvPr/>
          </p:nvSpPr>
          <p:spPr>
            <a:xfrm>
              <a:off x="3200400" y="2057400"/>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5" name="Can 4"/>
            <p:cNvSpPr/>
            <p:nvPr/>
          </p:nvSpPr>
          <p:spPr>
            <a:xfrm>
              <a:off x="5181600" y="2057400"/>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15-20</a:t>
              </a:r>
              <a:endParaRPr lang="en-US" dirty="0"/>
            </a:p>
          </p:txBody>
        </p:sp>
        <p:sp>
          <p:nvSpPr>
            <p:cNvPr id="6" name="TextBox 5"/>
            <p:cNvSpPr txBox="1"/>
            <p:nvPr/>
          </p:nvSpPr>
          <p:spPr>
            <a:xfrm>
              <a:off x="4514200" y="2667000"/>
              <a:ext cx="362600"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581400" y="877669"/>
              <a:ext cx="2166940" cy="646331"/>
            </a:xfrm>
            <a:prstGeom prst="rect">
              <a:avLst/>
            </a:prstGeom>
            <a:noFill/>
          </p:spPr>
          <p:txBody>
            <a:bodyPr wrap="none" rtlCol="0">
              <a:spAutoFit/>
            </a:bodyPr>
            <a:lstStyle/>
            <a:p>
              <a:r>
                <a:rPr lang="en-US" dirty="0" smtClean="0"/>
                <a:t>Select * from table</a:t>
              </a:r>
            </a:p>
            <a:p>
              <a:r>
                <a:rPr lang="en-US" dirty="0" smtClean="0"/>
                <a:t>Where 4 &lt; Area &lt; 16</a:t>
              </a:r>
              <a:endParaRPr lang="en-US" dirty="0"/>
            </a:p>
          </p:txBody>
        </p:sp>
        <p:sp>
          <p:nvSpPr>
            <p:cNvPr id="8" name="TextBox 7"/>
            <p:cNvSpPr txBox="1"/>
            <p:nvPr/>
          </p:nvSpPr>
          <p:spPr>
            <a:xfrm>
              <a:off x="3581400" y="4114800"/>
              <a:ext cx="2318392" cy="369332"/>
            </a:xfrm>
            <a:prstGeom prst="rect">
              <a:avLst/>
            </a:prstGeom>
            <a:noFill/>
          </p:spPr>
          <p:txBody>
            <a:bodyPr wrap="none" rtlCol="0">
              <a:spAutoFit/>
            </a:bodyPr>
            <a:lstStyle/>
            <a:p>
              <a:r>
                <a:rPr lang="en-US" dirty="0" smtClean="0"/>
                <a:t>B</a:t>
              </a:r>
              <a:r>
                <a:rPr lang="en-US" baseline="-25000" dirty="0" smtClean="0"/>
                <a:t>0   </a:t>
              </a:r>
              <a:r>
                <a:rPr lang="en-US" dirty="0" smtClean="0"/>
                <a:t>&lt;    All bins   &lt;  B</a:t>
              </a:r>
              <a:r>
                <a:rPr lang="en-US" baseline="-25000" dirty="0" smtClean="0"/>
                <a:t>10</a:t>
              </a:r>
            </a:p>
          </p:txBody>
        </p:sp>
        <p:sp>
          <p:nvSpPr>
            <p:cNvPr id="9" name="Rectangle 8"/>
            <p:cNvSpPr/>
            <p:nvPr/>
          </p:nvSpPr>
          <p:spPr>
            <a:xfrm>
              <a:off x="3505200" y="3352800"/>
              <a:ext cx="444352" cy="369332"/>
            </a:xfrm>
            <a:prstGeom prst="rect">
              <a:avLst/>
            </a:prstGeom>
          </p:spPr>
          <p:txBody>
            <a:bodyPr wrap="none">
              <a:spAutoFit/>
            </a:bodyPr>
            <a:lstStyle/>
            <a:p>
              <a:r>
                <a:rPr lang="en-US" dirty="0" smtClean="0"/>
                <a:t>B</a:t>
              </a:r>
              <a:r>
                <a:rPr lang="en-US" baseline="-25000" dirty="0" smtClean="0"/>
                <a:t>0 </a:t>
              </a:r>
              <a:endParaRPr lang="en-US" dirty="0"/>
            </a:p>
          </p:txBody>
        </p:sp>
        <p:sp>
          <p:nvSpPr>
            <p:cNvPr id="10" name="Rectangle 9"/>
            <p:cNvSpPr/>
            <p:nvPr/>
          </p:nvSpPr>
          <p:spPr>
            <a:xfrm>
              <a:off x="5410200" y="3352800"/>
              <a:ext cx="511679" cy="369332"/>
            </a:xfrm>
            <a:prstGeom prst="rect">
              <a:avLst/>
            </a:prstGeom>
          </p:spPr>
          <p:txBody>
            <a:bodyPr wrap="none">
              <a:spAutoFit/>
            </a:bodyPr>
            <a:lstStyle/>
            <a:p>
              <a:r>
                <a:rPr lang="en-US" dirty="0" smtClean="0"/>
                <a:t> B</a:t>
              </a:r>
              <a:r>
                <a:rPr lang="en-US" baseline="-25000" dirty="0" smtClean="0"/>
                <a:t>10</a:t>
              </a:r>
              <a:endParaRPr lang="en-US" dirty="0"/>
            </a:p>
          </p:txBody>
        </p:sp>
        <p:sp>
          <p:nvSpPr>
            <p:cNvPr id="11" name="TextBox 10"/>
            <p:cNvSpPr txBox="1"/>
            <p:nvPr/>
          </p:nvSpPr>
          <p:spPr>
            <a:xfrm>
              <a:off x="2261951" y="4800600"/>
              <a:ext cx="786049" cy="369332"/>
            </a:xfrm>
            <a:prstGeom prst="rect">
              <a:avLst/>
            </a:prstGeom>
            <a:noFill/>
          </p:spPr>
          <p:txBody>
            <a:bodyPr wrap="none" rtlCol="0">
              <a:spAutoFit/>
            </a:bodyPr>
            <a:lstStyle/>
            <a:p>
              <a:r>
                <a:rPr lang="en-US" dirty="0" smtClean="0"/>
                <a:t>For B</a:t>
              </a:r>
              <a:r>
                <a:rPr lang="en-US" baseline="-25000" dirty="0" smtClean="0"/>
                <a:t>0</a:t>
              </a:r>
            </a:p>
          </p:txBody>
        </p:sp>
        <p:sp>
          <p:nvSpPr>
            <p:cNvPr id="12" name="TextBox 11"/>
            <p:cNvSpPr txBox="1"/>
            <p:nvPr/>
          </p:nvSpPr>
          <p:spPr>
            <a:xfrm>
              <a:off x="6481061" y="4800600"/>
              <a:ext cx="834139" cy="369332"/>
            </a:xfrm>
            <a:prstGeom prst="rect">
              <a:avLst/>
            </a:prstGeom>
            <a:noFill/>
          </p:spPr>
          <p:txBody>
            <a:bodyPr wrap="none" rtlCol="0">
              <a:spAutoFit/>
            </a:bodyPr>
            <a:lstStyle/>
            <a:p>
              <a:r>
                <a:rPr lang="en-US" dirty="0" smtClean="0"/>
                <a:t>For B</a:t>
              </a:r>
              <a:r>
                <a:rPr lang="en-US" baseline="-25000" dirty="0" smtClean="0"/>
                <a:t>10</a:t>
              </a:r>
            </a:p>
          </p:txBody>
        </p:sp>
        <p:sp>
          <p:nvSpPr>
            <p:cNvPr id="13" name="TextBox 12"/>
            <p:cNvSpPr txBox="1"/>
            <p:nvPr/>
          </p:nvSpPr>
          <p:spPr>
            <a:xfrm>
              <a:off x="1357822" y="5498068"/>
              <a:ext cx="1004378" cy="369332"/>
            </a:xfrm>
            <a:prstGeom prst="rect">
              <a:avLst/>
            </a:prstGeom>
            <a:noFill/>
          </p:spPr>
          <p:txBody>
            <a:bodyPr wrap="none" rtlCol="0">
              <a:spAutoFit/>
            </a:bodyPr>
            <a:lstStyle/>
            <a:p>
              <a:r>
                <a:rPr lang="en-US" dirty="0" smtClean="0"/>
                <a:t>Area &gt; 4</a:t>
              </a:r>
              <a:endParaRPr lang="en-US" baseline="-25000" dirty="0" smtClean="0"/>
            </a:p>
          </p:txBody>
        </p:sp>
        <p:sp>
          <p:nvSpPr>
            <p:cNvPr id="14" name="TextBox 13"/>
            <p:cNvSpPr txBox="1"/>
            <p:nvPr/>
          </p:nvSpPr>
          <p:spPr>
            <a:xfrm>
              <a:off x="7302281" y="5486400"/>
              <a:ext cx="1079719" cy="369332"/>
            </a:xfrm>
            <a:prstGeom prst="rect">
              <a:avLst/>
            </a:prstGeom>
            <a:noFill/>
          </p:spPr>
          <p:txBody>
            <a:bodyPr wrap="none" rtlCol="0">
              <a:spAutoFit/>
            </a:bodyPr>
            <a:lstStyle/>
            <a:p>
              <a:r>
                <a:rPr lang="en-US" dirty="0" smtClean="0"/>
                <a:t>Area &lt; 16</a:t>
              </a:r>
              <a:endParaRPr lang="en-US" baseline="-25000" dirty="0" smtClean="0"/>
            </a:p>
          </p:txBody>
        </p:sp>
        <p:cxnSp>
          <p:nvCxnSpPr>
            <p:cNvPr id="15" name="Straight Arrow Connector 14"/>
            <p:cNvCxnSpPr>
              <a:stCxn id="8" idx="1"/>
              <a:endCxn id="11" idx="0"/>
            </p:cNvCxnSpPr>
            <p:nvPr/>
          </p:nvCxnSpPr>
          <p:spPr>
            <a:xfrm rot="10800000" flipV="1">
              <a:off x="2654976" y="4299466"/>
              <a:ext cx="926424" cy="501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12" idx="0"/>
            </p:cNvCxnSpPr>
            <p:nvPr/>
          </p:nvCxnSpPr>
          <p:spPr>
            <a:xfrm>
              <a:off x="5899792" y="4299466"/>
              <a:ext cx="998339" cy="501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6477000" y="2743200"/>
            <a:ext cx="1905000" cy="369332"/>
          </a:xfrm>
          <a:prstGeom prst="rect">
            <a:avLst/>
          </a:prstGeom>
          <a:noFill/>
        </p:spPr>
        <p:txBody>
          <a:bodyPr wrap="square" rtlCol="0">
            <a:spAutoFit/>
          </a:bodyPr>
          <a:lstStyle/>
          <a:p>
            <a:r>
              <a:rPr lang="en-US" dirty="0" smtClean="0"/>
              <a:t>Algorithm 1</a:t>
            </a:r>
            <a:endParaRPr lang="en-US" dirty="0"/>
          </a:p>
        </p:txBody>
      </p:sp>
      <p:sp>
        <p:nvSpPr>
          <p:cNvPr id="18" name="TextBox 17"/>
          <p:cNvSpPr txBox="1"/>
          <p:nvPr/>
        </p:nvSpPr>
        <p:spPr>
          <a:xfrm>
            <a:off x="6400800" y="4419600"/>
            <a:ext cx="1905000" cy="369332"/>
          </a:xfrm>
          <a:prstGeom prst="rect">
            <a:avLst/>
          </a:prstGeom>
          <a:noFill/>
        </p:spPr>
        <p:txBody>
          <a:bodyPr wrap="square" rtlCol="0">
            <a:spAutoFit/>
          </a:bodyPr>
          <a:lstStyle/>
          <a:p>
            <a:r>
              <a:rPr lang="en-US" dirty="0" smtClean="0"/>
              <a:t>Algorithm 2</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190750" y="914400"/>
            <a:ext cx="4743450" cy="47529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152400" y="5838825"/>
            <a:ext cx="8791575" cy="714375"/>
          </a:xfrm>
          <a:prstGeom prst="rect">
            <a:avLst/>
          </a:prstGeom>
          <a:noFill/>
          <a:ln w="9525">
            <a:noFill/>
            <a:miter lim="800000"/>
            <a:headEnd/>
            <a:tailEnd/>
          </a:ln>
          <a:effectLst/>
        </p:spPr>
      </p:pic>
      <p:sp>
        <p:nvSpPr>
          <p:cNvPr id="4" name="Rectangle 3"/>
          <p:cNvSpPr/>
          <p:nvPr/>
        </p:nvSpPr>
        <p:spPr>
          <a:xfrm>
            <a:off x="4343400" y="5562600"/>
            <a:ext cx="4572000" cy="369332"/>
          </a:xfrm>
          <a:prstGeom prst="rect">
            <a:avLst/>
          </a:prstGeom>
        </p:spPr>
        <p:txBody>
          <a:bodyPr>
            <a:spAutoFit/>
          </a:bodyPr>
          <a:lstStyle/>
          <a:p>
            <a:r>
              <a:rPr lang="en-US" dirty="0" smtClean="0"/>
              <a:t>Source: </a:t>
            </a:r>
            <a:r>
              <a:rPr lang="en-US" dirty="0" err="1" smtClean="0"/>
              <a:t>Gosink</a:t>
            </a:r>
            <a:r>
              <a:rPr lang="en-US" dirty="0" smtClean="0"/>
              <a:t>, L. et al</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190750" y="914400"/>
            <a:ext cx="4743450" cy="4752975"/>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a:stretch>
            <a:fillRect/>
          </a:stretch>
        </p:blipFill>
        <p:spPr bwMode="auto">
          <a:xfrm>
            <a:off x="2228850" y="938213"/>
            <a:ext cx="4686300" cy="4981575"/>
          </a:xfrm>
          <a:prstGeom prst="rect">
            <a:avLst/>
          </a:prstGeom>
          <a:noFill/>
          <a:ln w="9525">
            <a:noFill/>
            <a:miter lim="800000"/>
            <a:headEnd/>
            <a:tailEnd/>
          </a:ln>
          <a:effectLst/>
        </p:spPr>
      </p:pic>
      <p:pic>
        <p:nvPicPr>
          <p:cNvPr id="5" name="Picture 2"/>
          <p:cNvPicPr>
            <a:picLocks noChangeAspect="1" noChangeArrowheads="1"/>
          </p:cNvPicPr>
          <p:nvPr/>
        </p:nvPicPr>
        <p:blipFill>
          <a:blip r:embed="rId4"/>
          <a:srcRect/>
          <a:stretch>
            <a:fillRect/>
          </a:stretch>
        </p:blipFill>
        <p:spPr bwMode="auto">
          <a:xfrm>
            <a:off x="152400" y="6067425"/>
            <a:ext cx="8791575" cy="714375"/>
          </a:xfrm>
          <a:prstGeom prst="rect">
            <a:avLst/>
          </a:prstGeom>
          <a:noFill/>
          <a:ln w="9525">
            <a:noFill/>
            <a:miter lim="800000"/>
            <a:headEnd/>
            <a:tailEnd/>
          </a:ln>
          <a:effectLst/>
        </p:spPr>
      </p:pic>
      <p:sp>
        <p:nvSpPr>
          <p:cNvPr id="6" name="Rectangle 5"/>
          <p:cNvSpPr/>
          <p:nvPr/>
        </p:nvSpPr>
        <p:spPr>
          <a:xfrm>
            <a:off x="4343400" y="5802868"/>
            <a:ext cx="4572000" cy="369332"/>
          </a:xfrm>
          <a:prstGeom prst="rect">
            <a:avLst/>
          </a:prstGeom>
        </p:spPr>
        <p:txBody>
          <a:bodyPr>
            <a:spAutoFit/>
          </a:bodyPr>
          <a:lstStyle/>
          <a:p>
            <a:r>
              <a:rPr lang="en-US" dirty="0" smtClean="0"/>
              <a:t>Source: </a:t>
            </a:r>
            <a:r>
              <a:rPr lang="en-US" dirty="0" err="1" smtClean="0"/>
              <a:t>Gosink</a:t>
            </a:r>
            <a:r>
              <a:rPr lang="en-US" dirty="0" smtClean="0"/>
              <a:t>, L. et al</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Stage 1</a:t>
            </a:r>
            <a:endParaRPr lang="en-US" dirty="0"/>
          </a:p>
        </p:txBody>
      </p:sp>
      <p:grpSp>
        <p:nvGrpSpPr>
          <p:cNvPr id="32" name="Group 31"/>
          <p:cNvGrpSpPr/>
          <p:nvPr/>
        </p:nvGrpSpPr>
        <p:grpSpPr>
          <a:xfrm>
            <a:off x="2590800" y="2057400"/>
            <a:ext cx="3886200" cy="4000500"/>
            <a:chOff x="685800" y="2286000"/>
            <a:chExt cx="3886200" cy="4000500"/>
          </a:xfrm>
        </p:grpSpPr>
        <p:sp>
          <p:nvSpPr>
            <p:cNvPr id="5" name="Rectangle 4"/>
            <p:cNvSpPr/>
            <p:nvPr/>
          </p:nvSpPr>
          <p:spPr>
            <a:xfrm>
              <a:off x="1295400" y="3886200"/>
              <a:ext cx="1295400" cy="1143000"/>
            </a:xfrm>
            <a:prstGeom prst="rect">
              <a:avLst/>
            </a:prstGeom>
            <a:solidFill>
              <a:schemeClr val="accent1"/>
            </a:solidFill>
            <a:ln w="34925">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Encoded Data Table</a:t>
              </a:r>
              <a:endParaRPr lang="en-US" sz="1600" dirty="0"/>
            </a:p>
          </p:txBody>
        </p:sp>
        <p:sp>
          <p:nvSpPr>
            <p:cNvPr id="6" name="Rectangle 5"/>
            <p:cNvSpPr/>
            <p:nvPr/>
          </p:nvSpPr>
          <p:spPr>
            <a:xfrm>
              <a:off x="685800" y="5181600"/>
              <a:ext cx="2286000" cy="990600"/>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Orbic</a:t>
              </a:r>
              <a:endParaRPr lang="en-US" dirty="0"/>
            </a:p>
          </p:txBody>
        </p:sp>
        <p:sp>
          <p:nvSpPr>
            <p:cNvPr id="8" name="Rounded Rectangle 7"/>
            <p:cNvSpPr/>
            <p:nvPr/>
          </p:nvSpPr>
          <p:spPr>
            <a:xfrm>
              <a:off x="1371600" y="2286000"/>
              <a:ext cx="2209800" cy="1143000"/>
            </a:xfrm>
            <a:prstGeom prst="round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grpSp>
          <p:nvGrpSpPr>
            <p:cNvPr id="21" name="Group 20"/>
            <p:cNvGrpSpPr/>
            <p:nvPr/>
          </p:nvGrpSpPr>
          <p:grpSpPr>
            <a:xfrm>
              <a:off x="2438400" y="5257800"/>
              <a:ext cx="2133600" cy="1028700"/>
              <a:chOff x="4800600" y="3657600"/>
              <a:chExt cx="2133600" cy="1028700"/>
            </a:xfrm>
          </p:grpSpPr>
          <p:grpSp>
            <p:nvGrpSpPr>
              <p:cNvPr id="20" name="Group 19"/>
              <p:cNvGrpSpPr/>
              <p:nvPr/>
            </p:nvGrpSpPr>
            <p:grpSpPr>
              <a:xfrm>
                <a:off x="4800600" y="4226868"/>
                <a:ext cx="1143000" cy="457199"/>
                <a:chOff x="2590800" y="5410200"/>
                <a:chExt cx="1143000" cy="457199"/>
              </a:xfrm>
            </p:grpSpPr>
            <p:sp>
              <p:nvSpPr>
                <p:cNvPr id="9" name="Flowchart: Direct Access Storage 8"/>
                <p:cNvSpPr/>
                <p:nvPr/>
              </p:nvSpPr>
              <p:spPr>
                <a:xfrm rot="16200000">
                  <a:off x="2590800" y="5486399"/>
                  <a:ext cx="381000" cy="3810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irect Access Storage 9"/>
                <p:cNvSpPr/>
                <p:nvPr/>
              </p:nvSpPr>
              <p:spPr>
                <a:xfrm rot="16200000">
                  <a:off x="3352800" y="5486399"/>
                  <a:ext cx="381000" cy="3810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94659" y="5410200"/>
                  <a:ext cx="304800" cy="369332"/>
                </a:xfrm>
                <a:prstGeom prst="rect">
                  <a:avLst/>
                </a:prstGeom>
                <a:noFill/>
              </p:spPr>
              <p:txBody>
                <a:bodyPr wrap="square" rtlCol="0">
                  <a:spAutoFit/>
                </a:bodyPr>
                <a:lstStyle/>
                <a:p>
                  <a:r>
                    <a:rPr lang="en-US" dirty="0" smtClean="0"/>
                    <a:t>…</a:t>
                  </a:r>
                  <a:endParaRPr lang="en-US" dirty="0"/>
                </a:p>
              </p:txBody>
            </p:sp>
          </p:grpSp>
          <p:sp>
            <p:nvSpPr>
              <p:cNvPr id="12" name="TextBox 11"/>
              <p:cNvSpPr txBox="1"/>
              <p:nvPr/>
            </p:nvSpPr>
            <p:spPr>
              <a:xfrm>
                <a:off x="6019800" y="3657600"/>
                <a:ext cx="914400" cy="461665"/>
              </a:xfrm>
              <a:prstGeom prst="rect">
                <a:avLst/>
              </a:prstGeom>
              <a:noFill/>
            </p:spPr>
            <p:txBody>
              <a:bodyPr wrap="square" rtlCol="0">
                <a:spAutoFit/>
              </a:bodyPr>
              <a:lstStyle/>
              <a:p>
                <a:r>
                  <a:rPr lang="en-US" sz="1200" dirty="0" smtClean="0"/>
                  <a:t>256 OrBiC Base Data</a:t>
                </a:r>
                <a:endParaRPr lang="en-US" sz="1200" dirty="0"/>
              </a:p>
            </p:txBody>
          </p:sp>
          <p:grpSp>
            <p:nvGrpSpPr>
              <p:cNvPr id="19" name="Group 18"/>
              <p:cNvGrpSpPr/>
              <p:nvPr/>
            </p:nvGrpSpPr>
            <p:grpSpPr>
              <a:xfrm>
                <a:off x="4800600" y="3659833"/>
                <a:ext cx="1143000" cy="457199"/>
                <a:chOff x="4800600" y="3962400"/>
                <a:chExt cx="1143000" cy="457199"/>
              </a:xfrm>
            </p:grpSpPr>
            <p:sp>
              <p:nvSpPr>
                <p:cNvPr id="15" name="Flowchart: Direct Access Storage 14"/>
                <p:cNvSpPr/>
                <p:nvPr/>
              </p:nvSpPr>
              <p:spPr>
                <a:xfrm rot="16200000">
                  <a:off x="4800600" y="4038599"/>
                  <a:ext cx="381000" cy="381000"/>
                </a:xfrm>
                <a:prstGeom prst="flowChartMagneticDrum">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Flowchart: Direct Access Storage 15"/>
                <p:cNvSpPr/>
                <p:nvPr/>
              </p:nvSpPr>
              <p:spPr>
                <a:xfrm rot="16200000">
                  <a:off x="5562600" y="4038599"/>
                  <a:ext cx="381000" cy="381000"/>
                </a:xfrm>
                <a:prstGeom prst="flowChartMagneticDrum">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TextBox 16"/>
                <p:cNvSpPr txBox="1"/>
                <p:nvPr/>
              </p:nvSpPr>
              <p:spPr>
                <a:xfrm>
                  <a:off x="5204459" y="3962400"/>
                  <a:ext cx="304800" cy="369332"/>
                </a:xfrm>
                <a:prstGeom prst="rect">
                  <a:avLst/>
                </a:prstGeom>
                <a:noFill/>
              </p:spPr>
              <p:txBody>
                <a:bodyPr wrap="square" rtlCol="0">
                  <a:spAutoFit/>
                </a:bodyPr>
                <a:lstStyle/>
                <a:p>
                  <a:r>
                    <a:rPr lang="en-US" dirty="0" smtClean="0"/>
                    <a:t>…</a:t>
                  </a:r>
                  <a:endParaRPr lang="en-US" dirty="0"/>
                </a:p>
              </p:txBody>
            </p:sp>
          </p:grpSp>
          <p:sp>
            <p:nvSpPr>
              <p:cNvPr id="18" name="TextBox 17"/>
              <p:cNvSpPr txBox="1"/>
              <p:nvPr/>
            </p:nvSpPr>
            <p:spPr>
              <a:xfrm>
                <a:off x="6019800" y="4224635"/>
                <a:ext cx="914400" cy="461665"/>
              </a:xfrm>
              <a:prstGeom prst="rect">
                <a:avLst/>
              </a:prstGeom>
              <a:noFill/>
            </p:spPr>
            <p:txBody>
              <a:bodyPr wrap="square" rtlCol="0">
                <a:spAutoFit/>
              </a:bodyPr>
              <a:lstStyle/>
              <a:p>
                <a:r>
                  <a:rPr lang="en-US" sz="1200" dirty="0" smtClean="0"/>
                  <a:t>256 Offset Tables</a:t>
                </a:r>
                <a:endParaRPr lang="en-US" sz="1200" dirty="0"/>
              </a:p>
            </p:txBody>
          </p:sp>
        </p:grpSp>
        <p:sp>
          <p:nvSpPr>
            <p:cNvPr id="26" name="Down Arrow 25"/>
            <p:cNvSpPr/>
            <p:nvPr/>
          </p:nvSpPr>
          <p:spPr>
            <a:xfrm rot="10800000">
              <a:off x="2438400" y="3505200"/>
              <a:ext cx="457200" cy="1295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1219200" y="2362200"/>
            <a:ext cx="6629400" cy="3314700"/>
            <a:chOff x="1219200" y="2209800"/>
            <a:chExt cx="6629400" cy="3314700"/>
          </a:xfrm>
        </p:grpSpPr>
        <p:sp>
          <p:nvSpPr>
            <p:cNvPr id="9" name="Rectangle 8"/>
            <p:cNvSpPr/>
            <p:nvPr/>
          </p:nvSpPr>
          <p:spPr>
            <a:xfrm>
              <a:off x="3962400" y="3276600"/>
              <a:ext cx="1295400" cy="1143000"/>
            </a:xfrm>
            <a:prstGeom prst="rect">
              <a:avLst/>
            </a:prstGeom>
            <a:solidFill>
              <a:schemeClr val="accent1"/>
            </a:solidFill>
            <a:ln w="34925">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Encoded Data Table</a:t>
              </a:r>
              <a:endParaRPr lang="en-US" sz="1600" dirty="0"/>
            </a:p>
          </p:txBody>
        </p:sp>
        <p:sp>
          <p:nvSpPr>
            <p:cNvPr id="11" name="Rounded Rectangle 10"/>
            <p:cNvSpPr/>
            <p:nvPr/>
          </p:nvSpPr>
          <p:spPr>
            <a:xfrm>
              <a:off x="1219200" y="2209800"/>
              <a:ext cx="2209800" cy="1143000"/>
            </a:xfrm>
            <a:prstGeom prst="round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grpSp>
          <p:nvGrpSpPr>
            <p:cNvPr id="12" name="Group 20"/>
            <p:cNvGrpSpPr/>
            <p:nvPr/>
          </p:nvGrpSpPr>
          <p:grpSpPr>
            <a:xfrm>
              <a:off x="3810000" y="4495800"/>
              <a:ext cx="2133600" cy="1028700"/>
              <a:chOff x="4800600" y="3657600"/>
              <a:chExt cx="2133600" cy="1028700"/>
            </a:xfrm>
          </p:grpSpPr>
          <p:grpSp>
            <p:nvGrpSpPr>
              <p:cNvPr id="14" name="Group 19"/>
              <p:cNvGrpSpPr/>
              <p:nvPr/>
            </p:nvGrpSpPr>
            <p:grpSpPr>
              <a:xfrm>
                <a:off x="4800600" y="4226868"/>
                <a:ext cx="1143000" cy="457199"/>
                <a:chOff x="2590800" y="5410200"/>
                <a:chExt cx="1143000" cy="457199"/>
              </a:xfrm>
            </p:grpSpPr>
            <p:sp>
              <p:nvSpPr>
                <p:cNvPr id="21" name="Flowchart: Direct Access Storage 8"/>
                <p:cNvSpPr/>
                <p:nvPr/>
              </p:nvSpPr>
              <p:spPr>
                <a:xfrm rot="16200000">
                  <a:off x="2590800" y="5486399"/>
                  <a:ext cx="381000" cy="3810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Direct Access Storage 9"/>
                <p:cNvSpPr/>
                <p:nvPr/>
              </p:nvSpPr>
              <p:spPr>
                <a:xfrm rot="16200000">
                  <a:off x="3352800" y="5486399"/>
                  <a:ext cx="381000" cy="3810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994659" y="5410200"/>
                  <a:ext cx="304800" cy="369332"/>
                </a:xfrm>
                <a:prstGeom prst="rect">
                  <a:avLst/>
                </a:prstGeom>
                <a:noFill/>
              </p:spPr>
              <p:txBody>
                <a:bodyPr wrap="square" rtlCol="0">
                  <a:spAutoFit/>
                </a:bodyPr>
                <a:lstStyle/>
                <a:p>
                  <a:endParaRPr lang="en-US" dirty="0"/>
                </a:p>
              </p:txBody>
            </p:sp>
          </p:grpSp>
          <p:sp>
            <p:nvSpPr>
              <p:cNvPr id="15" name="TextBox 14"/>
              <p:cNvSpPr txBox="1"/>
              <p:nvPr/>
            </p:nvSpPr>
            <p:spPr>
              <a:xfrm>
                <a:off x="6019800" y="3657600"/>
                <a:ext cx="914400" cy="461665"/>
              </a:xfrm>
              <a:prstGeom prst="rect">
                <a:avLst/>
              </a:prstGeom>
              <a:noFill/>
            </p:spPr>
            <p:txBody>
              <a:bodyPr wrap="square" rtlCol="0">
                <a:spAutoFit/>
              </a:bodyPr>
              <a:lstStyle/>
              <a:p>
                <a:r>
                  <a:rPr lang="en-US" sz="1200" dirty="0" smtClean="0"/>
                  <a:t>2 OrBiC Base Data</a:t>
                </a:r>
                <a:endParaRPr lang="en-US" sz="1200" dirty="0"/>
              </a:p>
            </p:txBody>
          </p:sp>
          <p:grpSp>
            <p:nvGrpSpPr>
              <p:cNvPr id="16" name="Group 18"/>
              <p:cNvGrpSpPr/>
              <p:nvPr/>
            </p:nvGrpSpPr>
            <p:grpSpPr>
              <a:xfrm>
                <a:off x="4800600" y="3659833"/>
                <a:ext cx="1143000" cy="457199"/>
                <a:chOff x="4800600" y="3962400"/>
                <a:chExt cx="1143000" cy="457199"/>
              </a:xfrm>
            </p:grpSpPr>
            <p:sp>
              <p:nvSpPr>
                <p:cNvPr id="18" name="Flowchart: Direct Access Storage 17"/>
                <p:cNvSpPr/>
                <p:nvPr/>
              </p:nvSpPr>
              <p:spPr>
                <a:xfrm rot="16200000">
                  <a:off x="4800600" y="4038599"/>
                  <a:ext cx="381000" cy="381000"/>
                </a:xfrm>
                <a:prstGeom prst="flowChartMagneticDrum">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Flowchart: Direct Access Storage 18"/>
                <p:cNvSpPr/>
                <p:nvPr/>
              </p:nvSpPr>
              <p:spPr>
                <a:xfrm rot="16200000">
                  <a:off x="5562600" y="4038599"/>
                  <a:ext cx="381000" cy="381000"/>
                </a:xfrm>
                <a:prstGeom prst="flowChartMagneticDrum">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TextBox 19"/>
                <p:cNvSpPr txBox="1"/>
                <p:nvPr/>
              </p:nvSpPr>
              <p:spPr>
                <a:xfrm>
                  <a:off x="5204459" y="3962400"/>
                  <a:ext cx="304800" cy="369332"/>
                </a:xfrm>
                <a:prstGeom prst="rect">
                  <a:avLst/>
                </a:prstGeom>
                <a:noFill/>
              </p:spPr>
              <p:txBody>
                <a:bodyPr wrap="square" rtlCol="0">
                  <a:spAutoFit/>
                </a:bodyPr>
                <a:lstStyle/>
                <a:p>
                  <a:endParaRPr lang="en-US" dirty="0"/>
                </a:p>
              </p:txBody>
            </p:sp>
          </p:grpSp>
          <p:sp>
            <p:nvSpPr>
              <p:cNvPr id="17" name="TextBox 16"/>
              <p:cNvSpPr txBox="1"/>
              <p:nvPr/>
            </p:nvSpPr>
            <p:spPr>
              <a:xfrm>
                <a:off x="6019800" y="4224635"/>
                <a:ext cx="914400" cy="461665"/>
              </a:xfrm>
              <a:prstGeom prst="rect">
                <a:avLst/>
              </a:prstGeom>
              <a:noFill/>
            </p:spPr>
            <p:txBody>
              <a:bodyPr wrap="square" rtlCol="0">
                <a:spAutoFit/>
              </a:bodyPr>
              <a:lstStyle/>
              <a:p>
                <a:r>
                  <a:rPr lang="en-US" sz="1200" dirty="0" smtClean="0"/>
                  <a:t>2 Offset Tables</a:t>
                </a:r>
                <a:endParaRPr lang="en-US" sz="1200" dirty="0"/>
              </a:p>
            </p:txBody>
          </p:sp>
        </p:grpSp>
        <p:sp>
          <p:nvSpPr>
            <p:cNvPr id="13" name="Down Arrow 12"/>
            <p:cNvSpPr/>
            <p:nvPr/>
          </p:nvSpPr>
          <p:spPr>
            <a:xfrm rot="16200000">
              <a:off x="4457700" y="1485900"/>
              <a:ext cx="457200" cy="251460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Rounded Rectangle 23"/>
            <p:cNvSpPr/>
            <p:nvPr/>
          </p:nvSpPr>
          <p:spPr>
            <a:xfrm>
              <a:off x="5638800" y="2209800"/>
              <a:ext cx="2209800" cy="1143000"/>
            </a:xfrm>
            <a:prstGeom prst="round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GPU</a:t>
              </a:r>
              <a:endParaRPr lang="en-US" dirty="0"/>
            </a:p>
          </p:txBody>
        </p:sp>
      </p:grpSp>
      <p:sp>
        <p:nvSpPr>
          <p:cNvPr id="25" name="Title 24"/>
          <p:cNvSpPr>
            <a:spLocks noGrp="1"/>
          </p:cNvSpPr>
          <p:nvPr>
            <p:ph type="title"/>
          </p:nvPr>
        </p:nvSpPr>
        <p:spPr/>
        <p:txBody>
          <a:bodyPr/>
          <a:lstStyle/>
          <a:p>
            <a:r>
              <a:rPr lang="en-US" dirty="0" smtClean="0"/>
              <a:t>Stage 2</a:t>
            </a:r>
            <a:endParaRPr lang="en-US" dirty="0"/>
          </a:p>
        </p:txBody>
      </p:sp>
      <p:sp>
        <p:nvSpPr>
          <p:cNvPr id="27" name="Rectangle 26"/>
          <p:cNvSpPr/>
          <p:nvPr/>
        </p:nvSpPr>
        <p:spPr>
          <a:xfrm>
            <a:off x="5791200" y="3581400"/>
            <a:ext cx="2057400" cy="228600"/>
          </a:xfrm>
          <a:prstGeom prst="rect">
            <a:avLst/>
          </a:prstGeom>
          <a:ln w="34925">
            <a:solidFill>
              <a:srgbClr val="FFFFFF"/>
            </a:solidFill>
          </a:ln>
          <a:effectLst>
            <a:outerShdw blurRad="317500" dir="2700000" algn="ctr">
              <a:srgbClr val="000000">
                <a:alpha val="43000"/>
              </a:srgbClr>
            </a:outerShdw>
          </a:effectLst>
          <a:scene3d>
            <a:camera prst="isometricOffAxis2Left"/>
            <a:lightRig rig="threePt" dir="t">
              <a:rot lat="0" lon="0" rev="0"/>
            </a:lightRig>
          </a:scene3d>
          <a:sp3d extrusionH="38100" prstMaterial="clear">
            <a:bevelT w="260350" h="50800" prst="softRound"/>
            <a:bevelB prst="softRound"/>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Solution Vector</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3048000" y="1752600"/>
            <a:ext cx="4724400" cy="4495800"/>
            <a:chOff x="3200400" y="1524000"/>
            <a:chExt cx="4724400" cy="4495800"/>
          </a:xfrm>
        </p:grpSpPr>
        <p:sp>
          <p:nvSpPr>
            <p:cNvPr id="3" name="Rounded Rectangle 2"/>
            <p:cNvSpPr/>
            <p:nvPr/>
          </p:nvSpPr>
          <p:spPr>
            <a:xfrm>
              <a:off x="3276600" y="1600200"/>
              <a:ext cx="2743200" cy="44196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6" name="Rectangle 5"/>
            <p:cNvSpPr/>
            <p:nvPr/>
          </p:nvSpPr>
          <p:spPr>
            <a:xfrm>
              <a:off x="3657600" y="1905000"/>
              <a:ext cx="1981200" cy="685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Low-Resolution Query</a:t>
              </a:r>
              <a:endParaRPr lang="en-US" dirty="0"/>
            </a:p>
          </p:txBody>
        </p:sp>
        <p:sp>
          <p:nvSpPr>
            <p:cNvPr id="7" name="Rectangle 6"/>
            <p:cNvSpPr/>
            <p:nvPr/>
          </p:nvSpPr>
          <p:spPr>
            <a:xfrm>
              <a:off x="3657600" y="2971800"/>
              <a:ext cx="1981200" cy="685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Full-Resolution Query</a:t>
              </a:r>
              <a:endParaRPr lang="en-US" dirty="0"/>
            </a:p>
          </p:txBody>
        </p:sp>
        <p:sp>
          <p:nvSpPr>
            <p:cNvPr id="9" name="Rectangle 8"/>
            <p:cNvSpPr/>
            <p:nvPr/>
          </p:nvSpPr>
          <p:spPr>
            <a:xfrm>
              <a:off x="3200400" y="5410200"/>
              <a:ext cx="2667000" cy="381000"/>
            </a:xfrm>
            <a:prstGeom prst="rect">
              <a:avLst/>
            </a:prstGeom>
            <a:ln w="34925">
              <a:solidFill>
                <a:srgbClr val="FFFFFF"/>
              </a:solidFill>
            </a:ln>
            <a:effectLst>
              <a:outerShdw blurRad="317500" dir="2700000" algn="ctr">
                <a:srgbClr val="000000">
                  <a:alpha val="43000"/>
                </a:srgbClr>
              </a:outerShdw>
            </a:effectLst>
            <a:scene3d>
              <a:camera prst="isometricOffAxis2Left"/>
              <a:lightRig rig="threePt" dir="t">
                <a:rot lat="0" lon="0" rev="0"/>
              </a:lightRig>
            </a:scene3d>
            <a:sp3d extrusionH="38100" prstMaterial="clear">
              <a:bevelT w="260350" h="50800" prst="softRound"/>
              <a:bevelB prst="softRound"/>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Solution Bit Vector</a:t>
              </a:r>
              <a:endParaRPr lang="en-US" dirty="0"/>
            </a:p>
          </p:txBody>
        </p:sp>
        <p:sp>
          <p:nvSpPr>
            <p:cNvPr id="10" name="Down Arrow 9"/>
            <p:cNvSpPr/>
            <p:nvPr/>
          </p:nvSpPr>
          <p:spPr>
            <a:xfrm>
              <a:off x="4495800" y="25908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657600" y="4038600"/>
              <a:ext cx="1981200" cy="9144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Combine bit vector solutions</a:t>
              </a:r>
              <a:endParaRPr lang="en-US" dirty="0"/>
            </a:p>
          </p:txBody>
        </p:sp>
        <p:sp>
          <p:nvSpPr>
            <p:cNvPr id="17" name="Down Arrow 16"/>
            <p:cNvSpPr/>
            <p:nvPr/>
          </p:nvSpPr>
          <p:spPr>
            <a:xfrm>
              <a:off x="4495800" y="36576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4495800" y="49530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791200" y="1524000"/>
              <a:ext cx="1295400" cy="1143000"/>
            </a:xfrm>
            <a:prstGeom prst="rect">
              <a:avLst/>
            </a:prstGeom>
            <a:solidFill>
              <a:schemeClr val="accent1"/>
            </a:solidFill>
            <a:ln w="34925">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Encoded Data Table</a:t>
              </a:r>
              <a:endParaRPr lang="en-US" sz="1600" dirty="0"/>
            </a:p>
          </p:txBody>
        </p:sp>
        <p:sp>
          <p:nvSpPr>
            <p:cNvPr id="20" name="Flowchart: Direct Access Storage 8"/>
            <p:cNvSpPr/>
            <p:nvPr/>
          </p:nvSpPr>
          <p:spPr>
            <a:xfrm rot="16200000">
              <a:off x="5791200" y="3462635"/>
              <a:ext cx="381000" cy="3810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Direct Access Storage 9"/>
            <p:cNvSpPr/>
            <p:nvPr/>
          </p:nvSpPr>
          <p:spPr>
            <a:xfrm rot="16200000">
              <a:off x="6553200" y="3462635"/>
              <a:ext cx="381000" cy="3810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010400" y="2817168"/>
              <a:ext cx="914400" cy="461665"/>
            </a:xfrm>
            <a:prstGeom prst="rect">
              <a:avLst/>
            </a:prstGeom>
            <a:noFill/>
          </p:spPr>
          <p:txBody>
            <a:bodyPr wrap="square" rtlCol="0">
              <a:spAutoFit/>
            </a:bodyPr>
            <a:lstStyle/>
            <a:p>
              <a:r>
                <a:rPr lang="en-US" sz="1200" dirty="0" smtClean="0"/>
                <a:t>2 OrBiC Base Data</a:t>
              </a:r>
              <a:endParaRPr lang="en-US" sz="1200" dirty="0"/>
            </a:p>
          </p:txBody>
        </p:sp>
        <p:sp>
          <p:nvSpPr>
            <p:cNvPr id="23" name="Flowchart: Direct Access Storage 22"/>
            <p:cNvSpPr/>
            <p:nvPr/>
          </p:nvSpPr>
          <p:spPr>
            <a:xfrm rot="16200000">
              <a:off x="5791200" y="2895600"/>
              <a:ext cx="381000" cy="381000"/>
            </a:xfrm>
            <a:prstGeom prst="flowChartMagneticDrum">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Flowchart: Direct Access Storage 23"/>
            <p:cNvSpPr/>
            <p:nvPr/>
          </p:nvSpPr>
          <p:spPr>
            <a:xfrm rot="16200000">
              <a:off x="6553200" y="2895600"/>
              <a:ext cx="381000" cy="381000"/>
            </a:xfrm>
            <a:prstGeom prst="flowChartMagneticDrum">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TextBox 24"/>
            <p:cNvSpPr txBox="1"/>
            <p:nvPr/>
          </p:nvSpPr>
          <p:spPr>
            <a:xfrm>
              <a:off x="7010400" y="3384203"/>
              <a:ext cx="914400" cy="461665"/>
            </a:xfrm>
            <a:prstGeom prst="rect">
              <a:avLst/>
            </a:prstGeom>
            <a:noFill/>
          </p:spPr>
          <p:txBody>
            <a:bodyPr wrap="square" rtlCol="0">
              <a:spAutoFit/>
            </a:bodyPr>
            <a:lstStyle/>
            <a:p>
              <a:r>
                <a:rPr lang="en-US" sz="1200" dirty="0" smtClean="0"/>
                <a:t>2 Offset Tables</a:t>
              </a:r>
              <a:endParaRPr lang="en-US" sz="1200" dirty="0"/>
            </a:p>
          </p:txBody>
        </p:sp>
      </p:grpSp>
      <p:sp>
        <p:nvSpPr>
          <p:cNvPr id="29" name="Title 28"/>
          <p:cNvSpPr>
            <a:spLocks noGrp="1"/>
          </p:cNvSpPr>
          <p:nvPr>
            <p:ph type="title"/>
          </p:nvPr>
        </p:nvSpPr>
        <p:spPr/>
        <p:txBody>
          <a:bodyPr/>
          <a:lstStyle/>
          <a:p>
            <a:r>
              <a:rPr lang="en-US" dirty="0" smtClean="0"/>
              <a:t>Stage 3</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Benchmarking</a:t>
            </a:r>
            <a:endParaRPr lang="en-US" dirty="0"/>
          </a:p>
        </p:txBody>
      </p:sp>
      <p:sp>
        <p:nvSpPr>
          <p:cNvPr id="3" name="Content Placeholder 2"/>
          <p:cNvSpPr>
            <a:spLocks noGrp="1"/>
          </p:cNvSpPr>
          <p:nvPr>
            <p:ph idx="1"/>
          </p:nvPr>
        </p:nvSpPr>
        <p:spPr/>
        <p:txBody>
          <a:bodyPr/>
          <a:lstStyle/>
          <a:p>
            <a:r>
              <a:rPr lang="en-US" dirty="0" smtClean="0"/>
              <a:t>The two indexing strategies that were evaluated in I/O and processing performance were the </a:t>
            </a:r>
          </a:p>
          <a:p>
            <a:pPr lvl="1"/>
            <a:r>
              <a:rPr lang="en-US" dirty="0" smtClean="0"/>
              <a:t>DP-BIS </a:t>
            </a:r>
          </a:p>
          <a:p>
            <a:pPr lvl="2"/>
            <a:r>
              <a:rPr lang="en-US" dirty="0" smtClean="0"/>
              <a:t>In CPU Only</a:t>
            </a:r>
          </a:p>
          <a:p>
            <a:pPr lvl="2"/>
            <a:r>
              <a:rPr lang="en-US" dirty="0" smtClean="0"/>
              <a:t>With GPU</a:t>
            </a:r>
          </a:p>
          <a:p>
            <a:pPr lvl="1"/>
            <a:r>
              <a:rPr lang="en-US" dirty="0" smtClean="0"/>
              <a:t>Projection Index.</a:t>
            </a:r>
          </a:p>
          <a:p>
            <a:pPr lvl="2"/>
            <a:r>
              <a:rPr lang="en-US" dirty="0" smtClean="0"/>
              <a:t>In CPU Only</a:t>
            </a:r>
          </a:p>
          <a:p>
            <a:pPr lvl="2"/>
            <a:r>
              <a:rPr lang="en-US" dirty="0" smtClean="0"/>
              <a:t>With GPU</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Time Percentages.</a:t>
            </a:r>
            <a:endParaRPr lang="en-US" dirty="0"/>
          </a:p>
        </p:txBody>
      </p:sp>
      <p:sp>
        <p:nvSpPr>
          <p:cNvPr id="5" name="Content Placeholder 4"/>
          <p:cNvSpPr>
            <a:spLocks noGrp="1"/>
          </p:cNvSpPr>
          <p:nvPr>
            <p:ph idx="1"/>
          </p:nvPr>
        </p:nvSpPr>
        <p:spPr/>
        <p:txBody>
          <a:bodyPr/>
          <a:lstStyle/>
          <a:p>
            <a:r>
              <a:rPr lang="en-US" dirty="0" smtClean="0"/>
              <a:t>Total performance time for each index strategy is composed based on time spent on I/O-related workload and compute-based workload.</a:t>
            </a:r>
            <a:endParaRPr lang="en-US" dirty="0"/>
          </a:p>
        </p:txBody>
      </p:sp>
      <p:pic>
        <p:nvPicPr>
          <p:cNvPr id="2051" name="Picture 3"/>
          <p:cNvPicPr>
            <a:picLocks noChangeAspect="1" noChangeArrowheads="1"/>
          </p:cNvPicPr>
          <p:nvPr/>
        </p:nvPicPr>
        <p:blipFill>
          <a:blip r:embed="rId2"/>
          <a:srcRect/>
          <a:stretch>
            <a:fillRect/>
          </a:stretch>
        </p:blipFill>
        <p:spPr bwMode="auto">
          <a:xfrm>
            <a:off x="742950" y="3429000"/>
            <a:ext cx="7639050" cy="1609725"/>
          </a:xfrm>
          <a:prstGeom prst="rect">
            <a:avLst/>
          </a:prstGeom>
          <a:noFill/>
          <a:ln w="9525">
            <a:noFill/>
            <a:miter lim="800000"/>
            <a:headEnd/>
            <a:tailEnd/>
          </a:ln>
          <a:effectLst/>
        </p:spPr>
      </p:pic>
      <p:sp>
        <p:nvSpPr>
          <p:cNvPr id="6" name="Rectangle 5"/>
          <p:cNvSpPr/>
          <p:nvPr/>
        </p:nvSpPr>
        <p:spPr>
          <a:xfrm>
            <a:off x="4343400" y="5562600"/>
            <a:ext cx="4572000" cy="369332"/>
          </a:xfrm>
          <a:prstGeom prst="rect">
            <a:avLst/>
          </a:prstGeom>
        </p:spPr>
        <p:txBody>
          <a:bodyPr>
            <a:spAutoFit/>
          </a:bodyPr>
          <a:lstStyle/>
          <a:p>
            <a:r>
              <a:rPr lang="en-US" dirty="0" smtClean="0"/>
              <a:t>Source: </a:t>
            </a:r>
            <a:r>
              <a:rPr lang="en-US" dirty="0" err="1" smtClean="0"/>
              <a:t>Gosink</a:t>
            </a:r>
            <a:r>
              <a:rPr lang="en-US" dirty="0" smtClean="0"/>
              <a:t>, L. et al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Many uses for prefix sum but our use will be to uncompress a previously compressed index, that will be sent to memory.</a:t>
            </a:r>
          </a:p>
          <a:p>
            <a:r>
              <a:rPr lang="en-US" dirty="0" smtClean="0"/>
              <a:t>A3B1C7</a:t>
            </a:r>
          </a:p>
          <a:p>
            <a:r>
              <a:rPr lang="en-US" dirty="0" smtClean="0"/>
              <a:t>AAABCCCCCCC</a:t>
            </a:r>
          </a:p>
          <a:p>
            <a:endParaRPr lang="en-US" dirty="0" smtClean="0"/>
          </a:p>
          <a:p>
            <a:r>
              <a:rPr lang="en-US" smtClean="0"/>
              <a:t>Source:</a:t>
            </a:r>
            <a:endParaRPr lang="en-US" dirty="0" smtClean="0"/>
          </a:p>
        </p:txBody>
      </p:sp>
      <p:pic>
        <p:nvPicPr>
          <p:cNvPr id="2051" name="Picture 3"/>
          <p:cNvPicPr>
            <a:picLocks noChangeAspect="1" noChangeArrowheads="1"/>
          </p:cNvPicPr>
          <p:nvPr/>
        </p:nvPicPr>
        <p:blipFill>
          <a:blip r:embed="rId2"/>
          <a:srcRect/>
          <a:stretch>
            <a:fillRect/>
          </a:stretch>
        </p:blipFill>
        <p:spPr bwMode="auto">
          <a:xfrm>
            <a:off x="2362200" y="4343400"/>
            <a:ext cx="4543425" cy="1247775"/>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05800" cy="1143000"/>
          </a:xfrm>
        </p:spPr>
        <p:txBody>
          <a:bodyPr>
            <a:normAutofit fontScale="90000"/>
          </a:bodyPr>
          <a:lstStyle/>
          <a:p>
            <a:r>
              <a:rPr lang="en-US" dirty="0" smtClean="0"/>
              <a:t>Simple Range Query (Total Time)</a:t>
            </a:r>
            <a:endParaRPr lang="en-US" dirty="0"/>
          </a:p>
        </p:txBody>
      </p:sp>
      <p:pic>
        <p:nvPicPr>
          <p:cNvPr id="3079" name="Picture 7"/>
          <p:cNvPicPr>
            <a:picLocks noChangeAspect="1" noChangeArrowheads="1"/>
          </p:cNvPicPr>
          <p:nvPr/>
        </p:nvPicPr>
        <p:blipFill>
          <a:blip r:embed="rId2"/>
          <a:srcRect/>
          <a:stretch>
            <a:fillRect/>
          </a:stretch>
        </p:blipFill>
        <p:spPr bwMode="auto">
          <a:xfrm>
            <a:off x="495300" y="1676400"/>
            <a:ext cx="6057900" cy="4562475"/>
          </a:xfrm>
          <a:prstGeom prst="rect">
            <a:avLst/>
          </a:prstGeom>
          <a:noFill/>
          <a:ln w="9525">
            <a:noFill/>
            <a:miter lim="800000"/>
            <a:headEnd/>
            <a:tailEnd/>
          </a:ln>
          <a:effectLst/>
        </p:spPr>
      </p:pic>
      <p:sp>
        <p:nvSpPr>
          <p:cNvPr id="7" name="Rectangle 6"/>
          <p:cNvSpPr/>
          <p:nvPr/>
        </p:nvSpPr>
        <p:spPr>
          <a:xfrm>
            <a:off x="6629400" y="1676400"/>
            <a:ext cx="2286000" cy="1200329"/>
          </a:xfrm>
          <a:prstGeom prst="rect">
            <a:avLst/>
          </a:prstGeom>
        </p:spPr>
        <p:txBody>
          <a:bodyPr wrap="square">
            <a:spAutoFit/>
          </a:bodyPr>
          <a:lstStyle/>
          <a:p>
            <a:r>
              <a:rPr lang="en-US" dirty="0" smtClean="0"/>
              <a:t>Each index strategy </a:t>
            </a:r>
          </a:p>
          <a:p>
            <a:r>
              <a:rPr lang="en-US" dirty="0" smtClean="0"/>
              <a:t>answered a series </a:t>
            </a:r>
          </a:p>
          <a:p>
            <a:r>
              <a:rPr lang="en-US" dirty="0" smtClean="0"/>
              <a:t>of seven simple </a:t>
            </a:r>
          </a:p>
          <a:p>
            <a:r>
              <a:rPr lang="en-US" dirty="0" smtClean="0"/>
              <a:t>range queries</a:t>
            </a:r>
            <a:endParaRPr lang="en-US" dirty="0"/>
          </a:p>
        </p:txBody>
      </p:sp>
      <p:sp>
        <p:nvSpPr>
          <p:cNvPr id="5" name="Rectangle 4"/>
          <p:cNvSpPr/>
          <p:nvPr/>
        </p:nvSpPr>
        <p:spPr>
          <a:xfrm>
            <a:off x="4800600" y="6324600"/>
            <a:ext cx="4572000" cy="369332"/>
          </a:xfrm>
          <a:prstGeom prst="rect">
            <a:avLst/>
          </a:prstGeom>
        </p:spPr>
        <p:txBody>
          <a:bodyPr>
            <a:spAutoFit/>
          </a:bodyPr>
          <a:lstStyle/>
          <a:p>
            <a:r>
              <a:rPr lang="en-US" dirty="0" smtClean="0"/>
              <a:t>Source: </a:t>
            </a:r>
            <a:r>
              <a:rPr lang="en-US" dirty="0" err="1" smtClean="0"/>
              <a:t>Gosink</a:t>
            </a:r>
            <a:r>
              <a:rPr lang="en-US" dirty="0" smtClean="0"/>
              <a:t>, L. et al</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05800" cy="1143000"/>
          </a:xfrm>
        </p:spPr>
        <p:txBody>
          <a:bodyPr>
            <a:normAutofit fontScale="90000"/>
          </a:bodyPr>
          <a:lstStyle/>
          <a:p>
            <a:r>
              <a:rPr lang="en-US" dirty="0" smtClean="0"/>
              <a:t>Simple Range Query (Computation Time Only)</a:t>
            </a:r>
            <a:endParaRPr lang="en-US" dirty="0"/>
          </a:p>
        </p:txBody>
      </p:sp>
      <p:pic>
        <p:nvPicPr>
          <p:cNvPr id="4100" name="Picture 4"/>
          <p:cNvPicPr>
            <a:picLocks noChangeAspect="1" noChangeArrowheads="1"/>
          </p:cNvPicPr>
          <p:nvPr/>
        </p:nvPicPr>
        <p:blipFill>
          <a:blip r:embed="rId2"/>
          <a:srcRect/>
          <a:stretch>
            <a:fillRect/>
          </a:stretch>
        </p:blipFill>
        <p:spPr bwMode="auto">
          <a:xfrm>
            <a:off x="171450" y="1647825"/>
            <a:ext cx="6229350" cy="4524375"/>
          </a:xfrm>
          <a:prstGeom prst="rect">
            <a:avLst/>
          </a:prstGeom>
          <a:noFill/>
          <a:ln w="9525">
            <a:noFill/>
            <a:miter lim="800000"/>
            <a:headEnd/>
            <a:tailEnd/>
          </a:ln>
          <a:effectLst/>
        </p:spPr>
      </p:pic>
      <p:sp>
        <p:nvSpPr>
          <p:cNvPr id="6" name="Rectangle 5"/>
          <p:cNvSpPr/>
          <p:nvPr/>
        </p:nvSpPr>
        <p:spPr>
          <a:xfrm>
            <a:off x="6477000" y="1600200"/>
            <a:ext cx="2514600" cy="1200329"/>
          </a:xfrm>
          <a:prstGeom prst="rect">
            <a:avLst/>
          </a:prstGeom>
        </p:spPr>
        <p:txBody>
          <a:bodyPr wrap="square">
            <a:spAutoFit/>
          </a:bodyPr>
          <a:lstStyle/>
          <a:p>
            <a:r>
              <a:rPr lang="en-US" dirty="0" smtClean="0"/>
              <a:t>Each index strategy </a:t>
            </a:r>
          </a:p>
          <a:p>
            <a:r>
              <a:rPr lang="en-US" dirty="0" smtClean="0"/>
              <a:t>answered a series of </a:t>
            </a:r>
          </a:p>
          <a:p>
            <a:r>
              <a:rPr lang="en-US" dirty="0" smtClean="0"/>
              <a:t>seven simple range </a:t>
            </a:r>
          </a:p>
          <a:p>
            <a:r>
              <a:rPr lang="en-US" dirty="0" smtClean="0"/>
              <a:t>queries</a:t>
            </a:r>
            <a:endParaRPr lang="en-US" dirty="0"/>
          </a:p>
        </p:txBody>
      </p:sp>
      <p:sp>
        <p:nvSpPr>
          <p:cNvPr id="5" name="Rectangle 4"/>
          <p:cNvSpPr/>
          <p:nvPr/>
        </p:nvSpPr>
        <p:spPr>
          <a:xfrm>
            <a:off x="5410200" y="6324600"/>
            <a:ext cx="4572000" cy="369332"/>
          </a:xfrm>
          <a:prstGeom prst="rect">
            <a:avLst/>
          </a:prstGeom>
        </p:spPr>
        <p:txBody>
          <a:bodyPr>
            <a:spAutoFit/>
          </a:bodyPr>
          <a:lstStyle/>
          <a:p>
            <a:r>
              <a:rPr lang="en-US" dirty="0" smtClean="0"/>
              <a:t>Source: </a:t>
            </a:r>
            <a:r>
              <a:rPr lang="en-US" dirty="0" err="1" smtClean="0"/>
              <a:t>Gosink</a:t>
            </a:r>
            <a:r>
              <a:rPr lang="en-US" dirty="0" smtClean="0"/>
              <a:t>, L. et al</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05800" cy="1143000"/>
          </a:xfrm>
        </p:spPr>
        <p:txBody>
          <a:bodyPr>
            <a:normAutofit fontScale="90000"/>
          </a:bodyPr>
          <a:lstStyle/>
          <a:p>
            <a:r>
              <a:rPr lang="en-US" dirty="0" smtClean="0"/>
              <a:t>Compound Query Performance (Total Time)</a:t>
            </a:r>
            <a:endParaRPr lang="en-US" dirty="0"/>
          </a:p>
        </p:txBody>
      </p:sp>
      <p:sp>
        <p:nvSpPr>
          <p:cNvPr id="7" name="Rectangle 6"/>
          <p:cNvSpPr/>
          <p:nvPr/>
        </p:nvSpPr>
        <p:spPr>
          <a:xfrm>
            <a:off x="6553200" y="2057400"/>
            <a:ext cx="2438400" cy="1477328"/>
          </a:xfrm>
          <a:prstGeom prst="rect">
            <a:avLst/>
          </a:prstGeom>
        </p:spPr>
        <p:txBody>
          <a:bodyPr wrap="square">
            <a:spAutoFit/>
          </a:bodyPr>
          <a:lstStyle/>
          <a:p>
            <a:r>
              <a:rPr lang="en-US" dirty="0" smtClean="0"/>
              <a:t>Each index strategy </a:t>
            </a:r>
          </a:p>
          <a:p>
            <a:r>
              <a:rPr lang="en-US" dirty="0" smtClean="0"/>
              <a:t>answered compound </a:t>
            </a:r>
          </a:p>
          <a:p>
            <a:r>
              <a:rPr lang="en-US" dirty="0" smtClean="0"/>
              <a:t>queries with 2, 3… 7 </a:t>
            </a:r>
          </a:p>
          <a:p>
            <a:r>
              <a:rPr lang="en-US" dirty="0" smtClean="0"/>
              <a:t>queries. (either using</a:t>
            </a:r>
          </a:p>
          <a:p>
            <a:r>
              <a:rPr lang="en-US" dirty="0" smtClean="0"/>
              <a:t> (AND or OR))</a:t>
            </a:r>
            <a:endParaRPr lang="en-US" dirty="0"/>
          </a:p>
        </p:txBody>
      </p:sp>
      <p:pic>
        <p:nvPicPr>
          <p:cNvPr id="5123" name="Picture 3"/>
          <p:cNvPicPr>
            <a:picLocks noChangeAspect="1" noChangeArrowheads="1"/>
          </p:cNvPicPr>
          <p:nvPr/>
        </p:nvPicPr>
        <p:blipFill>
          <a:blip r:embed="rId2"/>
          <a:srcRect/>
          <a:stretch>
            <a:fillRect/>
          </a:stretch>
        </p:blipFill>
        <p:spPr bwMode="auto">
          <a:xfrm>
            <a:off x="514350" y="1857375"/>
            <a:ext cx="6038850" cy="4391025"/>
          </a:xfrm>
          <a:prstGeom prst="rect">
            <a:avLst/>
          </a:prstGeom>
          <a:noFill/>
          <a:ln w="9525">
            <a:noFill/>
            <a:miter lim="800000"/>
            <a:headEnd/>
            <a:tailEnd/>
          </a:ln>
          <a:effectLst/>
        </p:spPr>
      </p:pic>
      <p:sp>
        <p:nvSpPr>
          <p:cNvPr id="5" name="Rectangle 4"/>
          <p:cNvSpPr/>
          <p:nvPr/>
        </p:nvSpPr>
        <p:spPr>
          <a:xfrm>
            <a:off x="5410200" y="6324600"/>
            <a:ext cx="4572000" cy="369332"/>
          </a:xfrm>
          <a:prstGeom prst="rect">
            <a:avLst/>
          </a:prstGeom>
        </p:spPr>
        <p:txBody>
          <a:bodyPr>
            <a:spAutoFit/>
          </a:bodyPr>
          <a:lstStyle/>
          <a:p>
            <a:r>
              <a:rPr lang="en-US" dirty="0" smtClean="0"/>
              <a:t>Source: </a:t>
            </a:r>
            <a:r>
              <a:rPr lang="en-US" dirty="0" err="1" smtClean="0"/>
              <a:t>Gosink</a:t>
            </a:r>
            <a:r>
              <a:rPr lang="en-US" dirty="0" smtClean="0"/>
              <a:t>, L. et al</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05800" cy="1143000"/>
          </a:xfrm>
        </p:spPr>
        <p:txBody>
          <a:bodyPr>
            <a:normAutofit fontScale="90000"/>
          </a:bodyPr>
          <a:lstStyle/>
          <a:p>
            <a:r>
              <a:rPr lang="en-US" dirty="0" smtClean="0"/>
              <a:t>Compound Query Performance (Computation Time Only)</a:t>
            </a:r>
            <a:endParaRPr lang="en-US" dirty="0"/>
          </a:p>
        </p:txBody>
      </p:sp>
      <p:pic>
        <p:nvPicPr>
          <p:cNvPr id="6147" name="Picture 3"/>
          <p:cNvPicPr>
            <a:picLocks noChangeAspect="1" noChangeArrowheads="1"/>
          </p:cNvPicPr>
          <p:nvPr/>
        </p:nvPicPr>
        <p:blipFill>
          <a:blip r:embed="rId2"/>
          <a:srcRect/>
          <a:stretch>
            <a:fillRect/>
          </a:stretch>
        </p:blipFill>
        <p:spPr bwMode="auto">
          <a:xfrm>
            <a:off x="304800" y="1771650"/>
            <a:ext cx="5981700" cy="4400550"/>
          </a:xfrm>
          <a:prstGeom prst="rect">
            <a:avLst/>
          </a:prstGeom>
          <a:noFill/>
          <a:ln w="9525">
            <a:noFill/>
            <a:miter lim="800000"/>
            <a:headEnd/>
            <a:tailEnd/>
          </a:ln>
          <a:effectLst/>
        </p:spPr>
      </p:pic>
      <p:sp>
        <p:nvSpPr>
          <p:cNvPr id="7" name="Rectangle 6"/>
          <p:cNvSpPr/>
          <p:nvPr/>
        </p:nvSpPr>
        <p:spPr>
          <a:xfrm>
            <a:off x="6324600" y="1981200"/>
            <a:ext cx="2590800" cy="1477328"/>
          </a:xfrm>
          <a:prstGeom prst="rect">
            <a:avLst/>
          </a:prstGeom>
        </p:spPr>
        <p:txBody>
          <a:bodyPr wrap="square">
            <a:spAutoFit/>
          </a:bodyPr>
          <a:lstStyle/>
          <a:p>
            <a:r>
              <a:rPr lang="en-US" dirty="0" smtClean="0"/>
              <a:t>Each index strategy</a:t>
            </a:r>
          </a:p>
          <a:p>
            <a:r>
              <a:rPr lang="en-US" dirty="0" smtClean="0"/>
              <a:t> answered compound </a:t>
            </a:r>
          </a:p>
          <a:p>
            <a:r>
              <a:rPr lang="en-US" dirty="0" smtClean="0"/>
              <a:t>queries with 2, 3… 7 </a:t>
            </a:r>
          </a:p>
          <a:p>
            <a:r>
              <a:rPr lang="en-US" dirty="0" smtClean="0"/>
              <a:t>queries. (either </a:t>
            </a:r>
          </a:p>
          <a:p>
            <a:r>
              <a:rPr lang="en-US" dirty="0" smtClean="0"/>
              <a:t>using (AND or OR))</a:t>
            </a:r>
            <a:endParaRPr lang="en-US" dirty="0"/>
          </a:p>
        </p:txBody>
      </p:sp>
      <p:sp>
        <p:nvSpPr>
          <p:cNvPr id="5" name="Rectangle 4"/>
          <p:cNvSpPr/>
          <p:nvPr/>
        </p:nvSpPr>
        <p:spPr>
          <a:xfrm>
            <a:off x="6096000" y="6324600"/>
            <a:ext cx="4572000" cy="369332"/>
          </a:xfrm>
          <a:prstGeom prst="rect">
            <a:avLst/>
          </a:prstGeom>
        </p:spPr>
        <p:txBody>
          <a:bodyPr>
            <a:spAutoFit/>
          </a:bodyPr>
          <a:lstStyle/>
          <a:p>
            <a:r>
              <a:rPr lang="en-US" dirty="0" smtClean="0"/>
              <a:t>Source: </a:t>
            </a:r>
            <a:r>
              <a:rPr lang="en-US" dirty="0" err="1" smtClean="0"/>
              <a:t>Gosink</a:t>
            </a:r>
            <a:r>
              <a:rPr lang="en-US" dirty="0" smtClean="0"/>
              <a:t>, L. et al</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To take advantage of a GPU, the index must allow to be checked in parallel by several threads.</a:t>
            </a:r>
          </a:p>
          <a:p>
            <a:r>
              <a:rPr lang="en-US" dirty="0" smtClean="0"/>
              <a:t>It must also be small because transferring it to the GPU’s memory is what takes the biggest toll in performance.</a:t>
            </a:r>
          </a:p>
          <a:p>
            <a:r>
              <a:rPr lang="en-US" dirty="0" smtClean="0"/>
              <a:t>There don’t seem to be any synchronization problems because the results of each block or thread are independent of each other.</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Gosink</a:t>
            </a:r>
            <a:r>
              <a:rPr lang="en-US" dirty="0" smtClean="0"/>
              <a:t>, L., </a:t>
            </a:r>
            <a:r>
              <a:rPr lang="en-US" dirty="0" err="1" smtClean="0"/>
              <a:t>Kesheng</a:t>
            </a:r>
            <a:r>
              <a:rPr lang="en-US" dirty="0" smtClean="0"/>
              <a:t> Wu, E. Wes Bethel, John D. Owens, Kenneth I. Joy: Data Parallel Bin-Based Indexing for Answering Queries on Multi-core Architectures. SSDBM 2009: 110-129</a:t>
            </a:r>
          </a:p>
          <a:p>
            <a:r>
              <a:rPr lang="en-US" dirty="0" err="1" smtClean="0"/>
              <a:t>Gosink</a:t>
            </a:r>
            <a:r>
              <a:rPr lang="en-US" dirty="0" smtClean="0"/>
              <a:t>, L., E. Wes Bethel, John D. Owens, Kenneth I. Joy. Bin-Hash Indexing: A Parallel GPU-Based Method For Fast Query Processing. IDAV (2008)</a:t>
            </a:r>
          </a:p>
          <a:p>
            <a:r>
              <a:rPr lang="en-US" dirty="0" smtClean="0"/>
              <a:t>Wu, K., </a:t>
            </a:r>
            <a:r>
              <a:rPr lang="en-US" dirty="0" err="1" smtClean="0"/>
              <a:t>Otoo</a:t>
            </a:r>
            <a:r>
              <a:rPr lang="en-US" dirty="0" smtClean="0"/>
              <a:t>, E., </a:t>
            </a:r>
            <a:r>
              <a:rPr lang="en-US" dirty="0" err="1" smtClean="0"/>
              <a:t>Shoshani</a:t>
            </a:r>
            <a:r>
              <a:rPr lang="en-US" dirty="0" smtClean="0"/>
              <a:t>, A.: On the performance of bitmap indices for high cardinality attributes. In: Proc. of VLDB, pp. 24–35 (2004)</a:t>
            </a:r>
          </a:p>
          <a:p>
            <a:r>
              <a:rPr lang="en-US" dirty="0" smtClean="0"/>
              <a:t>O’Neil, P.E., </a:t>
            </a:r>
            <a:r>
              <a:rPr lang="en-US" dirty="0" err="1" smtClean="0"/>
              <a:t>Quass</a:t>
            </a:r>
            <a:r>
              <a:rPr lang="en-US" dirty="0" smtClean="0"/>
              <a:t>, D.: Improved query performance with variant indexes. In: Proc. of SIGMOD, pp. 38–49 (1997)</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smtClean="0"/>
              <a:t>Size of datasets outpace the growth of speed in CPUs</a:t>
            </a:r>
          </a:p>
          <a:p>
            <a:r>
              <a:rPr lang="en-US" sz="2800" dirty="0" smtClean="0"/>
              <a:t>Many researchers are turning to the new many-core architectures.</a:t>
            </a:r>
          </a:p>
          <a:p>
            <a:r>
              <a:rPr lang="en-US" sz="2800" dirty="0" smtClean="0"/>
              <a:t>New algorithms must be implemented, or existing ones must be modified in order to work with this new thread-level parallelism on a shared memory system.</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en-US" dirty="0"/>
          </a:p>
        </p:txBody>
      </p:sp>
      <p:sp>
        <p:nvSpPr>
          <p:cNvPr id="3" name="Content Placeholder 2"/>
          <p:cNvSpPr>
            <a:spLocks noGrp="1"/>
          </p:cNvSpPr>
          <p:nvPr>
            <p:ph idx="1"/>
          </p:nvPr>
        </p:nvSpPr>
        <p:spPr/>
        <p:txBody>
          <a:bodyPr>
            <a:normAutofit/>
          </a:bodyPr>
          <a:lstStyle/>
          <a:p>
            <a:r>
              <a:rPr lang="en-US" sz="2800" dirty="0" smtClean="0"/>
              <a:t>The employment of GPUs for database operations has been demonstrated to be effective for improving their performance.</a:t>
            </a:r>
          </a:p>
          <a:p>
            <a:r>
              <a:rPr lang="en-US" sz="2800" dirty="0" smtClean="0"/>
              <a:t>The indexing structure used in much of the research has been the projection index which is taking the concerned columns of the table that you are querying and loading them in memory.</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Even though there are other indexing structures that are more effective than our projection index. They are not easily parallelizable.</a:t>
            </a:r>
            <a:endParaRPr lang="en-US" sz="2800" dirty="0"/>
          </a:p>
          <a:p>
            <a:r>
              <a:rPr lang="en-US" sz="2800" dirty="0" smtClean="0"/>
              <a:t>The main idea is to have a one-to-one mapping of threads-to-records, so that the number of records you are checking simultaneously is dependent on the number of threads.</a:t>
            </a:r>
          </a:p>
          <a:p>
            <a:r>
              <a:rPr lang="en-US" sz="2800" dirty="0" smtClean="0"/>
              <a:t>NVIDIA 8800 GTX GPU</a:t>
            </a:r>
          </a:p>
          <a:p>
            <a:pPr lvl="1"/>
            <a:r>
              <a:rPr lang="en-US" dirty="0" smtClean="0"/>
              <a:t>16 multiprocessors</a:t>
            </a:r>
          </a:p>
          <a:p>
            <a:pPr lvl="2"/>
            <a:r>
              <a:rPr lang="en-US" dirty="0" smtClean="0"/>
              <a:t>Each supports 768 concurrent execution threads. </a:t>
            </a:r>
          </a:p>
          <a:p>
            <a:pPr lvl="1"/>
            <a:r>
              <a:rPr lang="en-US" dirty="0" smtClean="0"/>
              <a:t>GPU can manage over 12,000 concurrent execution threads</a:t>
            </a:r>
          </a:p>
          <a:p>
            <a:endParaRPr lang="en-US"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61"/>
          <p:cNvGrpSpPr>
            <a:grpSpLocks/>
          </p:cNvGrpSpPr>
          <p:nvPr/>
        </p:nvGrpSpPr>
        <p:grpSpPr bwMode="auto">
          <a:xfrm>
            <a:off x="762000" y="838200"/>
            <a:ext cx="3581400" cy="5334000"/>
            <a:chOff x="0" y="0"/>
            <a:chExt cx="1728" cy="1296"/>
          </a:xfrm>
        </p:grpSpPr>
        <p:sp>
          <p:nvSpPr>
            <p:cNvPr id="6" name="AutoShape 62"/>
            <p:cNvSpPr>
              <a:spLocks/>
            </p:cNvSpPr>
            <p:nvPr/>
          </p:nvSpPr>
          <p:spPr bwMode="auto">
            <a:xfrm>
              <a:off x="0" y="0"/>
              <a:ext cx="1728" cy="1296"/>
            </a:xfrm>
            <a:custGeom>
              <a:avLst/>
              <a:gdLst>
                <a:gd name="T0" fmla="*/ 10800 w 21600"/>
                <a:gd name="T1" fmla="*/ 10800 h 21600"/>
              </a:gdLst>
              <a:ahLst/>
              <a:cxnLst>
                <a:cxn ang="0">
                  <a:pos x="T0" y="T1"/>
                </a:cxn>
              </a:cxnLst>
              <a:rect l="0" t="0" r="r" b="b"/>
              <a:pathLst>
                <a:path w="21600" h="21600">
                  <a:moveTo>
                    <a:pt x="10800" y="0"/>
                  </a:moveTo>
                  <a:cubicBezTo>
                    <a:pt x="4835" y="0"/>
                    <a:pt x="0" y="1209"/>
                    <a:pt x="0" y="2700"/>
                  </a:cubicBezTo>
                  <a:lnTo>
                    <a:pt x="0" y="18900"/>
                  </a:lnTo>
                  <a:cubicBezTo>
                    <a:pt x="0" y="20391"/>
                    <a:pt x="4835" y="21600"/>
                    <a:pt x="10800" y="21600"/>
                  </a:cubicBezTo>
                  <a:cubicBezTo>
                    <a:pt x="16765" y="21600"/>
                    <a:pt x="21600" y="20391"/>
                    <a:pt x="21600" y="18900"/>
                  </a:cubicBezTo>
                  <a:lnTo>
                    <a:pt x="21600" y="2700"/>
                  </a:lnTo>
                  <a:cubicBezTo>
                    <a:pt x="21600" y="1209"/>
                    <a:pt x="16765" y="0"/>
                    <a:pt x="10800" y="0"/>
                  </a:cubicBezTo>
                  <a:close/>
                  <a:moveTo>
                    <a:pt x="10800" y="0"/>
                  </a:moveTo>
                </a:path>
              </a:pathLst>
            </a:custGeom>
            <a:blipFill dpi="0" rotWithShape="0">
              <a:blip r:embed="rId2"/>
              <a:srcRect/>
              <a:tile tx="0" ty="0" sx="100000" sy="100000" flip="none" algn="tl"/>
            </a:blip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7" name="AutoShape 63"/>
            <p:cNvSpPr>
              <a:spLocks/>
            </p:cNvSpPr>
            <p:nvPr/>
          </p:nvSpPr>
          <p:spPr bwMode="auto">
            <a:xfrm>
              <a:off x="0" y="0"/>
              <a:ext cx="1728" cy="324"/>
            </a:xfrm>
            <a:custGeom>
              <a:avLst/>
              <a:gdLst>
                <a:gd name="T0" fmla="*/ 10800 w 21600"/>
                <a:gd name="T1" fmla="*/ 10800 h 21600"/>
              </a:gdLst>
              <a:ahLst/>
              <a:cxnLst>
                <a:cxn ang="0">
                  <a:pos x="T0" y="T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solidFill>
              <a:srgbClr val="C8E6E8"/>
            </a:solidFill>
            <a:ln w="25400" cap="flat">
              <a:noFill/>
              <a:round/>
              <a:headEnd type="none" w="med" len="med"/>
              <a:tailEnd type="none" w="med" len="med"/>
            </a:ln>
          </p:spPr>
          <p:txBody>
            <a:bodyPr lIns="0" tIns="0" rIns="0" bIns="0"/>
            <a:lstStyle/>
            <a:p>
              <a:endParaRPr lang="en-US"/>
            </a:p>
          </p:txBody>
        </p:sp>
        <p:sp>
          <p:nvSpPr>
            <p:cNvPr id="8" name="AutoShape 64"/>
            <p:cNvSpPr>
              <a:spLocks/>
            </p:cNvSpPr>
            <p:nvPr/>
          </p:nvSpPr>
          <p:spPr bwMode="auto">
            <a:xfrm>
              <a:off x="0" y="162"/>
              <a:ext cx="1728" cy="162"/>
            </a:xfrm>
            <a:custGeom>
              <a:avLst/>
              <a:gdLst>
                <a:gd name="T0" fmla="*/ 10800 w 21600"/>
                <a:gd name="T1" fmla="*/ 10800 h 21600"/>
              </a:gdLst>
              <a:ahLst/>
              <a:cxnLst>
                <a:cxn ang="0">
                  <a:pos x="T0" y="T1"/>
                </a:cxn>
              </a:cxnLst>
              <a:rect l="0" t="0" r="r" b="b"/>
              <a:pathLst>
                <a:path w="21600" h="21600">
                  <a:moveTo>
                    <a:pt x="0" y="0"/>
                  </a:moveTo>
                  <a:cubicBezTo>
                    <a:pt x="0" y="11929"/>
                    <a:pt x="4835" y="21600"/>
                    <a:pt x="10800" y="21600"/>
                  </a:cubicBezTo>
                  <a:cubicBezTo>
                    <a:pt x="16765" y="21600"/>
                    <a:pt x="21600" y="11929"/>
                    <a:pt x="21600" y="0"/>
                  </a:cubicBezTo>
                </a:path>
              </a:pathLst>
            </a:custGeom>
            <a:noFill/>
            <a:ln w="25400" cap="flat">
              <a:solidFill>
                <a:schemeClr val="tx1"/>
              </a:solidFill>
              <a:prstDash val="solid"/>
              <a:miter lim="800000"/>
              <a:headEnd type="none" w="med" len="med"/>
              <a:tailEnd type="none" w="med" len="med"/>
            </a:ln>
          </p:spPr>
          <p:txBody>
            <a:bodyPr lIns="0" tIns="0" rIns="0" bIns="0"/>
            <a:lstStyle/>
            <a:p>
              <a:endParaRPr lang="en-US"/>
            </a:p>
          </p:txBody>
        </p:sp>
      </p:grpSp>
      <p:graphicFrame>
        <p:nvGraphicFramePr>
          <p:cNvPr id="4" name="Group 2"/>
          <p:cNvGraphicFramePr>
            <a:graphicFrameLocks noGrp="1"/>
          </p:cNvGraphicFramePr>
          <p:nvPr/>
        </p:nvGraphicFramePr>
        <p:xfrm>
          <a:off x="990600" y="2438400"/>
          <a:ext cx="3136900" cy="2819495"/>
        </p:xfrm>
        <a:graphic>
          <a:graphicData uri="http://schemas.openxmlformats.org/drawingml/2006/table">
            <a:tbl>
              <a:tblPr>
                <a:tableStyleId>{3C2FFA5D-87B4-456A-9821-1D502468CF0F}</a:tableStyleId>
              </a:tblPr>
              <a:tblGrid>
                <a:gridCol w="1447561"/>
                <a:gridCol w="1689339"/>
              </a:tblGrid>
              <a:tr h="328985">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dirty="0" smtClean="0">
                          <a:ln>
                            <a:noFill/>
                          </a:ln>
                          <a:effectLst/>
                          <a:sym typeface="Lucida Grande" charset="0"/>
                        </a:rPr>
                        <a:t>City</a:t>
                      </a:r>
                      <a:endParaRPr kumimoji="0" lang="en-US" sz="1800" b="1" i="0" u="none" strike="noStrike" cap="none" normalizeH="0" baseline="0" dirty="0" smtClean="0">
                        <a:ln>
                          <a:noFill/>
                        </a:ln>
                        <a:solidFill>
                          <a:srgbClr val="FFFFFF"/>
                        </a:solidFill>
                        <a:effectLst/>
                        <a:latin typeface="Lucida Grande" charset="0"/>
                        <a:ea typeface="Lucida Grande" charset="0"/>
                        <a:cs typeface="Lucida Grande" charset="0"/>
                        <a:sym typeface="Lucida Grande" charset="0"/>
                      </a:endParaRPr>
                    </a:p>
                  </a:txBody>
                  <a:tcPr marL="38100" marR="38100" marT="38100" marB="38100" anchor="ctr" horzOverflow="overflow"/>
                </a:tc>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smtClean="0">
                          <a:ln>
                            <a:noFill/>
                          </a:ln>
                          <a:effectLst/>
                          <a:sym typeface="Lucida Grande" charset="0"/>
                        </a:rPr>
                        <a:t>Area</a:t>
                      </a:r>
                      <a:endParaRPr kumimoji="0" lang="en-US" sz="1800" b="1" i="0" u="none" strike="noStrike" cap="none" normalizeH="0" baseline="0" smtClean="0">
                        <a:ln>
                          <a:noFill/>
                        </a:ln>
                        <a:solidFill>
                          <a:srgbClr val="FFFFFF"/>
                        </a:solidFill>
                        <a:effectLst/>
                        <a:latin typeface="Lucida Grande" charset="0"/>
                        <a:ea typeface="Lucida Grande" charset="0"/>
                        <a:cs typeface="Lucida Grande" charset="0"/>
                        <a:sym typeface="Lucida Grande" charset="0"/>
                      </a:endParaRPr>
                    </a:p>
                  </a:txBody>
                  <a:tcPr marL="38100" marR="38100" marT="38100" marB="38100" anchor="ctr" horzOverflow="overflow"/>
                </a:tc>
              </a:tr>
              <a:tr h="330404">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smtClean="0">
                          <a:ln>
                            <a:noFill/>
                          </a:ln>
                          <a:effectLst/>
                          <a:sym typeface="Lucida Grande" charset="0"/>
                        </a:rPr>
                        <a:t>Houston</a:t>
                      </a:r>
                      <a:endParaRPr kumimoji="0" lang="en-US" sz="18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dirty="0" smtClean="0">
                          <a:ln>
                            <a:noFill/>
                          </a:ln>
                          <a:effectLst/>
                          <a:sym typeface="Lucida Grande" charset="0"/>
                        </a:rPr>
                        <a:t>300</a:t>
                      </a:r>
                      <a:endParaRPr kumimoji="0" lang="en-US" sz="1800" b="0" i="0" u="none" strike="noStrike" cap="none" normalizeH="0" baseline="0" dirty="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r>
              <a:tr h="330404">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smtClean="0">
                          <a:ln>
                            <a:noFill/>
                          </a:ln>
                          <a:effectLst/>
                          <a:sym typeface="Lucida Grande" charset="0"/>
                        </a:rPr>
                        <a:t>Fredericton</a:t>
                      </a:r>
                      <a:endParaRPr kumimoji="0" lang="en-US" sz="18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smtClean="0">
                          <a:ln>
                            <a:noFill/>
                          </a:ln>
                          <a:effectLst/>
                          <a:sym typeface="Lucida Grande" charset="0"/>
                        </a:rPr>
                        <a:t>200</a:t>
                      </a:r>
                      <a:endParaRPr kumimoji="0" lang="en-US" sz="18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r>
              <a:tr h="365855">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smtClean="0">
                          <a:ln>
                            <a:noFill/>
                          </a:ln>
                          <a:effectLst/>
                          <a:sym typeface="Lucida Grande" charset="0"/>
                        </a:rPr>
                        <a:t>St. John</a:t>
                      </a:r>
                      <a:endParaRPr kumimoji="0" lang="en-US" sz="18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dirty="0" smtClean="0">
                          <a:ln>
                            <a:noFill/>
                          </a:ln>
                          <a:effectLst/>
                          <a:sym typeface="Lucida Grande" charset="0"/>
                        </a:rPr>
                        <a:t>400</a:t>
                      </a:r>
                      <a:endParaRPr kumimoji="0" lang="en-US" sz="1800" b="0" i="0" u="none" strike="noStrike" cap="none" normalizeH="0" baseline="0" dirty="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r>
              <a:tr h="328985">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smtClean="0">
                          <a:ln>
                            <a:noFill/>
                          </a:ln>
                          <a:effectLst/>
                          <a:sym typeface="Lucida Grande" charset="0"/>
                        </a:rPr>
                        <a:t>Houston</a:t>
                      </a:r>
                      <a:endParaRPr kumimoji="0" lang="en-US" sz="18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dirty="0" smtClean="0">
                          <a:ln>
                            <a:noFill/>
                          </a:ln>
                          <a:effectLst/>
                          <a:sym typeface="Lucida Grande" charset="0"/>
                        </a:rPr>
                        <a:t>545</a:t>
                      </a:r>
                      <a:endParaRPr kumimoji="0" lang="en-US" sz="1800" b="0" i="0" u="none" strike="noStrike" cap="none" normalizeH="0" baseline="0" dirty="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r>
              <a:tr h="330404">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dirty="0" smtClean="0">
                          <a:ln>
                            <a:noFill/>
                          </a:ln>
                          <a:effectLst/>
                          <a:sym typeface="Lucida Grande" charset="0"/>
                        </a:rPr>
                        <a:t>Fredericton</a:t>
                      </a:r>
                      <a:endParaRPr kumimoji="0" lang="en-US" sz="1800" b="0" i="0" u="none" strike="noStrike" cap="none" normalizeH="0" baseline="0" dirty="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dirty="0" smtClean="0">
                          <a:ln>
                            <a:noFill/>
                          </a:ln>
                          <a:effectLst/>
                          <a:sym typeface="Lucida Grande" charset="0"/>
                        </a:rPr>
                        <a:t>445</a:t>
                      </a:r>
                      <a:endParaRPr kumimoji="0" lang="en-US" sz="1800" b="0" i="0" u="none" strike="noStrike" cap="none" normalizeH="0" baseline="0" dirty="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r>
              <a:tr h="330404">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smtClean="0">
                          <a:ln>
                            <a:noFill/>
                          </a:ln>
                          <a:effectLst/>
                          <a:sym typeface="Lucida Grande" charset="0"/>
                        </a:rPr>
                        <a:t>St. John</a:t>
                      </a:r>
                      <a:endParaRPr kumimoji="0" lang="en-US" sz="18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dirty="0" smtClean="0">
                          <a:ln>
                            <a:noFill/>
                          </a:ln>
                          <a:effectLst/>
                          <a:sym typeface="Lucida Grande" charset="0"/>
                        </a:rPr>
                        <a:t>444</a:t>
                      </a:r>
                      <a:endParaRPr kumimoji="0" lang="en-US" sz="1800" b="0" i="0" u="none" strike="noStrike" cap="none" normalizeH="0" baseline="0" dirty="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r>
              <a:tr h="324732">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smtClean="0">
                          <a:ln>
                            <a:noFill/>
                          </a:ln>
                          <a:effectLst/>
                          <a:sym typeface="Lucida Grande" charset="0"/>
                        </a:rPr>
                        <a:t>Houston</a:t>
                      </a:r>
                      <a:endParaRPr kumimoji="0" lang="en-US" sz="18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dirty="0" smtClean="0">
                          <a:ln>
                            <a:noFill/>
                          </a:ln>
                          <a:effectLst/>
                          <a:sym typeface="Lucida Grande" charset="0"/>
                        </a:rPr>
                        <a:t>451</a:t>
                      </a:r>
                      <a:endParaRPr kumimoji="0" lang="en-US" sz="1800" b="0" i="0" u="none" strike="noStrike" cap="none" normalizeH="0" baseline="0" dirty="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r>
            </a:tbl>
          </a:graphicData>
        </a:graphic>
      </p:graphicFrame>
      <p:graphicFrame>
        <p:nvGraphicFramePr>
          <p:cNvPr id="9" name="Group 65"/>
          <p:cNvGraphicFramePr>
            <a:graphicFrameLocks noGrp="1"/>
          </p:cNvGraphicFramePr>
          <p:nvPr/>
        </p:nvGraphicFramePr>
        <p:xfrm>
          <a:off x="6248400" y="2286000"/>
          <a:ext cx="838200" cy="3001964"/>
        </p:xfrm>
        <a:graphic>
          <a:graphicData uri="http://schemas.openxmlformats.org/drawingml/2006/table">
            <a:tbl>
              <a:tblPr>
                <a:tableStyleId>{3C2FFA5D-87B4-456A-9821-1D502468CF0F}</a:tableStyleId>
              </a:tblPr>
              <a:tblGrid>
                <a:gridCol w="838200"/>
              </a:tblGrid>
              <a:tr h="371475">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smtClean="0">
                          <a:ln>
                            <a:noFill/>
                          </a:ln>
                          <a:effectLst/>
                          <a:sym typeface="Lucida Grande" charset="0"/>
                        </a:rPr>
                        <a:t>Area</a:t>
                      </a:r>
                      <a:endParaRPr kumimoji="0" lang="en-US" sz="1800" b="1" i="0" u="none" strike="noStrike" cap="none" normalizeH="0" baseline="0" smtClean="0">
                        <a:ln>
                          <a:noFill/>
                        </a:ln>
                        <a:solidFill>
                          <a:srgbClr val="FFFFFF"/>
                        </a:solidFill>
                        <a:effectLst/>
                        <a:latin typeface="Lucida Grande" charset="0"/>
                        <a:ea typeface="Lucida Grande" charset="0"/>
                        <a:cs typeface="Lucida Grande" charset="0"/>
                        <a:sym typeface="Lucida Grande" charset="0"/>
                      </a:endParaRPr>
                    </a:p>
                  </a:txBody>
                  <a:tcPr marL="38100" marR="38100" marT="38100" marB="38100" anchor="ctr" horzOverflow="overflow"/>
                </a:tc>
              </a:tr>
              <a:tr h="369888">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smtClean="0">
                          <a:ln>
                            <a:noFill/>
                          </a:ln>
                          <a:effectLst/>
                          <a:sym typeface="Lucida Grande" charset="0"/>
                        </a:rPr>
                        <a:t>300</a:t>
                      </a:r>
                      <a:endParaRPr kumimoji="0" lang="en-US" sz="18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r>
              <a:tr h="371475">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smtClean="0">
                          <a:ln>
                            <a:noFill/>
                          </a:ln>
                          <a:effectLst/>
                          <a:sym typeface="Lucida Grande" charset="0"/>
                        </a:rPr>
                        <a:t>200</a:t>
                      </a:r>
                      <a:endParaRPr kumimoji="0" lang="en-US" sz="18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r>
              <a:tr h="411163">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smtClean="0">
                          <a:ln>
                            <a:noFill/>
                          </a:ln>
                          <a:effectLst/>
                          <a:sym typeface="Lucida Grande" charset="0"/>
                        </a:rPr>
                        <a:t>400</a:t>
                      </a:r>
                      <a:endParaRPr kumimoji="0" lang="en-US" sz="18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r>
              <a:tr h="371475">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smtClean="0">
                          <a:ln>
                            <a:noFill/>
                          </a:ln>
                          <a:effectLst/>
                          <a:sym typeface="Lucida Grande" charset="0"/>
                        </a:rPr>
                        <a:t>545</a:t>
                      </a:r>
                      <a:endParaRPr kumimoji="0" lang="en-US" sz="18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r>
              <a:tr h="369888">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smtClean="0">
                          <a:ln>
                            <a:noFill/>
                          </a:ln>
                          <a:effectLst/>
                          <a:sym typeface="Lucida Grande" charset="0"/>
                        </a:rPr>
                        <a:t>445</a:t>
                      </a:r>
                      <a:endParaRPr kumimoji="0" lang="en-US" sz="18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r>
              <a:tr h="371475">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smtClean="0">
                          <a:ln>
                            <a:noFill/>
                          </a:ln>
                          <a:effectLst/>
                          <a:sym typeface="Lucida Grande" charset="0"/>
                        </a:rPr>
                        <a:t>444</a:t>
                      </a:r>
                      <a:endParaRPr kumimoji="0" lang="en-US" sz="1800" b="0" i="0" u="none" strike="noStrike" cap="none" normalizeH="0" baseline="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r>
              <a:tr h="365125">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u="none" strike="noStrike" cap="none" normalizeH="0" baseline="0" dirty="0" smtClean="0">
                          <a:ln>
                            <a:noFill/>
                          </a:ln>
                          <a:effectLst/>
                          <a:sym typeface="Lucida Grande" charset="0"/>
                        </a:rPr>
                        <a:t>451</a:t>
                      </a:r>
                      <a:endParaRPr kumimoji="0" lang="en-US" sz="1800" b="0" i="0" u="none" strike="noStrike" cap="none" normalizeH="0" baseline="0" dirty="0" smtClean="0">
                        <a:ln>
                          <a:noFill/>
                        </a:ln>
                        <a:solidFill>
                          <a:schemeClr val="tx1"/>
                        </a:solidFill>
                        <a:effectLst/>
                        <a:latin typeface="Lucida Grande" charset="0"/>
                        <a:ea typeface="Lucida Grande" charset="0"/>
                        <a:cs typeface="Lucida Grande" charset="0"/>
                        <a:sym typeface="Lucida Grande" charset="0"/>
                      </a:endParaRPr>
                    </a:p>
                  </a:txBody>
                  <a:tcPr marL="38100" marR="38100" marT="38100" marB="38100" anchor="ctr" horzOverflow="overflow"/>
                </a:tc>
              </a:tr>
            </a:tbl>
          </a:graphicData>
        </a:graphic>
      </p:graphicFrame>
      <p:grpSp>
        <p:nvGrpSpPr>
          <p:cNvPr id="10" name="Group 99"/>
          <p:cNvGrpSpPr>
            <a:grpSpLocks/>
          </p:cNvGrpSpPr>
          <p:nvPr/>
        </p:nvGrpSpPr>
        <p:grpSpPr bwMode="auto">
          <a:xfrm rot="-2700000">
            <a:off x="7137400" y="2487613"/>
            <a:ext cx="609600" cy="609600"/>
            <a:chOff x="0" y="0"/>
            <a:chExt cx="384" cy="384"/>
          </a:xfrm>
        </p:grpSpPr>
        <p:sp>
          <p:nvSpPr>
            <p:cNvPr id="11" name="Freeform 100"/>
            <p:cNvSpPr>
              <a:spLocks/>
            </p:cNvSpPr>
            <p:nvPr/>
          </p:nvSpPr>
          <p:spPr bwMode="auto">
            <a:xfrm rot="16200000" flipH="1">
              <a:off x="0" y="0"/>
              <a:ext cx="192" cy="192"/>
            </a:xfrm>
            <a:custGeom>
              <a:avLst/>
              <a:gdLst/>
              <a:ahLst/>
              <a:cxnLst>
                <a:cxn ang="0">
                  <a:pos x="0" y="0"/>
                </a:cxn>
                <a:cxn ang="0">
                  <a:pos x="10800" y="10800"/>
                </a:cxn>
                <a:cxn ang="0">
                  <a:pos x="21600" y="21600"/>
                </a:cxn>
              </a:cxnLst>
              <a:rect l="0" t="0" r="r" b="b"/>
              <a:pathLst>
                <a:path w="21600" h="21600">
                  <a:moveTo>
                    <a:pt x="0" y="0"/>
                  </a:moveTo>
                  <a:cubicBezTo>
                    <a:pt x="5400" y="0"/>
                    <a:pt x="10800" y="5400"/>
                    <a:pt x="10800" y="10800"/>
                  </a:cubicBezTo>
                  <a:cubicBezTo>
                    <a:pt x="10800" y="16200"/>
                    <a:pt x="16200" y="21600"/>
                    <a:pt x="21600" y="21600"/>
                  </a:cubicBezTo>
                </a:path>
              </a:pathLst>
            </a:custGeom>
            <a:no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12" name="Freeform 101"/>
            <p:cNvSpPr>
              <a:spLocks/>
            </p:cNvSpPr>
            <p:nvPr/>
          </p:nvSpPr>
          <p:spPr bwMode="auto">
            <a:xfrm rot="16200000" flipH="1">
              <a:off x="192" y="192"/>
              <a:ext cx="192" cy="192"/>
            </a:xfrm>
            <a:custGeom>
              <a:avLst/>
              <a:gdLst/>
              <a:ahLst/>
              <a:cxnLst>
                <a:cxn ang="0">
                  <a:pos x="0" y="0"/>
                </a:cxn>
                <a:cxn ang="0">
                  <a:pos x="10800" y="10800"/>
                </a:cxn>
                <a:cxn ang="0">
                  <a:pos x="21600" y="21600"/>
                </a:cxn>
              </a:cxnLst>
              <a:rect l="0" t="0" r="r" b="b"/>
              <a:pathLst>
                <a:path w="21600" h="21600">
                  <a:moveTo>
                    <a:pt x="0" y="0"/>
                  </a:moveTo>
                  <a:cubicBezTo>
                    <a:pt x="5400" y="0"/>
                    <a:pt x="10800" y="5400"/>
                    <a:pt x="10800" y="10800"/>
                  </a:cubicBezTo>
                  <a:cubicBezTo>
                    <a:pt x="10800" y="16200"/>
                    <a:pt x="16200" y="21600"/>
                    <a:pt x="21600" y="21600"/>
                  </a:cubicBezTo>
                </a:path>
              </a:pathLst>
            </a:custGeom>
            <a:noFill/>
            <a:ln w="25400" cap="flat">
              <a:solidFill>
                <a:schemeClr val="tx1"/>
              </a:solidFill>
              <a:prstDash val="solid"/>
              <a:miter lim="800000"/>
              <a:headEnd type="none" w="med" len="med"/>
              <a:tailEnd type="none" w="med" len="med"/>
            </a:ln>
          </p:spPr>
          <p:txBody>
            <a:bodyPr lIns="0" tIns="0" rIns="0" bIns="0"/>
            <a:lstStyle/>
            <a:p>
              <a:endParaRPr lang="en-US"/>
            </a:p>
          </p:txBody>
        </p:sp>
      </p:grpSp>
      <p:grpSp>
        <p:nvGrpSpPr>
          <p:cNvPr id="13" name="Group 102"/>
          <p:cNvGrpSpPr>
            <a:grpSpLocks/>
          </p:cNvGrpSpPr>
          <p:nvPr/>
        </p:nvGrpSpPr>
        <p:grpSpPr bwMode="auto">
          <a:xfrm rot="-2700000">
            <a:off x="7135813" y="2919413"/>
            <a:ext cx="611187" cy="609600"/>
            <a:chOff x="0" y="0"/>
            <a:chExt cx="384" cy="384"/>
          </a:xfrm>
        </p:grpSpPr>
        <p:sp>
          <p:nvSpPr>
            <p:cNvPr id="14" name="Freeform 103"/>
            <p:cNvSpPr>
              <a:spLocks/>
            </p:cNvSpPr>
            <p:nvPr/>
          </p:nvSpPr>
          <p:spPr bwMode="auto">
            <a:xfrm rot="16200000" flipH="1">
              <a:off x="0" y="0"/>
              <a:ext cx="192" cy="192"/>
            </a:xfrm>
            <a:custGeom>
              <a:avLst/>
              <a:gdLst/>
              <a:ahLst/>
              <a:cxnLst>
                <a:cxn ang="0">
                  <a:pos x="0" y="0"/>
                </a:cxn>
                <a:cxn ang="0">
                  <a:pos x="10800" y="10800"/>
                </a:cxn>
                <a:cxn ang="0">
                  <a:pos x="21600" y="21600"/>
                </a:cxn>
              </a:cxnLst>
              <a:rect l="0" t="0" r="r" b="b"/>
              <a:pathLst>
                <a:path w="21600" h="21600">
                  <a:moveTo>
                    <a:pt x="0" y="0"/>
                  </a:moveTo>
                  <a:cubicBezTo>
                    <a:pt x="5400" y="0"/>
                    <a:pt x="10800" y="5400"/>
                    <a:pt x="10800" y="10800"/>
                  </a:cubicBezTo>
                  <a:cubicBezTo>
                    <a:pt x="10800" y="16200"/>
                    <a:pt x="16200" y="21600"/>
                    <a:pt x="21600" y="21600"/>
                  </a:cubicBezTo>
                </a:path>
              </a:pathLst>
            </a:custGeom>
            <a:no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15" name="Freeform 104"/>
            <p:cNvSpPr>
              <a:spLocks/>
            </p:cNvSpPr>
            <p:nvPr/>
          </p:nvSpPr>
          <p:spPr bwMode="auto">
            <a:xfrm rot="16200000" flipH="1">
              <a:off x="192" y="192"/>
              <a:ext cx="192" cy="192"/>
            </a:xfrm>
            <a:custGeom>
              <a:avLst/>
              <a:gdLst/>
              <a:ahLst/>
              <a:cxnLst>
                <a:cxn ang="0">
                  <a:pos x="0" y="0"/>
                </a:cxn>
                <a:cxn ang="0">
                  <a:pos x="10800" y="10800"/>
                </a:cxn>
                <a:cxn ang="0">
                  <a:pos x="21600" y="21600"/>
                </a:cxn>
              </a:cxnLst>
              <a:rect l="0" t="0" r="r" b="b"/>
              <a:pathLst>
                <a:path w="21600" h="21600">
                  <a:moveTo>
                    <a:pt x="0" y="0"/>
                  </a:moveTo>
                  <a:cubicBezTo>
                    <a:pt x="5400" y="0"/>
                    <a:pt x="10800" y="5400"/>
                    <a:pt x="10800" y="10800"/>
                  </a:cubicBezTo>
                  <a:cubicBezTo>
                    <a:pt x="10800" y="16200"/>
                    <a:pt x="16200" y="21600"/>
                    <a:pt x="21600" y="21600"/>
                  </a:cubicBezTo>
                </a:path>
              </a:pathLst>
            </a:custGeom>
            <a:noFill/>
            <a:ln w="25400" cap="flat">
              <a:solidFill>
                <a:schemeClr val="tx1"/>
              </a:solidFill>
              <a:prstDash val="solid"/>
              <a:miter lim="800000"/>
              <a:headEnd type="none" w="med" len="med"/>
              <a:tailEnd type="none" w="med" len="med"/>
            </a:ln>
          </p:spPr>
          <p:txBody>
            <a:bodyPr lIns="0" tIns="0" rIns="0" bIns="0"/>
            <a:lstStyle/>
            <a:p>
              <a:endParaRPr lang="en-US"/>
            </a:p>
          </p:txBody>
        </p:sp>
      </p:grpSp>
      <p:grpSp>
        <p:nvGrpSpPr>
          <p:cNvPr id="16" name="Group 105"/>
          <p:cNvGrpSpPr>
            <a:grpSpLocks/>
          </p:cNvGrpSpPr>
          <p:nvPr/>
        </p:nvGrpSpPr>
        <p:grpSpPr bwMode="auto">
          <a:xfrm rot="-2700000">
            <a:off x="7137400" y="3302000"/>
            <a:ext cx="609600" cy="609600"/>
            <a:chOff x="0" y="0"/>
            <a:chExt cx="384" cy="384"/>
          </a:xfrm>
        </p:grpSpPr>
        <p:sp>
          <p:nvSpPr>
            <p:cNvPr id="17" name="Freeform 106"/>
            <p:cNvSpPr>
              <a:spLocks/>
            </p:cNvSpPr>
            <p:nvPr/>
          </p:nvSpPr>
          <p:spPr bwMode="auto">
            <a:xfrm rot="16200000" flipH="1">
              <a:off x="0" y="0"/>
              <a:ext cx="192" cy="192"/>
            </a:xfrm>
            <a:custGeom>
              <a:avLst/>
              <a:gdLst/>
              <a:ahLst/>
              <a:cxnLst>
                <a:cxn ang="0">
                  <a:pos x="0" y="0"/>
                </a:cxn>
                <a:cxn ang="0">
                  <a:pos x="10800" y="10800"/>
                </a:cxn>
                <a:cxn ang="0">
                  <a:pos x="21600" y="21600"/>
                </a:cxn>
              </a:cxnLst>
              <a:rect l="0" t="0" r="r" b="b"/>
              <a:pathLst>
                <a:path w="21600" h="21600">
                  <a:moveTo>
                    <a:pt x="0" y="0"/>
                  </a:moveTo>
                  <a:cubicBezTo>
                    <a:pt x="5400" y="0"/>
                    <a:pt x="10800" y="5400"/>
                    <a:pt x="10800" y="10800"/>
                  </a:cubicBezTo>
                  <a:cubicBezTo>
                    <a:pt x="10800" y="16200"/>
                    <a:pt x="16200" y="21600"/>
                    <a:pt x="21600" y="21600"/>
                  </a:cubicBezTo>
                </a:path>
              </a:pathLst>
            </a:custGeom>
            <a:no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18" name="Freeform 107"/>
            <p:cNvSpPr>
              <a:spLocks/>
            </p:cNvSpPr>
            <p:nvPr/>
          </p:nvSpPr>
          <p:spPr bwMode="auto">
            <a:xfrm rot="16200000" flipH="1">
              <a:off x="192" y="192"/>
              <a:ext cx="192" cy="192"/>
            </a:xfrm>
            <a:custGeom>
              <a:avLst/>
              <a:gdLst/>
              <a:ahLst/>
              <a:cxnLst>
                <a:cxn ang="0">
                  <a:pos x="0" y="0"/>
                </a:cxn>
                <a:cxn ang="0">
                  <a:pos x="10800" y="10800"/>
                </a:cxn>
                <a:cxn ang="0">
                  <a:pos x="21600" y="21600"/>
                </a:cxn>
              </a:cxnLst>
              <a:rect l="0" t="0" r="r" b="b"/>
              <a:pathLst>
                <a:path w="21600" h="21600">
                  <a:moveTo>
                    <a:pt x="0" y="0"/>
                  </a:moveTo>
                  <a:cubicBezTo>
                    <a:pt x="5400" y="0"/>
                    <a:pt x="10800" y="5400"/>
                    <a:pt x="10800" y="10800"/>
                  </a:cubicBezTo>
                  <a:cubicBezTo>
                    <a:pt x="10800" y="16200"/>
                    <a:pt x="16200" y="21600"/>
                    <a:pt x="21600" y="21600"/>
                  </a:cubicBezTo>
                </a:path>
              </a:pathLst>
            </a:custGeom>
            <a:noFill/>
            <a:ln w="25400" cap="flat">
              <a:solidFill>
                <a:schemeClr val="tx1"/>
              </a:solidFill>
              <a:prstDash val="solid"/>
              <a:miter lim="800000"/>
              <a:headEnd type="none" w="med" len="med"/>
              <a:tailEnd type="none" w="med" len="med"/>
            </a:ln>
          </p:spPr>
          <p:txBody>
            <a:bodyPr lIns="0" tIns="0" rIns="0" bIns="0"/>
            <a:lstStyle/>
            <a:p>
              <a:endParaRPr lang="en-US"/>
            </a:p>
          </p:txBody>
        </p:sp>
      </p:grpSp>
      <p:grpSp>
        <p:nvGrpSpPr>
          <p:cNvPr id="19" name="Group 108"/>
          <p:cNvGrpSpPr>
            <a:grpSpLocks/>
          </p:cNvGrpSpPr>
          <p:nvPr/>
        </p:nvGrpSpPr>
        <p:grpSpPr bwMode="auto">
          <a:xfrm rot="-2700000">
            <a:off x="7137400" y="4394200"/>
            <a:ext cx="609600" cy="609600"/>
            <a:chOff x="0" y="0"/>
            <a:chExt cx="384" cy="384"/>
          </a:xfrm>
        </p:grpSpPr>
        <p:sp>
          <p:nvSpPr>
            <p:cNvPr id="20" name="Freeform 109"/>
            <p:cNvSpPr>
              <a:spLocks/>
            </p:cNvSpPr>
            <p:nvPr/>
          </p:nvSpPr>
          <p:spPr bwMode="auto">
            <a:xfrm rot="16200000" flipH="1">
              <a:off x="0" y="0"/>
              <a:ext cx="192" cy="192"/>
            </a:xfrm>
            <a:custGeom>
              <a:avLst/>
              <a:gdLst/>
              <a:ahLst/>
              <a:cxnLst>
                <a:cxn ang="0">
                  <a:pos x="0" y="0"/>
                </a:cxn>
                <a:cxn ang="0">
                  <a:pos x="10800" y="10800"/>
                </a:cxn>
                <a:cxn ang="0">
                  <a:pos x="21600" y="21600"/>
                </a:cxn>
              </a:cxnLst>
              <a:rect l="0" t="0" r="r" b="b"/>
              <a:pathLst>
                <a:path w="21600" h="21600">
                  <a:moveTo>
                    <a:pt x="0" y="0"/>
                  </a:moveTo>
                  <a:cubicBezTo>
                    <a:pt x="5400" y="0"/>
                    <a:pt x="10800" y="5400"/>
                    <a:pt x="10800" y="10800"/>
                  </a:cubicBezTo>
                  <a:cubicBezTo>
                    <a:pt x="10800" y="16200"/>
                    <a:pt x="16200" y="21600"/>
                    <a:pt x="21600" y="21600"/>
                  </a:cubicBezTo>
                </a:path>
              </a:pathLst>
            </a:custGeom>
            <a:no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1" name="Freeform 110"/>
            <p:cNvSpPr>
              <a:spLocks/>
            </p:cNvSpPr>
            <p:nvPr/>
          </p:nvSpPr>
          <p:spPr bwMode="auto">
            <a:xfrm rot="16200000" flipH="1">
              <a:off x="192" y="192"/>
              <a:ext cx="192" cy="192"/>
            </a:xfrm>
            <a:custGeom>
              <a:avLst/>
              <a:gdLst/>
              <a:ahLst/>
              <a:cxnLst>
                <a:cxn ang="0">
                  <a:pos x="0" y="0"/>
                </a:cxn>
                <a:cxn ang="0">
                  <a:pos x="10800" y="10800"/>
                </a:cxn>
                <a:cxn ang="0">
                  <a:pos x="21600" y="21600"/>
                </a:cxn>
              </a:cxnLst>
              <a:rect l="0" t="0" r="r" b="b"/>
              <a:pathLst>
                <a:path w="21600" h="21600">
                  <a:moveTo>
                    <a:pt x="0" y="0"/>
                  </a:moveTo>
                  <a:cubicBezTo>
                    <a:pt x="5400" y="0"/>
                    <a:pt x="10800" y="5400"/>
                    <a:pt x="10800" y="10800"/>
                  </a:cubicBezTo>
                  <a:cubicBezTo>
                    <a:pt x="10800" y="16200"/>
                    <a:pt x="16200" y="21600"/>
                    <a:pt x="21600" y="21600"/>
                  </a:cubicBezTo>
                </a:path>
              </a:pathLst>
            </a:custGeom>
            <a:noFill/>
            <a:ln w="25400" cap="flat">
              <a:solidFill>
                <a:schemeClr val="tx1"/>
              </a:solidFill>
              <a:prstDash val="solid"/>
              <a:miter lim="800000"/>
              <a:headEnd type="none" w="med" len="med"/>
              <a:tailEnd type="none" w="med" len="med"/>
            </a:ln>
          </p:spPr>
          <p:txBody>
            <a:bodyPr lIns="0" tIns="0" rIns="0" bIns="0"/>
            <a:lstStyle/>
            <a:p>
              <a:endParaRPr lang="en-US"/>
            </a:p>
          </p:txBody>
        </p:sp>
      </p:grpSp>
      <p:grpSp>
        <p:nvGrpSpPr>
          <p:cNvPr id="22" name="Group 111"/>
          <p:cNvGrpSpPr>
            <a:grpSpLocks/>
          </p:cNvGrpSpPr>
          <p:nvPr/>
        </p:nvGrpSpPr>
        <p:grpSpPr bwMode="auto">
          <a:xfrm rot="-2700000">
            <a:off x="7137400" y="3708400"/>
            <a:ext cx="609600" cy="609600"/>
            <a:chOff x="0" y="0"/>
            <a:chExt cx="384" cy="384"/>
          </a:xfrm>
        </p:grpSpPr>
        <p:sp>
          <p:nvSpPr>
            <p:cNvPr id="23" name="Freeform 112"/>
            <p:cNvSpPr>
              <a:spLocks/>
            </p:cNvSpPr>
            <p:nvPr/>
          </p:nvSpPr>
          <p:spPr bwMode="auto">
            <a:xfrm rot="16200000" flipH="1">
              <a:off x="0" y="0"/>
              <a:ext cx="192" cy="192"/>
            </a:xfrm>
            <a:custGeom>
              <a:avLst/>
              <a:gdLst/>
              <a:ahLst/>
              <a:cxnLst>
                <a:cxn ang="0">
                  <a:pos x="0" y="0"/>
                </a:cxn>
                <a:cxn ang="0">
                  <a:pos x="10800" y="10800"/>
                </a:cxn>
                <a:cxn ang="0">
                  <a:pos x="21600" y="21600"/>
                </a:cxn>
              </a:cxnLst>
              <a:rect l="0" t="0" r="r" b="b"/>
              <a:pathLst>
                <a:path w="21600" h="21600">
                  <a:moveTo>
                    <a:pt x="0" y="0"/>
                  </a:moveTo>
                  <a:cubicBezTo>
                    <a:pt x="5400" y="0"/>
                    <a:pt x="10800" y="5400"/>
                    <a:pt x="10800" y="10800"/>
                  </a:cubicBezTo>
                  <a:cubicBezTo>
                    <a:pt x="10800" y="16200"/>
                    <a:pt x="16200" y="21600"/>
                    <a:pt x="21600" y="21600"/>
                  </a:cubicBezTo>
                </a:path>
              </a:pathLst>
            </a:custGeom>
            <a:no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4" name="Freeform 113"/>
            <p:cNvSpPr>
              <a:spLocks/>
            </p:cNvSpPr>
            <p:nvPr/>
          </p:nvSpPr>
          <p:spPr bwMode="auto">
            <a:xfrm rot="16200000" flipH="1">
              <a:off x="192" y="192"/>
              <a:ext cx="192" cy="192"/>
            </a:xfrm>
            <a:custGeom>
              <a:avLst/>
              <a:gdLst/>
              <a:ahLst/>
              <a:cxnLst>
                <a:cxn ang="0">
                  <a:pos x="0" y="0"/>
                </a:cxn>
                <a:cxn ang="0">
                  <a:pos x="10800" y="10800"/>
                </a:cxn>
                <a:cxn ang="0">
                  <a:pos x="21600" y="21600"/>
                </a:cxn>
              </a:cxnLst>
              <a:rect l="0" t="0" r="r" b="b"/>
              <a:pathLst>
                <a:path w="21600" h="21600">
                  <a:moveTo>
                    <a:pt x="0" y="0"/>
                  </a:moveTo>
                  <a:cubicBezTo>
                    <a:pt x="5400" y="0"/>
                    <a:pt x="10800" y="5400"/>
                    <a:pt x="10800" y="10800"/>
                  </a:cubicBezTo>
                  <a:cubicBezTo>
                    <a:pt x="10800" y="16200"/>
                    <a:pt x="16200" y="21600"/>
                    <a:pt x="21600" y="21600"/>
                  </a:cubicBezTo>
                </a:path>
              </a:pathLst>
            </a:custGeom>
            <a:noFill/>
            <a:ln w="25400" cap="flat">
              <a:solidFill>
                <a:schemeClr val="tx1"/>
              </a:solidFill>
              <a:prstDash val="solid"/>
              <a:miter lim="800000"/>
              <a:headEnd type="none" w="med" len="med"/>
              <a:tailEnd type="none" w="med" len="med"/>
            </a:ln>
          </p:spPr>
          <p:txBody>
            <a:bodyPr lIns="0" tIns="0" rIns="0" bIns="0"/>
            <a:lstStyle/>
            <a:p>
              <a:endParaRPr lang="en-US"/>
            </a:p>
          </p:txBody>
        </p:sp>
      </p:grpSp>
      <p:grpSp>
        <p:nvGrpSpPr>
          <p:cNvPr id="25" name="Group 114"/>
          <p:cNvGrpSpPr>
            <a:grpSpLocks/>
          </p:cNvGrpSpPr>
          <p:nvPr/>
        </p:nvGrpSpPr>
        <p:grpSpPr bwMode="auto">
          <a:xfrm rot="-2700000">
            <a:off x="7137400" y="4064000"/>
            <a:ext cx="609600" cy="609600"/>
            <a:chOff x="0" y="0"/>
            <a:chExt cx="384" cy="384"/>
          </a:xfrm>
        </p:grpSpPr>
        <p:sp>
          <p:nvSpPr>
            <p:cNvPr id="26" name="Freeform 115"/>
            <p:cNvSpPr>
              <a:spLocks/>
            </p:cNvSpPr>
            <p:nvPr/>
          </p:nvSpPr>
          <p:spPr bwMode="auto">
            <a:xfrm rot="16200000" flipH="1">
              <a:off x="0" y="0"/>
              <a:ext cx="192" cy="192"/>
            </a:xfrm>
            <a:custGeom>
              <a:avLst/>
              <a:gdLst/>
              <a:ahLst/>
              <a:cxnLst>
                <a:cxn ang="0">
                  <a:pos x="0" y="0"/>
                </a:cxn>
                <a:cxn ang="0">
                  <a:pos x="10800" y="10800"/>
                </a:cxn>
                <a:cxn ang="0">
                  <a:pos x="21600" y="21600"/>
                </a:cxn>
              </a:cxnLst>
              <a:rect l="0" t="0" r="r" b="b"/>
              <a:pathLst>
                <a:path w="21600" h="21600">
                  <a:moveTo>
                    <a:pt x="0" y="0"/>
                  </a:moveTo>
                  <a:cubicBezTo>
                    <a:pt x="5400" y="0"/>
                    <a:pt x="10800" y="5400"/>
                    <a:pt x="10800" y="10800"/>
                  </a:cubicBezTo>
                  <a:cubicBezTo>
                    <a:pt x="10800" y="16200"/>
                    <a:pt x="16200" y="21600"/>
                    <a:pt x="21600" y="21600"/>
                  </a:cubicBezTo>
                </a:path>
              </a:pathLst>
            </a:custGeom>
            <a:no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7" name="Freeform 116"/>
            <p:cNvSpPr>
              <a:spLocks/>
            </p:cNvSpPr>
            <p:nvPr/>
          </p:nvSpPr>
          <p:spPr bwMode="auto">
            <a:xfrm rot="16200000" flipH="1">
              <a:off x="192" y="192"/>
              <a:ext cx="192" cy="192"/>
            </a:xfrm>
            <a:custGeom>
              <a:avLst/>
              <a:gdLst/>
              <a:ahLst/>
              <a:cxnLst>
                <a:cxn ang="0">
                  <a:pos x="0" y="0"/>
                </a:cxn>
                <a:cxn ang="0">
                  <a:pos x="10800" y="10800"/>
                </a:cxn>
                <a:cxn ang="0">
                  <a:pos x="21600" y="21600"/>
                </a:cxn>
              </a:cxnLst>
              <a:rect l="0" t="0" r="r" b="b"/>
              <a:pathLst>
                <a:path w="21600" h="21600">
                  <a:moveTo>
                    <a:pt x="0" y="0"/>
                  </a:moveTo>
                  <a:cubicBezTo>
                    <a:pt x="5400" y="0"/>
                    <a:pt x="10800" y="5400"/>
                    <a:pt x="10800" y="10800"/>
                  </a:cubicBezTo>
                  <a:cubicBezTo>
                    <a:pt x="10800" y="16200"/>
                    <a:pt x="16200" y="21600"/>
                    <a:pt x="21600" y="21600"/>
                  </a:cubicBezTo>
                </a:path>
              </a:pathLst>
            </a:custGeom>
            <a:noFill/>
            <a:ln w="25400" cap="flat">
              <a:solidFill>
                <a:schemeClr val="tx1"/>
              </a:solidFill>
              <a:prstDash val="solid"/>
              <a:miter lim="800000"/>
              <a:headEnd type="none" w="med" len="med"/>
              <a:tailEnd type="none" w="med" len="med"/>
            </a:ln>
          </p:spPr>
          <p:txBody>
            <a:bodyPr lIns="0" tIns="0" rIns="0" bIns="0"/>
            <a:lstStyle/>
            <a:p>
              <a:endParaRPr lang="en-US"/>
            </a:p>
          </p:txBody>
        </p:sp>
      </p:grpSp>
      <p:sp>
        <p:nvSpPr>
          <p:cNvPr id="28" name="AutoShape 117"/>
          <p:cNvSpPr>
            <a:spLocks/>
          </p:cNvSpPr>
          <p:nvPr/>
        </p:nvSpPr>
        <p:spPr bwMode="auto">
          <a:xfrm>
            <a:off x="4572000" y="2819400"/>
            <a:ext cx="1219200" cy="990600"/>
          </a:xfrm>
          <a:prstGeom prst="rightArrow">
            <a:avLst>
              <a:gd name="adj1" fmla="val 50000"/>
              <a:gd name="adj2" fmla="val 50000"/>
            </a:avLst>
          </a:prstGeom>
          <a:blipFill dpi="0" rotWithShape="0">
            <a:blip r:embed="rId2"/>
            <a:srcRect/>
            <a:tile tx="0" ty="0" sx="100000" sy="100000" flip="none" algn="tl"/>
          </a:blip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9" name="TextBox 28"/>
          <p:cNvSpPr txBox="1"/>
          <p:nvPr/>
        </p:nvSpPr>
        <p:spPr>
          <a:xfrm>
            <a:off x="8001000" y="2590800"/>
            <a:ext cx="838200" cy="381000"/>
          </a:xfrm>
          <a:prstGeom prst="rect">
            <a:avLst/>
          </a:prstGeom>
          <a:noFill/>
        </p:spPr>
        <p:txBody>
          <a:bodyPr wrap="square" rtlCol="0">
            <a:spAutoFit/>
          </a:bodyPr>
          <a:lstStyle/>
          <a:p>
            <a:r>
              <a:rPr lang="en-US" dirty="0" smtClean="0"/>
              <a:t>&gt; 350?</a:t>
            </a:r>
            <a:endParaRPr lang="en-US" dirty="0"/>
          </a:p>
        </p:txBody>
      </p:sp>
      <p:sp>
        <p:nvSpPr>
          <p:cNvPr id="30" name="Rectangle 29"/>
          <p:cNvSpPr/>
          <p:nvPr/>
        </p:nvSpPr>
        <p:spPr>
          <a:xfrm>
            <a:off x="8001000" y="2971800"/>
            <a:ext cx="806439" cy="369332"/>
          </a:xfrm>
          <a:prstGeom prst="rect">
            <a:avLst/>
          </a:prstGeom>
        </p:spPr>
        <p:txBody>
          <a:bodyPr wrap="none">
            <a:spAutoFit/>
          </a:bodyPr>
          <a:lstStyle/>
          <a:p>
            <a:r>
              <a:rPr lang="en-US" dirty="0" smtClean="0"/>
              <a:t>&gt; 350?</a:t>
            </a:r>
            <a:endParaRPr lang="en-US" dirty="0"/>
          </a:p>
        </p:txBody>
      </p:sp>
      <p:sp>
        <p:nvSpPr>
          <p:cNvPr id="31" name="Rectangle 30"/>
          <p:cNvSpPr/>
          <p:nvPr/>
        </p:nvSpPr>
        <p:spPr>
          <a:xfrm>
            <a:off x="8001000" y="3352800"/>
            <a:ext cx="806439" cy="369332"/>
          </a:xfrm>
          <a:prstGeom prst="rect">
            <a:avLst/>
          </a:prstGeom>
        </p:spPr>
        <p:txBody>
          <a:bodyPr wrap="none">
            <a:spAutoFit/>
          </a:bodyPr>
          <a:lstStyle/>
          <a:p>
            <a:r>
              <a:rPr lang="en-US" dirty="0" smtClean="0"/>
              <a:t>&gt; 350?</a:t>
            </a:r>
            <a:endParaRPr lang="en-US" dirty="0"/>
          </a:p>
        </p:txBody>
      </p:sp>
      <p:sp>
        <p:nvSpPr>
          <p:cNvPr id="32" name="Rectangle 31"/>
          <p:cNvSpPr/>
          <p:nvPr/>
        </p:nvSpPr>
        <p:spPr>
          <a:xfrm>
            <a:off x="8229600" y="3821668"/>
            <a:ext cx="362600" cy="369332"/>
          </a:xfrm>
          <a:prstGeom prst="rect">
            <a:avLst/>
          </a:prstGeom>
        </p:spPr>
        <p:txBody>
          <a:bodyPr wrap="none">
            <a:spAutoFit/>
          </a:bodyPr>
          <a:lstStyle/>
          <a:p>
            <a:r>
              <a:rPr lang="en-US" dirty="0" smtClean="0"/>
              <a:t>…</a:t>
            </a:r>
            <a:endParaRPr lang="en-US" dirty="0"/>
          </a:p>
        </p:txBody>
      </p:sp>
      <p:sp>
        <p:nvSpPr>
          <p:cNvPr id="33" name="TextBox 32"/>
          <p:cNvSpPr txBox="1"/>
          <p:nvPr/>
        </p:nvSpPr>
        <p:spPr>
          <a:xfrm>
            <a:off x="5181600" y="990600"/>
            <a:ext cx="3505200" cy="646331"/>
          </a:xfrm>
          <a:prstGeom prst="rect">
            <a:avLst/>
          </a:prstGeom>
          <a:noFill/>
        </p:spPr>
        <p:txBody>
          <a:bodyPr wrap="square" rtlCol="0">
            <a:spAutoFit/>
          </a:bodyPr>
          <a:lstStyle/>
          <a:p>
            <a:r>
              <a:rPr lang="en-US" dirty="0" smtClean="0"/>
              <a:t>Select *  from table</a:t>
            </a:r>
          </a:p>
          <a:p>
            <a:r>
              <a:rPr lang="en-US" dirty="0" smtClean="0"/>
              <a:t>where Area &gt; 350</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 &amp; Previous Work</a:t>
            </a:r>
          </a:p>
          <a:p>
            <a:r>
              <a:rPr lang="en-US" b="1" dirty="0" smtClean="0"/>
              <a:t>The Problem with the Previous Work</a:t>
            </a:r>
          </a:p>
          <a:p>
            <a:r>
              <a:rPr lang="en-US" dirty="0" smtClean="0"/>
              <a:t>The Solution: (Index proposed)</a:t>
            </a:r>
          </a:p>
          <a:p>
            <a:r>
              <a:rPr lang="en-US" dirty="0" smtClean="0"/>
              <a:t>Data Structures of that Index.</a:t>
            </a:r>
          </a:p>
          <a:p>
            <a:r>
              <a:rPr lang="en-US" dirty="0" smtClean="0"/>
              <a:t>Algorithm for the Index.</a:t>
            </a:r>
          </a:p>
          <a:p>
            <a:r>
              <a:rPr lang="en-US" dirty="0" smtClean="0"/>
              <a:t>Benchmark against Projection Index</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Problem with Previous work</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Even though GPUs offer a great level of thread-level parallelism, we are limited by the amount of memory that the GPU has.</a:t>
            </a:r>
          </a:p>
          <a:p>
            <a:r>
              <a:rPr lang="en-US" sz="2800" dirty="0" smtClean="0"/>
              <a:t>A projection index can be significantly heavy for the GPUs memory, turning the problem more I/O intensive.</a:t>
            </a:r>
          </a:p>
          <a:p>
            <a:r>
              <a:rPr lang="en-US" sz="2800" dirty="0" smtClean="0"/>
              <a:t> Arithmetic intensity ratio of our problem goes down, thus our GPU performance decreases.</a:t>
            </a:r>
          </a:p>
          <a:p>
            <a:r>
              <a:rPr lang="en-US" sz="2800" dirty="0" smtClean="0"/>
              <a:t>There are also limitations imposed by the data buses that transfer data to the GPU.</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1091</TotalTime>
  <Words>1366</Words>
  <Application>Microsoft Office PowerPoint</Application>
  <PresentationFormat>On-screen Show (4:3)</PresentationFormat>
  <Paragraphs>259</Paragraphs>
  <Slides>35</Slides>
  <Notes>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Flow</vt:lpstr>
      <vt:lpstr>Uncompressing a Projection Index in CUDA</vt:lpstr>
      <vt:lpstr>Prefix Sum (Scan)</vt:lpstr>
      <vt:lpstr>Slide 3</vt:lpstr>
      <vt:lpstr>Introduction</vt:lpstr>
      <vt:lpstr>Previous work.</vt:lpstr>
      <vt:lpstr>Previous work</vt:lpstr>
      <vt:lpstr>Slide 7</vt:lpstr>
      <vt:lpstr>Outline</vt:lpstr>
      <vt:lpstr>The Problem with Previous work</vt:lpstr>
      <vt:lpstr>Outline</vt:lpstr>
      <vt:lpstr>Bin-Based Indexing</vt:lpstr>
      <vt:lpstr>Outline</vt:lpstr>
      <vt:lpstr>Data Binning</vt:lpstr>
      <vt:lpstr>Slide 14</vt:lpstr>
      <vt:lpstr>Data Binning</vt:lpstr>
      <vt:lpstr>Candidate  Check</vt:lpstr>
      <vt:lpstr>Order-preserving Bin-based Clusters (OrBiC)</vt:lpstr>
      <vt:lpstr>Slide 18</vt:lpstr>
      <vt:lpstr>Data Parallel OrBiC</vt:lpstr>
      <vt:lpstr>Slide 20</vt:lpstr>
      <vt:lpstr>Outline</vt:lpstr>
      <vt:lpstr>The Algorithm </vt:lpstr>
      <vt:lpstr>Slide 23</vt:lpstr>
      <vt:lpstr>Slide 24</vt:lpstr>
      <vt:lpstr>Stage 1</vt:lpstr>
      <vt:lpstr>Stage 2</vt:lpstr>
      <vt:lpstr>Stage 3</vt:lpstr>
      <vt:lpstr>Benchmarking</vt:lpstr>
      <vt:lpstr>Time Percentages.</vt:lpstr>
      <vt:lpstr>Simple Range Query (Total Time)</vt:lpstr>
      <vt:lpstr>Simple Range Query (Computation Time Only)</vt:lpstr>
      <vt:lpstr>Compound Query Performance (Total Time)</vt:lpstr>
      <vt:lpstr>Compound Query Performance (Computation Time Only)</vt:lpstr>
      <vt:lpstr>Conclusions</vt:lpstr>
      <vt:lpstr>References</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Viper</dc:creator>
  <cp:lastModifiedBy>Viper</cp:lastModifiedBy>
  <cp:revision>131</cp:revision>
  <dcterms:created xsi:type="dcterms:W3CDTF">2010-01-26T18:23:32Z</dcterms:created>
  <dcterms:modified xsi:type="dcterms:W3CDTF">2010-02-18T21:14:39Z</dcterms:modified>
</cp:coreProperties>
</file>