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60" r:id="rId4"/>
    <p:sldId id="278" r:id="rId5"/>
    <p:sldId id="276" r:id="rId6"/>
    <p:sldId id="280" r:id="rId7"/>
    <p:sldId id="263" r:id="rId8"/>
    <p:sldId id="279" r:id="rId9"/>
    <p:sldId id="259" r:id="rId10"/>
    <p:sldId id="281" r:id="rId11"/>
    <p:sldId id="268" r:id="rId12"/>
    <p:sldId id="282" r:id="rId13"/>
    <p:sldId id="272" r:id="rId14"/>
    <p:sldId id="274" r:id="rId15"/>
    <p:sldId id="265" r:id="rId16"/>
    <p:sldId id="275" r:id="rId17"/>
    <p:sldId id="264" r:id="rId18"/>
    <p:sldId id="273" r:id="rId19"/>
    <p:sldId id="257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Performance</a:t>
            </a:r>
            <a:r>
              <a:rPr lang="en-US" baseline="0" dirty="0" smtClean="0"/>
              <a:t> Results</a:t>
            </a:r>
            <a:endParaRPr lang="en-US" dirty="0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Avg!$G$14</c:f>
              <c:strCache>
                <c:ptCount val="1"/>
                <c:pt idx="0">
                  <c:v>Uncompressed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3126250</c:v>
                </c:pt>
                <c:pt idx="5">
                  <c:v>4501500</c:v>
                </c:pt>
                <c:pt idx="6">
                  <c:v>6126750</c:v>
                </c:pt>
                <c:pt idx="7">
                  <c:v>8002000</c:v>
                </c:pt>
                <c:pt idx="8">
                  <c:v>10127250</c:v>
                </c:pt>
                <c:pt idx="9">
                  <c:v>12502500</c:v>
                </c:pt>
              </c:numCache>
            </c:numRef>
          </c:xVal>
          <c:yVal>
            <c:numRef>
              <c:f>Avg!$G$15:$G$24</c:f>
              <c:numCache>
                <c:formatCode>General</c:formatCode>
                <c:ptCount val="10"/>
                <c:pt idx="0">
                  <c:v>0.398528004686038</c:v>
                </c:pt>
                <c:pt idx="1">
                  <c:v>1.4728533228238401</c:v>
                </c:pt>
                <c:pt idx="2">
                  <c:v>3.1280106703440298</c:v>
                </c:pt>
                <c:pt idx="3">
                  <c:v>6.6454719702402798</c:v>
                </c:pt>
                <c:pt idx="4">
                  <c:v>9.1086398760477696</c:v>
                </c:pt>
                <c:pt idx="5">
                  <c:v>12.7946667671204</c:v>
                </c:pt>
                <c:pt idx="6">
                  <c:v>16.9837172826131</c:v>
                </c:pt>
                <c:pt idx="7">
                  <c:v>22.2352479298909</c:v>
                </c:pt>
                <c:pt idx="8">
                  <c:v>28.3570562998454</c:v>
                </c:pt>
                <c:pt idx="9">
                  <c:v>34.145279566446902</c:v>
                </c:pt>
              </c:numCache>
            </c:numRef>
          </c:yVal>
        </c:ser>
        <c:ser>
          <c:idx val="1"/>
          <c:order val="1"/>
          <c:tx>
            <c:strRef>
              <c:f>Avg!$H$14</c:f>
              <c:strCache>
                <c:ptCount val="1"/>
                <c:pt idx="0">
                  <c:v>NewAlgorithm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3126250</c:v>
                </c:pt>
                <c:pt idx="5">
                  <c:v>4501500</c:v>
                </c:pt>
                <c:pt idx="6">
                  <c:v>6126750</c:v>
                </c:pt>
                <c:pt idx="7">
                  <c:v>8002000</c:v>
                </c:pt>
                <c:pt idx="8">
                  <c:v>10127250</c:v>
                </c:pt>
                <c:pt idx="9">
                  <c:v>12502500</c:v>
                </c:pt>
              </c:numCache>
            </c:numRef>
          </c:xVal>
          <c:yVal>
            <c:numRef>
              <c:f>Avg!$H$15:$H$24</c:f>
              <c:numCache>
                <c:formatCode>General</c:formatCode>
                <c:ptCount val="10"/>
                <c:pt idx="0">
                  <c:v>0.98846399815132246</c:v>
                </c:pt>
                <c:pt idx="1">
                  <c:v>3.1051466654365267</c:v>
                </c:pt>
                <c:pt idx="2">
                  <c:v>6.7469173554952011</c:v>
                </c:pt>
                <c:pt idx="3">
                  <c:v>11.681327988083172</c:v>
                </c:pt>
                <c:pt idx="4">
                  <c:v>18.024410780519272</c:v>
                </c:pt>
                <c:pt idx="5">
                  <c:v>25.713775883428724</c:v>
                </c:pt>
                <c:pt idx="6">
                  <c:v>34.848746392255052</c:v>
                </c:pt>
                <c:pt idx="7">
                  <c:v>45.409663536896296</c:v>
                </c:pt>
                <c:pt idx="8">
                  <c:v>57.411818723504815</c:v>
                </c:pt>
                <c:pt idx="9">
                  <c:v>70.801290587832455</c:v>
                </c:pt>
              </c:numCache>
            </c:numRef>
          </c:yVal>
        </c:ser>
        <c:ser>
          <c:idx val="2"/>
          <c:order val="2"/>
          <c:tx>
            <c:strRef>
              <c:f>Avg!$I$14</c:f>
              <c:strCache>
                <c:ptCount val="1"/>
                <c:pt idx="0">
                  <c:v>OldAlgorithm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3126250</c:v>
                </c:pt>
                <c:pt idx="5">
                  <c:v>4501500</c:v>
                </c:pt>
                <c:pt idx="6">
                  <c:v>6126750</c:v>
                </c:pt>
                <c:pt idx="7">
                  <c:v>8002000</c:v>
                </c:pt>
                <c:pt idx="8">
                  <c:v>10127250</c:v>
                </c:pt>
                <c:pt idx="9">
                  <c:v>12502500</c:v>
                </c:pt>
              </c:numCache>
            </c:numRef>
          </c:xVal>
          <c:yVal>
            <c:numRef>
              <c:f>Avg!$I$15:$I$24</c:f>
              <c:numCache>
                <c:formatCode>General</c:formatCode>
                <c:ptCount val="10"/>
                <c:pt idx="0">
                  <c:v>1.1240213202933476</c:v>
                </c:pt>
                <c:pt idx="1">
                  <c:v>3.3582560153057206</c:v>
                </c:pt>
                <c:pt idx="2">
                  <c:v>7.5068373307585681</c:v>
                </c:pt>
                <c:pt idx="3">
                  <c:v>12.787909224629445</c:v>
                </c:pt>
                <c:pt idx="4">
                  <c:v>19.538592127462262</c:v>
                </c:pt>
                <c:pt idx="5">
                  <c:v>28.114005235334197</c:v>
                </c:pt>
                <c:pt idx="6">
                  <c:v>37.436608068645015</c:v>
                </c:pt>
                <c:pt idx="7">
                  <c:v>49.960858398427582</c:v>
                </c:pt>
                <c:pt idx="8">
                  <c:v>63.148906516532136</c:v>
                </c:pt>
                <c:pt idx="9">
                  <c:v>78.581157987316431</c:v>
                </c:pt>
              </c:numCache>
            </c:numRef>
          </c:yVal>
        </c:ser>
        <c:axId val="66959232"/>
        <c:axId val="79200256"/>
      </c:scatterChart>
      <c:valAx>
        <c:axId val="669592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</a:t>
                </a:r>
                <a:r>
                  <a:rPr lang="en-US" baseline="0" dirty="0"/>
                  <a:t> of Uncompressed Elements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79200256"/>
        <c:crosses val="autoZero"/>
        <c:crossBetween val="midCat"/>
      </c:valAx>
      <c:valAx>
        <c:axId val="792002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(milliseconds)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66959232"/>
        <c:crosses val="autoZero"/>
        <c:crossBetween val="midCat"/>
      </c:valAx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Performance at each Stage of Algorithm</a:t>
            </a:r>
            <a:endParaRPr lang="en-US" dirty="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1"/>
              <c:layout>
                <c:manualLayout>
                  <c:x val="4.8928380480217748E-2"/>
                  <c:y val="9.2180386687404185E-3"/>
                </c:manualLayout>
              </c:layout>
              <c:showPercent val="1"/>
            </c:dLbl>
            <c:showPercent val="1"/>
          </c:dLbls>
          <c:cat>
            <c:strRef>
              <c:f>(Avg!$B$1,Avg!$D$1:$H$1)</c:f>
              <c:strCache>
                <c:ptCount val="6"/>
                <c:pt idx="0">
                  <c:v>TimeToCP</c:v>
                </c:pt>
                <c:pt idx="1">
                  <c:v>Stage1</c:v>
                </c:pt>
                <c:pt idx="2">
                  <c:v>Stage2</c:v>
                </c:pt>
                <c:pt idx="3">
                  <c:v>Stage3</c:v>
                </c:pt>
                <c:pt idx="4">
                  <c:v>Stage4</c:v>
                </c:pt>
                <c:pt idx="5">
                  <c:v>Stage5</c:v>
                </c:pt>
              </c:strCache>
            </c:strRef>
          </c:cat>
          <c:val>
            <c:numRef>
              <c:f>(Avg!$B$11,Avg!$D$11:$H$11)</c:f>
              <c:numCache>
                <c:formatCode>General</c:formatCode>
                <c:ptCount val="6"/>
                <c:pt idx="0">
                  <c:v>0.13782933354377699</c:v>
                </c:pt>
                <c:pt idx="1">
                  <c:v>0.14289066443840701</c:v>
                </c:pt>
                <c:pt idx="2">
                  <c:v>9.8715147972106898</c:v>
                </c:pt>
                <c:pt idx="3">
                  <c:v>6.2410666296879413E-2</c:v>
                </c:pt>
                <c:pt idx="4">
                  <c:v>42.378260930379213</c:v>
                </c:pt>
                <c:pt idx="5">
                  <c:v>18.208384195963493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Stage 4</a:t>
            </a:r>
            <a:r>
              <a:rPr lang="en-US" baseline="0"/>
              <a:t> Scan vs Scan described by Paper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Avg!$G$1</c:f>
              <c:strCache>
                <c:ptCount val="1"/>
                <c:pt idx="0">
                  <c:v>Stage4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linear"/>
          </c:trendline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3126250</c:v>
                </c:pt>
                <c:pt idx="5">
                  <c:v>4501500</c:v>
                </c:pt>
                <c:pt idx="6">
                  <c:v>6126750</c:v>
                </c:pt>
                <c:pt idx="7">
                  <c:v>8002000</c:v>
                </c:pt>
                <c:pt idx="8">
                  <c:v>10127250</c:v>
                </c:pt>
                <c:pt idx="9">
                  <c:v>12502500</c:v>
                </c:pt>
              </c:numCache>
            </c:numRef>
          </c:xVal>
          <c:yVal>
            <c:numRef>
              <c:f>Avg!$G$2:$G$11</c:f>
              <c:numCache>
                <c:formatCode>General</c:formatCode>
                <c:ptCount val="10"/>
                <c:pt idx="0">
                  <c:v>0.499434664845467</c:v>
                </c:pt>
                <c:pt idx="1">
                  <c:v>1.7672053376833601</c:v>
                </c:pt>
                <c:pt idx="2">
                  <c:v>3.93086934089661</c:v>
                </c:pt>
                <c:pt idx="3">
                  <c:v>6.9164746602376299</c:v>
                </c:pt>
                <c:pt idx="4">
                  <c:v>10.716997464497901</c:v>
                </c:pt>
                <c:pt idx="5">
                  <c:v>15.3465758959452</c:v>
                </c:pt>
                <c:pt idx="6">
                  <c:v>20.808175722758001</c:v>
                </c:pt>
                <c:pt idx="7">
                  <c:v>27.147567749023398</c:v>
                </c:pt>
                <c:pt idx="8">
                  <c:v>34.334447860717802</c:v>
                </c:pt>
                <c:pt idx="9">
                  <c:v>42.378260930379199</c:v>
                </c:pt>
              </c:numCache>
            </c:numRef>
          </c:yVal>
        </c:ser>
        <c:ser>
          <c:idx val="1"/>
          <c:order val="1"/>
          <c:tx>
            <c:strRef>
              <c:f>Avg!$J$1</c:f>
              <c:strCache>
                <c:ptCount val="1"/>
                <c:pt idx="0">
                  <c:v>Expected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linear"/>
          </c:trendline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3126250</c:v>
                </c:pt>
                <c:pt idx="5">
                  <c:v>4501500</c:v>
                </c:pt>
                <c:pt idx="6">
                  <c:v>6126750</c:v>
                </c:pt>
                <c:pt idx="7">
                  <c:v>8002000</c:v>
                </c:pt>
                <c:pt idx="8">
                  <c:v>10127250</c:v>
                </c:pt>
                <c:pt idx="9">
                  <c:v>12502500</c:v>
                </c:pt>
              </c:numCache>
            </c:numRef>
          </c:xVal>
          <c:yVal>
            <c:numRef>
              <c:f>Avg!$J$2:$J$11</c:f>
              <c:numCache>
                <c:formatCode>General</c:formatCode>
                <c:ptCount val="10"/>
                <c:pt idx="0">
                  <c:v>0.210725</c:v>
                </c:pt>
                <c:pt idx="1">
                  <c:v>0.54844999999999999</c:v>
                </c:pt>
                <c:pt idx="2">
                  <c:v>1.111175</c:v>
                </c:pt>
                <c:pt idx="3">
                  <c:v>1.8989</c:v>
                </c:pt>
                <c:pt idx="4">
                  <c:v>2.9116249999999999</c:v>
                </c:pt>
                <c:pt idx="5">
                  <c:v>4.1493500000000001</c:v>
                </c:pt>
                <c:pt idx="6">
                  <c:v>5.6120749999999999</c:v>
                </c:pt>
                <c:pt idx="7">
                  <c:v>7.2997999999999994</c:v>
                </c:pt>
                <c:pt idx="8">
                  <c:v>9.2125250000000012</c:v>
                </c:pt>
                <c:pt idx="9">
                  <c:v>11.350250000000001</c:v>
                </c:pt>
              </c:numCache>
            </c:numRef>
          </c:yVal>
        </c:ser>
        <c:axId val="43544576"/>
        <c:axId val="43546496"/>
      </c:scatterChart>
      <c:valAx>
        <c:axId val="435445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of Uncompressed Elements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43546496"/>
        <c:crosses val="autoZero"/>
        <c:crossBetween val="midCat"/>
      </c:valAx>
      <c:valAx>
        <c:axId val="435464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43544576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3637A-02D7-4023-97DD-CF65DEB05421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FAA3-93BF-461C-86B8-11D8146ED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nvidia.com/object/gpu_gems_2_hom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Uncompressing a Projection Index with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Gutarra Velez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Load Balanced Algorithm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synthetic data by creating strings in which each the frequency of each element is one more than the previous. 1A2B3C4D5E6F7G8H (Done this)</a:t>
            </a:r>
          </a:p>
          <a:p>
            <a:pPr lvl="1"/>
            <a:r>
              <a:rPr lang="en-US" dirty="0" smtClean="0"/>
              <a:t>Strings are not friendly to the First Algorithm.</a:t>
            </a:r>
          </a:p>
          <a:p>
            <a:r>
              <a:rPr lang="en-US" dirty="0" smtClean="0"/>
              <a:t>In Progress …</a:t>
            </a:r>
          </a:p>
          <a:p>
            <a:pPr lvl="1"/>
            <a:r>
              <a:rPr lang="en-US" dirty="0" smtClean="0"/>
              <a:t>Projection </a:t>
            </a:r>
            <a:r>
              <a:rPr lang="en-US" dirty="0" smtClean="0"/>
              <a:t>index with 10 different elements and then double the amount of elements.</a:t>
            </a:r>
          </a:p>
          <a:p>
            <a:pPr lvl="1"/>
            <a:r>
              <a:rPr lang="en-US" dirty="0" smtClean="0"/>
              <a:t>Projection index with fixed size of elements and then increasing the number of different elements from 2 different to having all elements with a frequency of 3.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Load Balanced Algorithm</a:t>
            </a:r>
            <a:endParaRPr lang="en-US" dirty="0" smtClean="0"/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NVIDIA 9400m</a:t>
            </a:r>
          </a:p>
          <a:p>
            <a:pPr lvl="1"/>
            <a:r>
              <a:rPr lang="en-US" dirty="0" smtClean="0"/>
              <a:t>16 cores, and 256Mb of Memory</a:t>
            </a:r>
          </a:p>
          <a:p>
            <a:r>
              <a:rPr lang="en-US" dirty="0" smtClean="0"/>
              <a:t>The</a:t>
            </a:r>
            <a:r>
              <a:rPr lang="en-US" dirty="0" smtClean="0"/>
              <a:t> Implemented Algorithms:</a:t>
            </a:r>
          </a:p>
          <a:p>
            <a:pPr lvl="1"/>
            <a:r>
              <a:rPr lang="en-US" dirty="0" smtClean="0"/>
              <a:t>First Algorithm: Not Balanced Uncompression.</a:t>
            </a:r>
          </a:p>
          <a:p>
            <a:pPr lvl="1"/>
            <a:r>
              <a:rPr lang="en-US" dirty="0" smtClean="0"/>
              <a:t>Second Algorithm: Load Balanced Uncompression.</a:t>
            </a:r>
          </a:p>
          <a:p>
            <a:pPr lvl="1"/>
            <a:r>
              <a:rPr lang="en-US" dirty="0" smtClean="0"/>
              <a:t>Copying Uncompressed Index to GPU.</a:t>
            </a:r>
          </a:p>
          <a:p>
            <a:r>
              <a:rPr lang="en-US" dirty="0" smtClean="0"/>
              <a:t>The Data:</a:t>
            </a:r>
          </a:p>
          <a:p>
            <a:r>
              <a:rPr lang="en-US" dirty="0" smtClean="0"/>
              <a:t>They have been tested with Unbalanced Strings in the form of:</a:t>
            </a:r>
          </a:p>
          <a:p>
            <a:r>
              <a:rPr lang="en-US" dirty="0" smtClean="0"/>
              <a:t>1 A 2 B 3 C …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at each Stage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4 does not match expected.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</a:t>
            </a:r>
            <a:r>
              <a:rPr lang="en-US" dirty="0" smtClean="0"/>
              <a:t>4 of the algorithm takes too </a:t>
            </a:r>
            <a:r>
              <a:rPr lang="en-US" dirty="0" smtClean="0"/>
              <a:t>long.</a:t>
            </a:r>
            <a:endParaRPr lang="en-US" dirty="0" smtClean="0"/>
          </a:p>
          <a:p>
            <a:r>
              <a:rPr lang="en-US" dirty="0" smtClean="0"/>
              <a:t>Non-coalesced </a:t>
            </a:r>
            <a:r>
              <a:rPr lang="en-US" dirty="0" smtClean="0"/>
              <a:t>accesses in </a:t>
            </a:r>
            <a:r>
              <a:rPr lang="en-US" dirty="0" smtClean="0"/>
              <a:t>kernels 3 and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of the Load balanced algorithm.</a:t>
            </a:r>
            <a:endParaRPr lang="en-US" dirty="0" smtClean="0"/>
          </a:p>
          <a:p>
            <a:r>
              <a:rPr lang="en-US" dirty="0" smtClean="0"/>
              <a:t>New algorithm uses twice as much </a:t>
            </a:r>
            <a:r>
              <a:rPr lang="en-US" dirty="0" smtClean="0"/>
              <a:t>memory, running more quickly out of Memory.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Investigate further what is wrong with Kernel 4. (Use Dr. Aubanel’s machine)</a:t>
            </a:r>
          </a:p>
          <a:p>
            <a:r>
              <a:rPr lang="en-US" dirty="0" smtClean="0"/>
              <a:t>Complete the other tests in the testing methodology.</a:t>
            </a:r>
          </a:p>
          <a:p>
            <a:r>
              <a:rPr lang="en-US" dirty="0" smtClean="0"/>
              <a:t>Try other attribute values data types.</a:t>
            </a:r>
          </a:p>
          <a:p>
            <a:pPr lvl="0"/>
            <a:r>
              <a:rPr lang="en-US" dirty="0" smtClean="0"/>
              <a:t>To Improve Kernel 5 will look into using Texture memory for reads from array of Symbols.</a:t>
            </a:r>
          </a:p>
          <a:p>
            <a:r>
              <a:rPr lang="en-US" dirty="0" smtClean="0"/>
              <a:t>Try Asynchronous Copy to see if it improves somewhat.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Load Balanced Algorithm</a:t>
            </a:r>
            <a:endParaRPr lang="en-US" dirty="0" smtClean="0"/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Gosink</a:t>
            </a:r>
            <a:r>
              <a:rPr lang="en-US" dirty="0" smtClean="0"/>
              <a:t>, L., </a:t>
            </a:r>
            <a:r>
              <a:rPr lang="en-US" dirty="0" err="1" smtClean="0"/>
              <a:t>Kesheng</a:t>
            </a:r>
            <a:r>
              <a:rPr lang="en-US" dirty="0" smtClean="0"/>
              <a:t> Wu, E. Wes Bethel, John D. Owens, Kenneth I. Joy: Data Parallel Bin-Based Indexing for Answering Queries on Multi-core Architectures. SSDBM 2009: 110-129</a:t>
            </a:r>
          </a:p>
          <a:p>
            <a:r>
              <a:rPr lang="en-US" dirty="0" smtClean="0"/>
              <a:t>Guy E. </a:t>
            </a:r>
            <a:r>
              <a:rPr lang="en-US" dirty="0" err="1" smtClean="0"/>
              <a:t>Blelloch</a:t>
            </a:r>
            <a:r>
              <a:rPr lang="en-US" dirty="0" smtClean="0"/>
              <a:t>. “Prefix Sums and Their Applications”. In John H. </a:t>
            </a:r>
            <a:r>
              <a:rPr lang="en-US" dirty="0" err="1" smtClean="0"/>
              <a:t>Reif</a:t>
            </a:r>
            <a:r>
              <a:rPr lang="en-US" dirty="0" smtClean="0"/>
              <a:t> (Ed.), Synthesis </a:t>
            </a:r>
            <a:r>
              <a:rPr lang="de-DE" dirty="0" smtClean="0"/>
              <a:t>of Parallel Algorithms, Morgan Kaufmann, 1990.</a:t>
            </a:r>
          </a:p>
          <a:p>
            <a:r>
              <a:rPr lang="en-US" dirty="0" smtClean="0"/>
              <a:t>HARRIS M., SENGUPTA S., OWENS J. D.: Parallel prefix sum (scan) with CUDA. In </a:t>
            </a:r>
            <a:r>
              <a:rPr lang="en-US" i="1" dirty="0" smtClean="0"/>
              <a:t>GPU Gems 3, </a:t>
            </a:r>
            <a:r>
              <a:rPr lang="en-US" dirty="0" smtClean="0"/>
              <a:t>Nguyen H., (Ed.). Addison Wesley, Aug. 2007, </a:t>
            </a:r>
            <a:r>
              <a:rPr lang="en-US" dirty="0" err="1" smtClean="0"/>
              <a:t>ch</a:t>
            </a:r>
            <a:r>
              <a:rPr lang="en-US" dirty="0" smtClean="0"/>
              <a:t>. 31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Horn, Daniel. Stream reduction operations for GPGPU applications. In GPU Gems </a:t>
            </a:r>
            <a:r>
              <a:rPr lang="en-US" dirty="0" smtClean="0"/>
              <a:t>2, M</a:t>
            </a:r>
            <a:r>
              <a:rPr lang="en-US" dirty="0" smtClean="0"/>
              <a:t>. Pharr, Ed., </a:t>
            </a:r>
            <a:r>
              <a:rPr lang="en-US" dirty="0" err="1" smtClean="0"/>
              <a:t>ch</a:t>
            </a:r>
            <a:r>
              <a:rPr lang="en-US" dirty="0" smtClean="0"/>
              <a:t>. 36, pp. 573–589. Addison Wesley, </a:t>
            </a:r>
            <a:r>
              <a:rPr lang="en-US" dirty="0" smtClean="0"/>
              <a:t>2005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developer.nvidia.com/object/gpu_gems_2_home.html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Suggestions?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Review of 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An Index compressed in RLE Encoding is transferred to </a:t>
            </a:r>
            <a:r>
              <a:rPr lang="en-US" dirty="0" smtClean="0"/>
              <a:t>the </a:t>
            </a:r>
            <a:r>
              <a:rPr lang="en-US" dirty="0" smtClean="0"/>
              <a:t>GPU as:</a:t>
            </a:r>
          </a:p>
          <a:p>
            <a:pPr lvl="1"/>
            <a:r>
              <a:rPr lang="en-US" dirty="0" smtClean="0"/>
              <a:t>1 Array of Frequencies.</a:t>
            </a:r>
          </a:p>
          <a:p>
            <a:pPr lvl="1"/>
            <a:r>
              <a:rPr lang="en-US" dirty="0" smtClean="0"/>
              <a:t>1 Array of Symbols (Attribute Values)</a:t>
            </a:r>
            <a:endParaRPr lang="en-US" dirty="0" smtClean="0"/>
          </a:p>
          <a:p>
            <a:r>
              <a:rPr lang="en-US" dirty="0" smtClean="0"/>
              <a:t>The index is then uncompressed </a:t>
            </a:r>
            <a:r>
              <a:rPr lang="en-US" dirty="0" smtClean="0"/>
              <a:t>in the GPU using a prefix sum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Prefix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341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2057400"/>
            <a:ext cx="15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Inclusive Scan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4382" y="2057400"/>
            <a:ext cx="16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Exclusive Scan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25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9200" y="2057400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Frequencies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Review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this to be effective the following assumptions must be made:</a:t>
            </a:r>
          </a:p>
          <a:p>
            <a:pPr lvl="1"/>
            <a:r>
              <a:rPr lang="en-US" dirty="0" smtClean="0"/>
              <a:t>The data in the projection index is previously sorted</a:t>
            </a:r>
          </a:p>
          <a:p>
            <a:pPr lvl="1"/>
            <a:r>
              <a:rPr lang="en-US" dirty="0" smtClean="0"/>
              <a:t>The projection index is created on a column that is not unique.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4419600"/>
            <a:ext cx="7239000" cy="1676400"/>
            <a:chOff x="1066800" y="4038600"/>
            <a:chExt cx="7239000" cy="1676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6" name="Down Arrow 5"/>
            <p:cNvSpPr/>
            <p:nvPr/>
          </p:nvSpPr>
          <p:spPr>
            <a:xfrm rot="16200000">
              <a:off x="4305300" y="3314700"/>
              <a:ext cx="457200" cy="251460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64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A3B1C7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4114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10200" y="5334000"/>
              <a:ext cx="2895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AAABCCCCCCC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776589" y="5421868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A-B-C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5105400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 – 1 - 7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  <a:endParaRPr lang="en-US" dirty="0" smtClean="0"/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last element of the prefix sum, allocate the amount of memory necessary.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Kernel </a:t>
            </a:r>
            <a:r>
              <a:rPr lang="en-US" dirty="0" smtClean="0"/>
              <a:t>1: Use </a:t>
            </a:r>
            <a:r>
              <a:rPr lang="en-US" dirty="0" smtClean="0"/>
              <a:t>the </a:t>
            </a:r>
            <a:r>
              <a:rPr lang="en-US" u="sng" dirty="0" smtClean="0"/>
              <a:t>Exclusive Scan</a:t>
            </a:r>
            <a:r>
              <a:rPr lang="en-US" dirty="0" smtClean="0"/>
              <a:t> array, to have each thread uncompress each of the array’s attribute values.</a:t>
            </a:r>
          </a:p>
          <a:p>
            <a:r>
              <a:rPr lang="en-US" dirty="0" smtClean="0"/>
              <a:t>Kernel 2: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Potentially very badly load balanced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5464" y="3733800"/>
            <a:ext cx="49997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Balanced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Solves the Load Balancing Problem.</a:t>
            </a:r>
          </a:p>
          <a:p>
            <a:r>
              <a:rPr lang="en-US" dirty="0" smtClean="0"/>
              <a:t>Takes five Kernels to do It.</a:t>
            </a:r>
          </a:p>
          <a:p>
            <a:r>
              <a:rPr lang="en-US" dirty="0" smtClean="0"/>
              <a:t>Uses at least twice more memory!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19400"/>
            <a:ext cx="611746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5247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32867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457200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20675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5000" y="51155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05000" y="571500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smtClean="0"/>
              <a:t>balanced algorithm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705894" y="311388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2069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Symbols: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38600" y="2526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Frequencies : 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3288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Exclusive Scan: X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05000" y="39725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91400" y="3962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4583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91400" y="5117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5726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3974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" y="4583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5117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0" y="5726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416</TotalTime>
  <Words>841</Words>
  <Application>Microsoft Office PowerPoint</Application>
  <PresentationFormat>On-screen Show (4:3)</PresentationFormat>
  <Paragraphs>225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Uncompressing a Projection Index with CUDA</vt:lpstr>
      <vt:lpstr>Outline</vt:lpstr>
      <vt:lpstr>Brief Review of the Problem</vt:lpstr>
      <vt:lpstr>Prefix Sum</vt:lpstr>
      <vt:lpstr>Brief Review of the Problem</vt:lpstr>
      <vt:lpstr>Outline</vt:lpstr>
      <vt:lpstr>First Algorithm</vt:lpstr>
      <vt:lpstr>Load Balanced Algorithm </vt:lpstr>
      <vt:lpstr>Load balanced algorithm</vt:lpstr>
      <vt:lpstr>Outline</vt:lpstr>
      <vt:lpstr>Testing Methodology</vt:lpstr>
      <vt:lpstr>Outline</vt:lpstr>
      <vt:lpstr>Results and Benchmarks</vt:lpstr>
      <vt:lpstr>Current Results</vt:lpstr>
      <vt:lpstr>Performance at each Stage</vt:lpstr>
      <vt:lpstr>Kernel 4 does not match expected.</vt:lpstr>
      <vt:lpstr>Problems</vt:lpstr>
      <vt:lpstr>Conclusions</vt:lpstr>
      <vt:lpstr>Future Work</vt:lpstr>
      <vt:lpstr>References</vt:lpstr>
      <vt:lpstr>Thank You!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115</cp:revision>
  <dcterms:created xsi:type="dcterms:W3CDTF">2010-04-05T18:40:50Z</dcterms:created>
  <dcterms:modified xsi:type="dcterms:W3CDTF">2010-04-12T03:19:26Z</dcterms:modified>
</cp:coreProperties>
</file>