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notesSlides/notesSlide18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60" r:id="rId4"/>
    <p:sldId id="276" r:id="rId5"/>
    <p:sldId id="278" r:id="rId6"/>
    <p:sldId id="283" r:id="rId7"/>
    <p:sldId id="284" r:id="rId8"/>
    <p:sldId id="285" r:id="rId9"/>
    <p:sldId id="280" r:id="rId10"/>
    <p:sldId id="263" r:id="rId11"/>
    <p:sldId id="279" r:id="rId12"/>
    <p:sldId id="259" r:id="rId13"/>
    <p:sldId id="281" r:id="rId14"/>
    <p:sldId id="268" r:id="rId15"/>
    <p:sldId id="282" r:id="rId16"/>
    <p:sldId id="272" r:id="rId17"/>
    <p:sldId id="274" r:id="rId18"/>
    <p:sldId id="265" r:id="rId19"/>
    <p:sldId id="275" r:id="rId20"/>
    <p:sldId id="286" r:id="rId21"/>
    <p:sldId id="264" r:id="rId22"/>
    <p:sldId id="287" r:id="rId23"/>
    <p:sldId id="273" r:id="rId24"/>
    <p:sldId id="257" r:id="rId25"/>
    <p:sldId id="270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2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viewProps" Target="viewProps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30" Type="http://schemas.openxmlformats.org/officeDocument/2006/relationships/presProps" Target="presProps.xml"/><Relationship Id="rId11" Type="http://schemas.openxmlformats.org/officeDocument/2006/relationships/slide" Target="slides/slide10.xml"/><Relationship Id="rId29" Type="http://schemas.openxmlformats.org/officeDocument/2006/relationships/printerSettings" Target="printerSettings/printerSettings1.bin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per\Desktop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per\Desktop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per\Desktop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Performance</a:t>
            </a:r>
            <a:r>
              <a:rPr lang="en-US" baseline="0" dirty="0" smtClean="0"/>
              <a:t> Results</a:t>
            </a:r>
            <a:endParaRPr lang="en-US" dirty="0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strRef>
              <c:f>Avg!$G$14</c:f>
              <c:strCache>
                <c:ptCount val="1"/>
                <c:pt idx="0">
                  <c:v>Uncompressed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1"/>
                </a:solidFill>
              </a:ln>
            </c:spPr>
            <c:trendlineType val="linear"/>
          </c:trendline>
          <c:xVal>
            <c:numRef>
              <c:f>Avg!$F$15:$F$24</c:f>
              <c:numCache>
                <c:formatCode>General</c:formatCode>
                <c:ptCount val="10"/>
                <c:pt idx="0">
                  <c:v>125250.0</c:v>
                </c:pt>
                <c:pt idx="1">
                  <c:v>500500.0</c:v>
                </c:pt>
                <c:pt idx="2">
                  <c:v>1.12575E6</c:v>
                </c:pt>
                <c:pt idx="3">
                  <c:v>2.001E6</c:v>
                </c:pt>
                <c:pt idx="4">
                  <c:v>3.12625E6</c:v>
                </c:pt>
                <c:pt idx="5">
                  <c:v>4.5015E6</c:v>
                </c:pt>
                <c:pt idx="6">
                  <c:v>6.12675E6</c:v>
                </c:pt>
                <c:pt idx="7">
                  <c:v>8.002E6</c:v>
                </c:pt>
                <c:pt idx="8">
                  <c:v>1.012725E7</c:v>
                </c:pt>
                <c:pt idx="9">
                  <c:v>1.25025E7</c:v>
                </c:pt>
              </c:numCache>
            </c:numRef>
          </c:xVal>
          <c:yVal>
            <c:numRef>
              <c:f>Avg!$G$15:$G$24</c:f>
              <c:numCache>
                <c:formatCode>General</c:formatCode>
                <c:ptCount val="10"/>
                <c:pt idx="0">
                  <c:v>0.398528004686038</c:v>
                </c:pt>
                <c:pt idx="1">
                  <c:v>1.47285332282384</c:v>
                </c:pt>
                <c:pt idx="2">
                  <c:v>3.12801067034403</c:v>
                </c:pt>
                <c:pt idx="3">
                  <c:v>6.645471970240278</c:v>
                </c:pt>
                <c:pt idx="4">
                  <c:v>9.10863987604777</c:v>
                </c:pt>
                <c:pt idx="5">
                  <c:v>12.7946667671204</c:v>
                </c:pt>
                <c:pt idx="6">
                  <c:v>16.98371728261308</c:v>
                </c:pt>
                <c:pt idx="7">
                  <c:v>22.2352479298909</c:v>
                </c:pt>
                <c:pt idx="8">
                  <c:v>28.3570562998454</c:v>
                </c:pt>
                <c:pt idx="9">
                  <c:v>34.1452795664469</c:v>
                </c:pt>
              </c:numCache>
            </c:numRef>
          </c:yVal>
        </c:ser>
        <c:ser>
          <c:idx val="1"/>
          <c:order val="1"/>
          <c:tx>
            <c:strRef>
              <c:f>Avg!$H$14</c:f>
              <c:strCache>
                <c:ptCount val="1"/>
                <c:pt idx="0">
                  <c:v>NewAlgorithm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/>
                </a:solidFill>
              </a:ln>
            </c:spPr>
            <c:trendlineType val="linear"/>
          </c:trendline>
          <c:xVal>
            <c:numRef>
              <c:f>Avg!$F$15:$F$24</c:f>
              <c:numCache>
                <c:formatCode>General</c:formatCode>
                <c:ptCount val="10"/>
                <c:pt idx="0">
                  <c:v>125250.0</c:v>
                </c:pt>
                <c:pt idx="1">
                  <c:v>500500.0</c:v>
                </c:pt>
                <c:pt idx="2">
                  <c:v>1.12575E6</c:v>
                </c:pt>
                <c:pt idx="3">
                  <c:v>2.001E6</c:v>
                </c:pt>
                <c:pt idx="4">
                  <c:v>3.12625E6</c:v>
                </c:pt>
                <c:pt idx="5">
                  <c:v>4.5015E6</c:v>
                </c:pt>
                <c:pt idx="6">
                  <c:v>6.12675E6</c:v>
                </c:pt>
                <c:pt idx="7">
                  <c:v>8.002E6</c:v>
                </c:pt>
                <c:pt idx="8">
                  <c:v>1.012725E7</c:v>
                </c:pt>
                <c:pt idx="9">
                  <c:v>1.25025E7</c:v>
                </c:pt>
              </c:numCache>
            </c:numRef>
          </c:xVal>
          <c:yVal>
            <c:numRef>
              <c:f>Avg!$H$15:$H$24</c:f>
              <c:numCache>
                <c:formatCode>General</c:formatCode>
                <c:ptCount val="10"/>
                <c:pt idx="0">
                  <c:v>0.988463998151322</c:v>
                </c:pt>
                <c:pt idx="1">
                  <c:v>3.105146665436527</c:v>
                </c:pt>
                <c:pt idx="2">
                  <c:v>6.746917355495199</c:v>
                </c:pt>
                <c:pt idx="3">
                  <c:v>11.68132798808317</c:v>
                </c:pt>
                <c:pt idx="4">
                  <c:v>18.02441078051927</c:v>
                </c:pt>
                <c:pt idx="5">
                  <c:v>25.71377588342872</c:v>
                </c:pt>
                <c:pt idx="6">
                  <c:v>34.84874639225505</c:v>
                </c:pt>
                <c:pt idx="7">
                  <c:v>45.40966353689628</c:v>
                </c:pt>
                <c:pt idx="8">
                  <c:v>57.41181872350482</c:v>
                </c:pt>
                <c:pt idx="9">
                  <c:v>70.80129058783246</c:v>
                </c:pt>
              </c:numCache>
            </c:numRef>
          </c:yVal>
        </c:ser>
        <c:ser>
          <c:idx val="2"/>
          <c:order val="2"/>
          <c:tx>
            <c:strRef>
              <c:f>Avg!$I$14</c:f>
              <c:strCache>
                <c:ptCount val="1"/>
                <c:pt idx="0">
                  <c:v>OldAlgorithm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3"/>
                </a:solidFill>
              </a:ln>
            </c:spPr>
            <c:trendlineType val="linear"/>
          </c:trendline>
          <c:xVal>
            <c:numRef>
              <c:f>Avg!$F$15:$F$24</c:f>
              <c:numCache>
                <c:formatCode>General</c:formatCode>
                <c:ptCount val="10"/>
                <c:pt idx="0">
                  <c:v>125250.0</c:v>
                </c:pt>
                <c:pt idx="1">
                  <c:v>500500.0</c:v>
                </c:pt>
                <c:pt idx="2">
                  <c:v>1.12575E6</c:v>
                </c:pt>
                <c:pt idx="3">
                  <c:v>2.001E6</c:v>
                </c:pt>
                <c:pt idx="4">
                  <c:v>3.12625E6</c:v>
                </c:pt>
                <c:pt idx="5">
                  <c:v>4.5015E6</c:v>
                </c:pt>
                <c:pt idx="6">
                  <c:v>6.12675E6</c:v>
                </c:pt>
                <c:pt idx="7">
                  <c:v>8.002E6</c:v>
                </c:pt>
                <c:pt idx="8">
                  <c:v>1.012725E7</c:v>
                </c:pt>
                <c:pt idx="9">
                  <c:v>1.25025E7</c:v>
                </c:pt>
              </c:numCache>
            </c:numRef>
          </c:xVal>
          <c:yVal>
            <c:numRef>
              <c:f>Avg!$I$15:$I$24</c:f>
              <c:numCache>
                <c:formatCode>General</c:formatCode>
                <c:ptCount val="10"/>
                <c:pt idx="0">
                  <c:v>1.124021320293348</c:v>
                </c:pt>
                <c:pt idx="1">
                  <c:v>3.358256015305719</c:v>
                </c:pt>
                <c:pt idx="2">
                  <c:v>7.506837330758568</c:v>
                </c:pt>
                <c:pt idx="3">
                  <c:v>12.78790922462945</c:v>
                </c:pt>
                <c:pt idx="4">
                  <c:v>19.53859212746226</c:v>
                </c:pt>
                <c:pt idx="5">
                  <c:v>28.1140052353342</c:v>
                </c:pt>
                <c:pt idx="6">
                  <c:v>37.436608068645</c:v>
                </c:pt>
                <c:pt idx="7">
                  <c:v>49.96085839842758</c:v>
                </c:pt>
                <c:pt idx="8">
                  <c:v>63.14890651653214</c:v>
                </c:pt>
                <c:pt idx="9">
                  <c:v>78.58115798731645</c:v>
                </c:pt>
              </c:numCache>
            </c:numRef>
          </c:yVal>
        </c:ser>
        <c:axId val="543866728"/>
        <c:axId val="543863464"/>
      </c:scatterChart>
      <c:valAx>
        <c:axId val="5438667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</a:t>
                </a:r>
                <a:r>
                  <a:rPr lang="en-US" baseline="0" dirty="0"/>
                  <a:t> of Uncompressed Elements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543863464"/>
        <c:crosses val="autoZero"/>
        <c:crossBetween val="midCat"/>
      </c:valAx>
      <c:valAx>
        <c:axId val="54386346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(milliseconds)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543866728"/>
        <c:crosses val="autoZero"/>
        <c:crossBetween val="midCat"/>
      </c:valAx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3"/>
        <c:delete val="1"/>
      </c:legendEntry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4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Performance at each Stage of Algorithm</a:t>
            </a:r>
            <a:endParaRPr lang="en-US" dirty="0"/>
          </a:p>
        </c:rich>
      </c:tx>
      <c:layout/>
    </c:title>
    <c:plotArea>
      <c:layout/>
      <c:pieChart>
        <c:varyColors val="1"/>
        <c:ser>
          <c:idx val="0"/>
          <c:order val="0"/>
          <c:dLbls>
            <c:dLbl>
              <c:idx val="1"/>
              <c:layout>
                <c:manualLayout>
                  <c:x val="0.0489283804802177"/>
                  <c:y val="0.00921803866874042"/>
                </c:manualLayout>
              </c:layout>
              <c:showPercent val="1"/>
            </c:dLbl>
            <c:showPercent val="1"/>
          </c:dLbls>
          <c:cat>
            <c:strRef>
              <c:f>(Avg!$B$1,Avg!$D$1:$H$1)</c:f>
              <c:strCache>
                <c:ptCount val="6"/>
                <c:pt idx="0">
                  <c:v>TimeToCP</c:v>
                </c:pt>
                <c:pt idx="1">
                  <c:v>Stage1</c:v>
                </c:pt>
                <c:pt idx="2">
                  <c:v>Stage2</c:v>
                </c:pt>
                <c:pt idx="3">
                  <c:v>Stage3</c:v>
                </c:pt>
                <c:pt idx="4">
                  <c:v>Stage4</c:v>
                </c:pt>
                <c:pt idx="5">
                  <c:v>Stage5</c:v>
                </c:pt>
              </c:strCache>
            </c:strRef>
          </c:cat>
          <c:val>
            <c:numRef>
              <c:f>(Avg!$B$11,Avg!$D$11:$H$11)</c:f>
              <c:numCache>
                <c:formatCode>General</c:formatCode>
                <c:ptCount val="6"/>
                <c:pt idx="0">
                  <c:v>0.137829333543777</c:v>
                </c:pt>
                <c:pt idx="1">
                  <c:v>0.142890664438407</c:v>
                </c:pt>
                <c:pt idx="2">
                  <c:v>9.87151479721069</c:v>
                </c:pt>
                <c:pt idx="3">
                  <c:v>0.0624106662968794</c:v>
                </c:pt>
                <c:pt idx="4">
                  <c:v>42.37826093037921</c:v>
                </c:pt>
                <c:pt idx="5">
                  <c:v>18.20838419596349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Stage 4</a:t>
            </a:r>
            <a:r>
              <a:rPr lang="en-US" baseline="0"/>
              <a:t> Scan vs Scan described by Paper</a:t>
            </a:r>
            <a:endParaRPr lang="en-US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strRef>
              <c:f>Avg!$G$1</c:f>
              <c:strCache>
                <c:ptCount val="1"/>
                <c:pt idx="0">
                  <c:v>Stage4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1"/>
                </a:solidFill>
              </a:ln>
            </c:spPr>
            <c:trendlineType val="linear"/>
          </c:trendline>
          <c:xVal>
            <c:numRef>
              <c:f>Avg!$C$2:$C$11</c:f>
              <c:numCache>
                <c:formatCode>General</c:formatCode>
                <c:ptCount val="10"/>
                <c:pt idx="0">
                  <c:v>125250.0</c:v>
                </c:pt>
                <c:pt idx="1">
                  <c:v>500500.0</c:v>
                </c:pt>
                <c:pt idx="2">
                  <c:v>1.12575E6</c:v>
                </c:pt>
                <c:pt idx="3">
                  <c:v>2.001E6</c:v>
                </c:pt>
                <c:pt idx="4">
                  <c:v>3.12625E6</c:v>
                </c:pt>
                <c:pt idx="5">
                  <c:v>4.5015E6</c:v>
                </c:pt>
                <c:pt idx="6">
                  <c:v>6.12675E6</c:v>
                </c:pt>
                <c:pt idx="7">
                  <c:v>8.002E6</c:v>
                </c:pt>
                <c:pt idx="8">
                  <c:v>1.012725E7</c:v>
                </c:pt>
                <c:pt idx="9">
                  <c:v>1.25025E7</c:v>
                </c:pt>
              </c:numCache>
            </c:numRef>
          </c:xVal>
          <c:yVal>
            <c:numRef>
              <c:f>Avg!$G$2:$G$11</c:f>
              <c:numCache>
                <c:formatCode>General</c:formatCode>
                <c:ptCount val="10"/>
                <c:pt idx="0">
                  <c:v>0.499434664845467</c:v>
                </c:pt>
                <c:pt idx="1">
                  <c:v>1.76720533768336</c:v>
                </c:pt>
                <c:pt idx="2">
                  <c:v>3.93086934089661</c:v>
                </c:pt>
                <c:pt idx="3">
                  <c:v>6.91647466023763</c:v>
                </c:pt>
                <c:pt idx="4">
                  <c:v>10.7169974644979</c:v>
                </c:pt>
                <c:pt idx="5">
                  <c:v>15.3465758959452</c:v>
                </c:pt>
                <c:pt idx="6">
                  <c:v>20.808175722758</c:v>
                </c:pt>
                <c:pt idx="7">
                  <c:v>27.14756774902339</c:v>
                </c:pt>
                <c:pt idx="8">
                  <c:v>34.33444786071778</c:v>
                </c:pt>
                <c:pt idx="9">
                  <c:v>42.3782609303792</c:v>
                </c:pt>
              </c:numCache>
            </c:numRef>
          </c:yVal>
        </c:ser>
        <c:ser>
          <c:idx val="1"/>
          <c:order val="1"/>
          <c:tx>
            <c:strRef>
              <c:f>Avg!$J$1</c:f>
              <c:strCache>
                <c:ptCount val="1"/>
                <c:pt idx="0">
                  <c:v>Expected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/>
                </a:solidFill>
              </a:ln>
            </c:spPr>
            <c:trendlineType val="linear"/>
          </c:trendline>
          <c:xVal>
            <c:numRef>
              <c:f>Avg!$C$2:$C$11</c:f>
              <c:numCache>
                <c:formatCode>General</c:formatCode>
                <c:ptCount val="10"/>
                <c:pt idx="0">
                  <c:v>125250.0</c:v>
                </c:pt>
                <c:pt idx="1">
                  <c:v>500500.0</c:v>
                </c:pt>
                <c:pt idx="2">
                  <c:v>1.12575E6</c:v>
                </c:pt>
                <c:pt idx="3">
                  <c:v>2.001E6</c:v>
                </c:pt>
                <c:pt idx="4">
                  <c:v>3.12625E6</c:v>
                </c:pt>
                <c:pt idx="5">
                  <c:v>4.5015E6</c:v>
                </c:pt>
                <c:pt idx="6">
                  <c:v>6.12675E6</c:v>
                </c:pt>
                <c:pt idx="7">
                  <c:v>8.002E6</c:v>
                </c:pt>
                <c:pt idx="8">
                  <c:v>1.012725E7</c:v>
                </c:pt>
                <c:pt idx="9">
                  <c:v>1.25025E7</c:v>
                </c:pt>
              </c:numCache>
            </c:numRef>
          </c:xVal>
          <c:yVal>
            <c:numRef>
              <c:f>Avg!$J$2:$J$11</c:f>
              <c:numCache>
                <c:formatCode>General</c:formatCode>
                <c:ptCount val="10"/>
                <c:pt idx="0">
                  <c:v>0.210725</c:v>
                </c:pt>
                <c:pt idx="1">
                  <c:v>0.54845</c:v>
                </c:pt>
                <c:pt idx="2">
                  <c:v>1.111175</c:v>
                </c:pt>
                <c:pt idx="3">
                  <c:v>1.8989</c:v>
                </c:pt>
                <c:pt idx="4">
                  <c:v>2.911624999999999</c:v>
                </c:pt>
                <c:pt idx="5">
                  <c:v>4.14935</c:v>
                </c:pt>
                <c:pt idx="6">
                  <c:v>5.612074999999996</c:v>
                </c:pt>
                <c:pt idx="7">
                  <c:v>7.2998</c:v>
                </c:pt>
                <c:pt idx="8">
                  <c:v>9.212525000000001</c:v>
                </c:pt>
                <c:pt idx="9">
                  <c:v>11.35025</c:v>
                </c:pt>
              </c:numCache>
            </c:numRef>
          </c:yVal>
        </c:ser>
        <c:axId val="548603768"/>
        <c:axId val="549173064"/>
      </c:scatterChart>
      <c:valAx>
        <c:axId val="5486037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</a:t>
                </a:r>
                <a:r>
                  <a:rPr lang="en-US" baseline="0"/>
                  <a:t> of Uncompressed Elements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549173064"/>
        <c:crosses val="autoZero"/>
        <c:crossBetween val="midCat"/>
      </c:valAx>
      <c:valAx>
        <c:axId val="54917306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548603768"/>
        <c:crosses val="autoZero"/>
        <c:crossBetween val="midCat"/>
      </c:valAx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3637A-02D7-4023-97DD-CF65DEB05421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3FAA3-93BF-461C-86B8-11D8146ED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34DA83-6693-45CD-B904-8651ED07B240}" type="datetimeFigureOut">
              <a:rPr lang="en-US" smtClean="0"/>
              <a:pPr/>
              <a:t>4/12/10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3" Type="http://schemas.openxmlformats.org/officeDocument/2006/relationships/hyperlink" Target="http://developer.nvidia.com/object/gpu_gems_2_home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Uncompressing a Projection Index with 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Eduardo Gutarra Velez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Stage 1: Calculate the </a:t>
            </a:r>
            <a:r>
              <a:rPr lang="en-US" u="sng" dirty="0" smtClean="0"/>
              <a:t>Exclusive Scan</a:t>
            </a:r>
            <a:r>
              <a:rPr lang="en-US" dirty="0" smtClean="0"/>
              <a:t> array of N+1 elements, allocate the amount of memory necessary.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Stage 2: Use the </a:t>
            </a:r>
            <a:r>
              <a:rPr lang="en-US" u="sng" dirty="0" smtClean="0"/>
              <a:t>Exclusive Scan</a:t>
            </a:r>
            <a:r>
              <a:rPr lang="en-US" dirty="0" smtClean="0"/>
              <a:t> array, to have each thread uncompress each of the array’s attribute values.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Potentially very badly load balanced.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581400"/>
            <a:ext cx="499973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Balanced Algorithm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 smtClean="0"/>
              <a:t>Solves the Load Balancing Problem.</a:t>
            </a:r>
          </a:p>
          <a:p>
            <a:r>
              <a:rPr lang="en-US" dirty="0" smtClean="0"/>
              <a:t>Takes five Kernels to do It.</a:t>
            </a:r>
          </a:p>
          <a:p>
            <a:r>
              <a:rPr lang="en-US" dirty="0" smtClean="0"/>
              <a:t>Uses at least twice more memory!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19400"/>
            <a:ext cx="611746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252476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328676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0" y="457200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5000" y="206756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05000" y="51155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905000" y="571500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balanced algorithm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705894" y="311388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38600" y="2069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Symbols: 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38600" y="2526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Frequencies : 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32882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Exclusive Scan: X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905000" y="39725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391400" y="3962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4583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 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91400" y="5117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91400" y="5726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 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0" y="3962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0" y="4583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2000" y="51170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2000" y="5726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Testing Methodology</a:t>
            </a:r>
          </a:p>
          <a:p>
            <a:r>
              <a:rPr lang="en-US" dirty="0" smtClean="0"/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synthetic data by creating strings in </a:t>
            </a:r>
            <a:r>
              <a:rPr lang="en-US" smtClean="0"/>
              <a:t>which the </a:t>
            </a:r>
            <a:r>
              <a:rPr lang="en-US" dirty="0" smtClean="0"/>
              <a:t>frequency of each element is one more than the previous. 1A2B3C4D5E6F7G8H (Done this)</a:t>
            </a:r>
          </a:p>
          <a:p>
            <a:pPr lvl="1"/>
            <a:r>
              <a:rPr lang="en-US" dirty="0" smtClean="0"/>
              <a:t>Strings are not friendly to the First Algorithm.</a:t>
            </a:r>
          </a:p>
          <a:p>
            <a:r>
              <a:rPr lang="en-US" dirty="0" smtClean="0"/>
              <a:t>In Progress …</a:t>
            </a:r>
          </a:p>
          <a:p>
            <a:pPr lvl="1"/>
            <a:r>
              <a:rPr lang="en-US" dirty="0" smtClean="0"/>
              <a:t>Projection index with 10 different elements and then double the amount of elements.</a:t>
            </a:r>
          </a:p>
          <a:p>
            <a:pPr lvl="1"/>
            <a:r>
              <a:rPr lang="en-US" dirty="0" smtClean="0"/>
              <a:t>Projection index with fixed size of elements and then increasing the number of different elements from 2 different to having all elements with a frequency of 3.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NVIDIA 9400m</a:t>
            </a:r>
          </a:p>
          <a:p>
            <a:pPr lvl="1"/>
            <a:r>
              <a:rPr lang="en-US" dirty="0" smtClean="0"/>
              <a:t>16 cores, and 256Mb of Memory</a:t>
            </a:r>
          </a:p>
          <a:p>
            <a:r>
              <a:rPr lang="en-US" dirty="0" smtClean="0"/>
              <a:t>The Implemented Algorithms:</a:t>
            </a:r>
          </a:p>
          <a:p>
            <a:pPr lvl="1"/>
            <a:r>
              <a:rPr lang="en-US" dirty="0" smtClean="0"/>
              <a:t>First Algorithm: Not Balanced Uncompression.</a:t>
            </a:r>
          </a:p>
          <a:p>
            <a:pPr lvl="1"/>
            <a:r>
              <a:rPr lang="en-US" dirty="0" smtClean="0"/>
              <a:t>Second Algorithm: Load Balanced Uncompression.</a:t>
            </a:r>
          </a:p>
          <a:p>
            <a:pPr lvl="1"/>
            <a:r>
              <a:rPr lang="en-US" dirty="0" smtClean="0"/>
              <a:t>Copying Uncompressed Index to GPU.</a:t>
            </a:r>
          </a:p>
          <a:p>
            <a:r>
              <a:rPr lang="en-US" dirty="0" smtClean="0"/>
              <a:t>The Data:</a:t>
            </a:r>
          </a:p>
          <a:p>
            <a:r>
              <a:rPr lang="en-US" dirty="0" smtClean="0"/>
              <a:t>They have been tested with Unbalanced Strings in the form of:</a:t>
            </a:r>
          </a:p>
          <a:p>
            <a:r>
              <a:rPr lang="en-US" dirty="0" smtClean="0"/>
              <a:t>1 A 2 B 3 C …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at each Stage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4 does not match expected.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/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/>
              <a:t>Results and Benchmarks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4 of the algorithm takes too long.</a:t>
            </a:r>
          </a:p>
          <a:p>
            <a:r>
              <a:rPr lang="en-US" dirty="0" smtClean="0"/>
              <a:t>Non-coalesced accesses in kernels 3 and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of the Load balanced algorithm</a:t>
            </a:r>
            <a:r>
              <a:rPr lang="en-US" dirty="0" smtClean="0"/>
              <a:t>. (Computability </a:t>
            </a:r>
            <a:r>
              <a:rPr lang="en-US" dirty="0" smtClean="0"/>
              <a:t>1.1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New algorithm uses twice as much memory, running more quickly out of Memory.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Transferring the uncompressed Index, is more efficient than both attempts at uncompressing within the GPU.</a:t>
            </a:r>
          </a:p>
          <a:p>
            <a:r>
              <a:rPr lang="en-US" dirty="0" smtClean="0"/>
              <a:t>The most expensive kernels for the load balanced algorithm are:</a:t>
            </a:r>
          </a:p>
          <a:p>
            <a:pPr lvl="1"/>
            <a:r>
              <a:rPr lang="en-US" dirty="0" smtClean="0"/>
              <a:t>Kernel 4: Inclusive Scan of the Uncompressed Array 60%</a:t>
            </a:r>
          </a:p>
          <a:p>
            <a:pPr lvl="1"/>
            <a:r>
              <a:rPr lang="en-US" dirty="0" smtClean="0"/>
              <a:t>Kernel 5: Uncompression in Parallel. 26%</a:t>
            </a:r>
          </a:p>
          <a:p>
            <a:pPr lvl="1"/>
            <a:r>
              <a:rPr lang="en-US" dirty="0" smtClean="0"/>
              <a:t>Kernel 2: Initialization of the Uncompressed Array. 14%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Investigate further what is wrong with Kernel 4. (Use Dr. Aubanel’s machine)</a:t>
            </a:r>
          </a:p>
          <a:p>
            <a:r>
              <a:rPr lang="en-US" dirty="0" smtClean="0"/>
              <a:t>Complete the other tests in the testing methodology.</a:t>
            </a:r>
          </a:p>
          <a:p>
            <a:r>
              <a:rPr lang="en-US" dirty="0" smtClean="0"/>
              <a:t>Try other attribute values data types.</a:t>
            </a:r>
          </a:p>
          <a:p>
            <a:pPr lvl="0"/>
            <a:r>
              <a:rPr lang="en-US" dirty="0" smtClean="0"/>
              <a:t>To Improve Kernel 5 will look into using</a:t>
            </a:r>
            <a:r>
              <a:rPr lang="en-US" dirty="0" smtClean="0"/>
              <a:t> Constant memory </a:t>
            </a:r>
            <a:r>
              <a:rPr lang="en-US" dirty="0" smtClean="0"/>
              <a:t>for reads from array of Symbols.</a:t>
            </a:r>
          </a:p>
          <a:p>
            <a:r>
              <a:rPr lang="en-US" dirty="0" smtClean="0"/>
              <a:t>Try Asynchronous Copy to see if it improves somewhat.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Gosink</a:t>
            </a:r>
            <a:r>
              <a:rPr lang="en-US" dirty="0" smtClean="0"/>
              <a:t>, L., </a:t>
            </a:r>
            <a:r>
              <a:rPr lang="en-US" dirty="0" err="1" smtClean="0"/>
              <a:t>Kesheng</a:t>
            </a:r>
            <a:r>
              <a:rPr lang="en-US" dirty="0" smtClean="0"/>
              <a:t> Wu, E. Wes Bethel, John D. Owens, Kenneth I. Joy: Data Parallel Bin-Based Indexing for Answering Queries on Multi-core Architectures. SSDBM 2009: 110-129</a:t>
            </a:r>
          </a:p>
          <a:p>
            <a:r>
              <a:rPr lang="en-US" dirty="0" smtClean="0"/>
              <a:t>Guy E. </a:t>
            </a:r>
            <a:r>
              <a:rPr lang="en-US" dirty="0" err="1" smtClean="0"/>
              <a:t>Blelloch</a:t>
            </a:r>
            <a:r>
              <a:rPr lang="en-US" dirty="0" smtClean="0"/>
              <a:t>. “Prefix Sums and Their Applications”. In John H. </a:t>
            </a:r>
            <a:r>
              <a:rPr lang="en-US" dirty="0" err="1" smtClean="0"/>
              <a:t>Reif</a:t>
            </a:r>
            <a:r>
              <a:rPr lang="en-US" dirty="0" smtClean="0"/>
              <a:t> (Ed.), Synthesis </a:t>
            </a:r>
            <a:r>
              <a:rPr lang="de-DE" dirty="0" smtClean="0"/>
              <a:t>of Parallel Algorithms, Morgan Kaufmann, 1990.</a:t>
            </a:r>
          </a:p>
          <a:p>
            <a:r>
              <a:rPr lang="en-US" dirty="0" smtClean="0"/>
              <a:t>HARRIS M., SENGUPTA S., OWENS J. D.: Parallel prefix sum (scan) with CUDA. In </a:t>
            </a:r>
            <a:r>
              <a:rPr lang="en-US" i="1" dirty="0" smtClean="0"/>
              <a:t>GPU Gems 3, </a:t>
            </a:r>
            <a:r>
              <a:rPr lang="en-US" dirty="0" smtClean="0"/>
              <a:t>Nguyen H., (Ed.). Addison Wesley, Aug. 2007, </a:t>
            </a:r>
            <a:r>
              <a:rPr lang="en-US" dirty="0" err="1" smtClean="0"/>
              <a:t>ch</a:t>
            </a:r>
            <a:r>
              <a:rPr lang="en-US" dirty="0" smtClean="0"/>
              <a:t>. 31.</a:t>
            </a:r>
          </a:p>
          <a:p>
            <a:r>
              <a:rPr lang="en-US" dirty="0" smtClean="0"/>
              <a:t>Horn, Daniel. Stream reduction operations for GPGPU applications. In GPU Gems 2, M. Pharr, Ed., </a:t>
            </a:r>
            <a:r>
              <a:rPr lang="en-US" dirty="0" err="1" smtClean="0"/>
              <a:t>ch</a:t>
            </a:r>
            <a:r>
              <a:rPr lang="en-US" dirty="0" smtClean="0"/>
              <a:t>. 36, pp. 573–589. Addison Wesley, 2005 </a:t>
            </a:r>
            <a:r>
              <a:rPr lang="en-US" dirty="0" smtClean="0">
                <a:hlinkClick r:id="rId3"/>
              </a:rPr>
              <a:t>http://developer.nvidia.com/object/gpu_gems_2_home.html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Suggestions?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Review of the Problem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An Index compressed in RLE Encoding is transferred to the GPU as:</a:t>
            </a:r>
          </a:p>
          <a:p>
            <a:pPr lvl="1"/>
            <a:r>
              <a:rPr lang="en-US" dirty="0" smtClean="0"/>
              <a:t>1 Array of Frequencies.</a:t>
            </a:r>
          </a:p>
          <a:p>
            <a:pPr lvl="1"/>
            <a:r>
              <a:rPr lang="en-US" dirty="0" smtClean="0"/>
              <a:t>1 Array of Symbols (Attribute Values)</a:t>
            </a:r>
          </a:p>
          <a:p>
            <a:r>
              <a:rPr lang="en-US" dirty="0" smtClean="0"/>
              <a:t>The index is then uncompressed in the GPU using a prefix sum algorithm.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Review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 this to be effective the following assumptions must be made:</a:t>
            </a:r>
          </a:p>
          <a:p>
            <a:pPr lvl="1"/>
            <a:r>
              <a:rPr lang="en-US" dirty="0" smtClean="0"/>
              <a:t>The data in the projection index is previously sorted</a:t>
            </a:r>
          </a:p>
          <a:p>
            <a:pPr lvl="1"/>
            <a:r>
              <a:rPr lang="en-US" dirty="0" smtClean="0"/>
              <a:t>The projection index is created on a column that is not unique.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4419600"/>
            <a:ext cx="7239000" cy="1676400"/>
            <a:chOff x="1066800" y="4038600"/>
            <a:chExt cx="7239000" cy="1676400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6" name="Down Arrow 5"/>
            <p:cNvSpPr/>
            <p:nvPr/>
          </p:nvSpPr>
          <p:spPr>
            <a:xfrm rot="16200000">
              <a:off x="4305300" y="3314700"/>
              <a:ext cx="457200" cy="2514600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864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24000" y="53340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A3B1C7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41148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n-US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10200" y="5334000"/>
              <a:ext cx="2895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AAABCCCCCCC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776589" y="5421868"/>
            <a:ext cx="795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A-B-C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5105400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 – 1 - 7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Prefix Sum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1000" y="2514600"/>
          <a:ext cx="11049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34100" y="2514600"/>
          <a:ext cx="11049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86200" y="2057400"/>
            <a:ext cx="15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Inclusive Scan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4382" y="2057400"/>
            <a:ext cx="16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Exclusive Scan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2500" y="2514600"/>
          <a:ext cx="11049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9200" y="2057400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Frequencies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Work-Efficient Parallel Scan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086894"/>
            <a:ext cx="67341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2057400"/>
            <a:ext cx="6619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444" y="5486400"/>
            <a:ext cx="8001000" cy="61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05200" y="6260068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Up-sweep phase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831785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05200" y="6172200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Down-sweep phase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150" y="1524000"/>
            <a:ext cx="7486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05200" y="6412468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/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511</TotalTime>
  <Words>1041</Words>
  <Application>Microsoft Macintosh PowerPoint</Application>
  <PresentationFormat>On-screen Show (4:3)</PresentationFormat>
  <Paragraphs>264</Paragraphs>
  <Slides>26</Slides>
  <Notes>26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Uncompressing a Projection Index with CUDA</vt:lpstr>
      <vt:lpstr>Outline</vt:lpstr>
      <vt:lpstr>Brief Review of the Problem</vt:lpstr>
      <vt:lpstr>Brief Review of the Problem</vt:lpstr>
      <vt:lpstr>Prefix Sum</vt:lpstr>
      <vt:lpstr>Work-Efficient Parallel Scan</vt:lpstr>
      <vt:lpstr>Up-sweep phase </vt:lpstr>
      <vt:lpstr>Down-sweep phase </vt:lpstr>
      <vt:lpstr>Outline</vt:lpstr>
      <vt:lpstr>First Algorithm</vt:lpstr>
      <vt:lpstr>Load Balanced Algorithm </vt:lpstr>
      <vt:lpstr>Load balanced algorithm</vt:lpstr>
      <vt:lpstr>Outline</vt:lpstr>
      <vt:lpstr>Testing Methodology</vt:lpstr>
      <vt:lpstr>Outline</vt:lpstr>
      <vt:lpstr>Results and Benchmarks</vt:lpstr>
      <vt:lpstr>Current Results</vt:lpstr>
      <vt:lpstr>Performance at each Stage</vt:lpstr>
      <vt:lpstr>Kernel 4 does not match expected.</vt:lpstr>
      <vt:lpstr>Outline</vt:lpstr>
      <vt:lpstr>Problems</vt:lpstr>
      <vt:lpstr>Outline</vt:lpstr>
      <vt:lpstr>Conclusions</vt:lpstr>
      <vt:lpstr>Future Work</vt:lpstr>
      <vt:lpstr>References</vt:lpstr>
      <vt:lpstr>Thank You!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Viper</dc:creator>
  <cp:lastModifiedBy>John Smith</cp:lastModifiedBy>
  <cp:revision>138</cp:revision>
  <dcterms:created xsi:type="dcterms:W3CDTF">2010-04-12T14:25:15Z</dcterms:created>
  <dcterms:modified xsi:type="dcterms:W3CDTF">2010-04-12T14:49:53Z</dcterms:modified>
</cp:coreProperties>
</file>