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09" r:id="rId3"/>
    <p:sldId id="257" r:id="rId4"/>
    <p:sldId id="316" r:id="rId5"/>
    <p:sldId id="299" r:id="rId6"/>
    <p:sldId id="302" r:id="rId7"/>
    <p:sldId id="300" r:id="rId8"/>
    <p:sldId id="308" r:id="rId9"/>
    <p:sldId id="297" r:id="rId10"/>
    <p:sldId id="310" r:id="rId11"/>
    <p:sldId id="315" r:id="rId12"/>
    <p:sldId id="305" r:id="rId13"/>
    <p:sldId id="312" r:id="rId14"/>
    <p:sldId id="313" r:id="rId15"/>
    <p:sldId id="306" r:id="rId16"/>
    <p:sldId id="301" r:id="rId17"/>
    <p:sldId id="314" r:id="rId18"/>
    <p:sldId id="317" r:id="rId19"/>
    <p:sldId id="298" r:id="rId20"/>
    <p:sldId id="281" r:id="rId21"/>
    <p:sldId id="31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7195" autoAdjust="0"/>
  </p:normalViewPr>
  <p:slideViewPr>
    <p:cSldViewPr>
      <p:cViewPr varScale="1">
        <p:scale>
          <a:sx n="84" d="100"/>
          <a:sy n="84" d="100"/>
        </p:scale>
        <p:origin x="-174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76544-A668-4050-9B33-F4CC7A6280CC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11807-729B-42C4-AFF6-2A42C27497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D031E8-CA3C-4208-A7FA-7F59521C15CB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Uncompressing a Projection Index with CUDA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Eduardo Gutarra Velez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Uncompressing the Index.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Use the last element of the prefix sum, allocate the amount of memory necessary.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Use the </a:t>
            </a:r>
            <a:r>
              <a:rPr lang="en-US" u="sng" dirty="0" smtClean="0"/>
              <a:t>Exclusive Scan</a:t>
            </a:r>
            <a:r>
              <a:rPr lang="en-US" dirty="0" smtClean="0"/>
              <a:t> array, to have each thread uncompress each of the array’s attribute values.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810000"/>
            <a:ext cx="499973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and Motivation</a:t>
            </a:r>
          </a:p>
          <a:p>
            <a:r>
              <a:rPr lang="en-US" dirty="0" smtClean="0"/>
              <a:t>The Project</a:t>
            </a:r>
          </a:p>
          <a:p>
            <a:pPr lvl="1"/>
            <a:r>
              <a:rPr lang="en-US" dirty="0" smtClean="0"/>
              <a:t>RLE Run Length Encoding</a:t>
            </a:r>
          </a:p>
          <a:p>
            <a:pPr lvl="1"/>
            <a:r>
              <a:rPr lang="en-US" dirty="0" smtClean="0"/>
              <a:t>Uncompressing the Index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Parallel Prefix Sum Algorithms</a:t>
            </a:r>
          </a:p>
          <a:p>
            <a:pPr lvl="1"/>
            <a:r>
              <a:rPr lang="en-US" dirty="0" smtClean="0"/>
              <a:t>Naïve approach</a:t>
            </a:r>
          </a:p>
          <a:p>
            <a:pPr lvl="1"/>
            <a:r>
              <a:rPr lang="en-US" dirty="0" smtClean="0"/>
              <a:t>Work-efficient algorithm</a:t>
            </a:r>
          </a:p>
          <a:p>
            <a:r>
              <a:rPr lang="en-US" dirty="0" smtClean="0"/>
              <a:t>Benchmarking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Naïve Parallel Scan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99" y="1524000"/>
            <a:ext cx="7802801" cy="4350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505200" y="6172200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Naïve Parallel Scan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286000"/>
            <a:ext cx="6581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3962400"/>
            <a:ext cx="6096000" cy="1082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505200" y="5802868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Work-Efficient Parallel Scan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086894"/>
            <a:ext cx="67341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2057400"/>
            <a:ext cx="6619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444" y="5486400"/>
            <a:ext cx="8001000" cy="61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505200" y="6260068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Up-sweep phase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0200"/>
            <a:ext cx="831785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505200" y="6172200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Down-sweep phase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150" y="1524000"/>
            <a:ext cx="7486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505200" y="6412468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Benchmarks on the Work Efficient Parallel Scan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51608" y="1935163"/>
            <a:ext cx="5840783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505200" y="6412468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and Motivation</a:t>
            </a:r>
          </a:p>
          <a:p>
            <a:r>
              <a:rPr lang="en-US" dirty="0" smtClean="0"/>
              <a:t>The Project</a:t>
            </a:r>
          </a:p>
          <a:p>
            <a:pPr lvl="1"/>
            <a:r>
              <a:rPr lang="en-US" dirty="0" smtClean="0"/>
              <a:t>RLE Run Length Encoding</a:t>
            </a:r>
          </a:p>
          <a:p>
            <a:pPr lvl="1"/>
            <a:r>
              <a:rPr lang="en-US" dirty="0" smtClean="0"/>
              <a:t>Uncompressing the Index</a:t>
            </a:r>
          </a:p>
          <a:p>
            <a:r>
              <a:rPr lang="en-US" dirty="0" smtClean="0"/>
              <a:t>Parallel Prefix Sum Algorithms</a:t>
            </a:r>
          </a:p>
          <a:p>
            <a:pPr lvl="1"/>
            <a:r>
              <a:rPr lang="en-US" dirty="0" smtClean="0"/>
              <a:t>Naïve approach</a:t>
            </a:r>
          </a:p>
          <a:p>
            <a:pPr lvl="1"/>
            <a:r>
              <a:rPr lang="en-US" dirty="0" smtClean="0"/>
              <a:t>Work-efficient algorithm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Benchmarking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conclude the project a benchmark test will compare and find the cases where a compressed index can be more readily available to the GPU by uncompressing as opposed to loading it as an uncompressed index.</a:t>
            </a:r>
          </a:p>
          <a:p>
            <a:r>
              <a:rPr lang="en-US" dirty="0" smtClean="0"/>
              <a:t>Projection index with 10 different elements and then double the amount of elements.</a:t>
            </a:r>
          </a:p>
          <a:p>
            <a:r>
              <a:rPr lang="en-US" dirty="0" smtClean="0"/>
              <a:t>Projection index with fixed size of elements and then increasing the number of different elements from 2 different to having all elements with </a:t>
            </a:r>
            <a:r>
              <a:rPr lang="en-US" smtClean="0"/>
              <a:t>a frequency of 3.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 and Motivation</a:t>
            </a:r>
          </a:p>
          <a:p>
            <a:r>
              <a:rPr lang="en-US" dirty="0" smtClean="0"/>
              <a:t>The Project</a:t>
            </a:r>
          </a:p>
          <a:p>
            <a:pPr lvl="1"/>
            <a:r>
              <a:rPr lang="en-US" dirty="0" smtClean="0"/>
              <a:t>RLE Run Length Encoding</a:t>
            </a:r>
          </a:p>
          <a:p>
            <a:pPr lvl="1"/>
            <a:r>
              <a:rPr lang="en-US" dirty="0" smtClean="0"/>
              <a:t>Uncompressing the Index</a:t>
            </a:r>
          </a:p>
          <a:p>
            <a:r>
              <a:rPr lang="en-US" dirty="0" smtClean="0"/>
              <a:t>Parallel Prefix Sum Algorithms</a:t>
            </a:r>
          </a:p>
          <a:p>
            <a:pPr lvl="1"/>
            <a:r>
              <a:rPr lang="en-US" dirty="0" smtClean="0"/>
              <a:t>Naïve approach</a:t>
            </a:r>
          </a:p>
          <a:p>
            <a:pPr lvl="1"/>
            <a:r>
              <a:rPr lang="en-US" dirty="0" smtClean="0"/>
              <a:t>Work-efficient algorithm</a:t>
            </a:r>
          </a:p>
          <a:p>
            <a:r>
              <a:rPr lang="en-US" dirty="0" smtClean="0"/>
              <a:t>Benchmarking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Gosink</a:t>
            </a:r>
            <a:r>
              <a:rPr lang="en-US" dirty="0" smtClean="0"/>
              <a:t>, L., </a:t>
            </a:r>
            <a:r>
              <a:rPr lang="en-US" dirty="0" err="1" smtClean="0"/>
              <a:t>Kesheng</a:t>
            </a:r>
            <a:r>
              <a:rPr lang="en-US" dirty="0" smtClean="0"/>
              <a:t> Wu, E. Wes Bethel, John D. Owens, Kenneth I. Joy: Data Parallel Bin-Based Indexing for Answering Queries on Multi-core Architectures. SSDBM 2009: 110-129</a:t>
            </a:r>
          </a:p>
          <a:p>
            <a:r>
              <a:rPr lang="en-US" dirty="0" smtClean="0"/>
              <a:t>Guy E. </a:t>
            </a:r>
            <a:r>
              <a:rPr lang="en-US" dirty="0" err="1" smtClean="0"/>
              <a:t>Blelloch</a:t>
            </a:r>
            <a:r>
              <a:rPr lang="en-US" dirty="0" smtClean="0"/>
              <a:t>. “Prefix Sums and Their Applications”. In John H. </a:t>
            </a:r>
            <a:r>
              <a:rPr lang="en-US" dirty="0" err="1" smtClean="0"/>
              <a:t>Reif</a:t>
            </a:r>
            <a:r>
              <a:rPr lang="en-US" dirty="0" smtClean="0"/>
              <a:t> (Ed.), Synthesis </a:t>
            </a:r>
            <a:r>
              <a:rPr lang="de-DE" dirty="0" smtClean="0"/>
              <a:t>of Parallel Algorithms, Morgan Kaufmann, 1990.</a:t>
            </a:r>
          </a:p>
          <a:p>
            <a:r>
              <a:rPr lang="en-US" dirty="0" smtClean="0"/>
              <a:t>HARRIS M., SENGUPTA S., OWENS J. D.: Parallel prefix sum (scan) with CUDA. In </a:t>
            </a:r>
            <a:r>
              <a:rPr lang="en-US" i="1" dirty="0" smtClean="0"/>
              <a:t>GPU Gems 3, </a:t>
            </a:r>
            <a:r>
              <a:rPr lang="en-US" dirty="0" smtClean="0"/>
              <a:t>Nguyen H., (Ed.). Addison Wesley, Aug. 2007, </a:t>
            </a:r>
            <a:r>
              <a:rPr lang="en-US" dirty="0" err="1" smtClean="0"/>
              <a:t>ch</a:t>
            </a:r>
            <a:r>
              <a:rPr lang="en-US" dirty="0" smtClean="0"/>
              <a:t>. 31.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The projection index supports thread-level parallelism and therefore could potentially make good use of a GPU.</a:t>
            </a:r>
          </a:p>
          <a:p>
            <a:pPr algn="just"/>
            <a:r>
              <a:rPr lang="en-US" sz="2800" dirty="0" smtClean="0"/>
              <a:t>However, most of the time spent when doing query evaluation on projection indexes, is spent in transferring data from the CPU to the GPU</a:t>
            </a:r>
          </a:p>
          <a:p>
            <a:pPr algn="just"/>
            <a:r>
              <a:rPr lang="en-US" sz="2800" dirty="0" smtClean="0"/>
              <a:t>The approach taken to improve on this problem is to reduce the size of the data that needs to be transferred. </a:t>
            </a:r>
          </a:p>
          <a:p>
            <a:pPr algn="just"/>
            <a:r>
              <a:rPr lang="en-US" sz="2800" dirty="0" smtClean="0"/>
              <a:t>Compression could be a good way to reduce the size of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and Motivation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Project</a:t>
            </a:r>
          </a:p>
          <a:p>
            <a:pPr lvl="1"/>
            <a:r>
              <a:rPr lang="en-US" dirty="0" smtClean="0"/>
              <a:t>RLE Run Length Encoding</a:t>
            </a:r>
          </a:p>
          <a:p>
            <a:pPr lvl="1"/>
            <a:r>
              <a:rPr lang="en-US" dirty="0" smtClean="0"/>
              <a:t>Uncompressing the Index</a:t>
            </a:r>
          </a:p>
          <a:p>
            <a:r>
              <a:rPr lang="en-US" dirty="0" smtClean="0"/>
              <a:t>Parallel Prefix Sum Algorithms</a:t>
            </a:r>
          </a:p>
          <a:p>
            <a:pPr lvl="1"/>
            <a:r>
              <a:rPr lang="en-US" dirty="0" smtClean="0"/>
              <a:t>Naïve approach</a:t>
            </a:r>
          </a:p>
          <a:p>
            <a:pPr lvl="1"/>
            <a:r>
              <a:rPr lang="en-US" dirty="0" smtClean="0"/>
              <a:t>Work-efficient algorithm</a:t>
            </a:r>
          </a:p>
          <a:p>
            <a:r>
              <a:rPr lang="en-US" dirty="0" smtClean="0"/>
              <a:t>Benchmarking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compressed projection index will be used.</a:t>
            </a:r>
          </a:p>
          <a:p>
            <a:r>
              <a:rPr lang="en-US" sz="2800" dirty="0" smtClean="0"/>
              <a:t>The compression method is </a:t>
            </a:r>
            <a:r>
              <a:rPr lang="en-US" sz="2800" dirty="0" smtClean="0">
                <a:hlinkClick r:id="rId3" action="ppaction://hlinksldjump"/>
              </a:rPr>
              <a:t>RLE </a:t>
            </a:r>
            <a:r>
              <a:rPr lang="en-US" sz="2800" dirty="0" smtClean="0"/>
              <a:t>(Run Length Encoding)</a:t>
            </a:r>
          </a:p>
          <a:p>
            <a:r>
              <a:rPr lang="en-US" sz="2800" dirty="0" smtClean="0"/>
              <a:t>For this to be effective the following assumptions must be made:</a:t>
            </a:r>
          </a:p>
          <a:p>
            <a:pPr lvl="1"/>
            <a:r>
              <a:rPr lang="en-US" dirty="0" smtClean="0"/>
              <a:t>The data in the projection index is previously sorted</a:t>
            </a:r>
          </a:p>
          <a:p>
            <a:pPr lvl="1"/>
            <a:r>
              <a:rPr lang="en-US" dirty="0" smtClean="0"/>
              <a:t>The projection index is created on a column that is not unique.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RLE (Run Length Encoding)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252476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33400" y="3286760"/>
          <a:ext cx="6172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Index will be transferred compressed to the GPU</a:t>
            </a:r>
          </a:p>
          <a:p>
            <a:r>
              <a:rPr lang="en-US" dirty="0" smtClean="0"/>
              <a:t>It will then be uncompressed in the GPU using a prefix sum algorithm.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66800" y="3886200"/>
            <a:ext cx="7239000" cy="1676400"/>
            <a:chOff x="1066800" y="4038600"/>
            <a:chExt cx="7239000" cy="1676400"/>
          </a:xfrm>
        </p:grpSpPr>
        <p:sp>
          <p:nvSpPr>
            <p:cNvPr id="4" name="Rounded Rectangle 3"/>
            <p:cNvSpPr/>
            <p:nvPr/>
          </p:nvSpPr>
          <p:spPr>
            <a:xfrm>
              <a:off x="1066800" y="4038600"/>
              <a:ext cx="2209800" cy="1143000"/>
            </a:xfrm>
            <a:prstGeom prst="round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5" name="Down Arrow 4"/>
            <p:cNvSpPr/>
            <p:nvPr/>
          </p:nvSpPr>
          <p:spPr>
            <a:xfrm rot="16200000">
              <a:off x="4305300" y="3314700"/>
              <a:ext cx="457200" cy="2514600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486400" y="4038600"/>
              <a:ext cx="2209800" cy="1143000"/>
            </a:xfrm>
            <a:prstGeom prst="round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24000" y="53340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A3B1C7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05200" y="41148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endParaRPr lang="en-US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10200" y="5334000"/>
              <a:ext cx="2895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AAABCCCCCCC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005189" y="4888468"/>
            <a:ext cx="795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A-B-C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62400" y="4572000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 – 1 - 7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Uncompressing the Index.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An Array of Symbols. (Distinct attribute values)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An Array of Lengths. (Frequencies of each of those attribute values)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Run the </a:t>
            </a:r>
            <a:r>
              <a:rPr lang="en-US" u="sng" dirty="0" smtClean="0"/>
              <a:t>Prefix Sum </a:t>
            </a:r>
            <a:r>
              <a:rPr lang="en-US" dirty="0" smtClean="0"/>
              <a:t>algorithm on the array of lengths, and then obtain an </a:t>
            </a:r>
            <a:r>
              <a:rPr lang="en-US" u="sng" dirty="0" smtClean="0"/>
              <a:t>Exclusive Scan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Prefix Sum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447800"/>
          <a:ext cx="22098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  <a:gridCol w="11049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18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876800"/>
            <a:ext cx="6400800" cy="171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48100" y="1447800"/>
          <a:ext cx="11049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18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86400" y="4114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Sequential Algorithm of </a:t>
            </a:r>
          </a:p>
          <a:p>
            <a:r>
              <a:rPr lang="en-US" dirty="0" smtClean="0"/>
              <a:t>Work complexity of O(n)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3268</TotalTime>
  <Words>697</Words>
  <Application>Microsoft Office PowerPoint</Application>
  <PresentationFormat>On-screen Show (4:3)</PresentationFormat>
  <Paragraphs>148</Paragraphs>
  <Slides>21</Slides>
  <Notes>21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Uncompressing a Projection Index with CUDA</vt:lpstr>
      <vt:lpstr>Outline</vt:lpstr>
      <vt:lpstr>Introduction &amp; Motivation</vt:lpstr>
      <vt:lpstr>Outline</vt:lpstr>
      <vt:lpstr>The Project</vt:lpstr>
      <vt:lpstr>RLE (Run Length Encoding)</vt:lpstr>
      <vt:lpstr>The Project</vt:lpstr>
      <vt:lpstr>Uncompressing the Index.</vt:lpstr>
      <vt:lpstr>Prefix Sum </vt:lpstr>
      <vt:lpstr>Uncompressing the Index.</vt:lpstr>
      <vt:lpstr>Outline</vt:lpstr>
      <vt:lpstr>A Naïve Parallel Scan </vt:lpstr>
      <vt:lpstr>A Naïve Parallel Scan</vt:lpstr>
      <vt:lpstr>Work-Efficient Parallel Scan</vt:lpstr>
      <vt:lpstr>Up-sweep phase </vt:lpstr>
      <vt:lpstr>Down-sweep phase </vt:lpstr>
      <vt:lpstr>Benchmarks on the Work Efficient Parallel Scan</vt:lpstr>
      <vt:lpstr>Outline</vt:lpstr>
      <vt:lpstr>Benchmarking</vt:lpstr>
      <vt:lpstr>References</vt:lpstr>
      <vt:lpstr>Thank You!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Viper</dc:creator>
  <cp:lastModifiedBy>Viper</cp:lastModifiedBy>
  <cp:revision>351</cp:revision>
  <dcterms:created xsi:type="dcterms:W3CDTF">2010-01-26T18:23:32Z</dcterms:created>
  <dcterms:modified xsi:type="dcterms:W3CDTF">2010-04-10T17:05:54Z</dcterms:modified>
</cp:coreProperties>
</file>