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0" r:id="rId4"/>
    <p:sldId id="263" r:id="rId5"/>
    <p:sldId id="261" r:id="rId6"/>
    <p:sldId id="259" r:id="rId7"/>
    <p:sldId id="268" r:id="rId8"/>
    <p:sldId id="264" r:id="rId9"/>
    <p:sldId id="272" r:id="rId10"/>
    <p:sldId id="266" r:id="rId11"/>
    <p:sldId id="265" r:id="rId12"/>
    <p:sldId id="267" r:id="rId13"/>
    <p:sldId id="273" r:id="rId14"/>
    <p:sldId id="25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Size</a:t>
            </a:r>
            <a:r>
              <a:rPr lang="en-US" baseline="0"/>
              <a:t> vs Time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Avg!$D$1</c:f>
              <c:strCache>
                <c:ptCount val="1"/>
                <c:pt idx="0">
                  <c:v>Stage1</c:v>
                </c:pt>
              </c:strCache>
            </c:strRef>
          </c:tx>
          <c:spPr>
            <a:ln w="28575">
              <a:noFill/>
            </a:ln>
          </c:spPr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Avg!$D$2:$D$11</c:f>
              <c:numCache>
                <c:formatCode>General</c:formatCode>
                <c:ptCount val="10"/>
                <c:pt idx="0">
                  <c:v>0.10863466560840601</c:v>
                </c:pt>
                <c:pt idx="1">
                  <c:v>0.111029333124558</c:v>
                </c:pt>
                <c:pt idx="2">
                  <c:v>0.13660266250371897</c:v>
                </c:pt>
                <c:pt idx="3">
                  <c:v>0.13472000012795099</c:v>
                </c:pt>
                <c:pt idx="4">
                  <c:v>0.13627733538548203</c:v>
                </c:pt>
                <c:pt idx="5">
                  <c:v>0.13703467200199801</c:v>
                </c:pt>
                <c:pt idx="6">
                  <c:v>0.13796266416708602</c:v>
                </c:pt>
                <c:pt idx="7">
                  <c:v>0.14129066715637803</c:v>
                </c:pt>
                <c:pt idx="8">
                  <c:v>0.14112000167369798</c:v>
                </c:pt>
                <c:pt idx="9">
                  <c:v>0.14289066443840701</c:v>
                </c:pt>
              </c:numCache>
            </c:numRef>
          </c:yVal>
        </c:ser>
        <c:ser>
          <c:idx val="1"/>
          <c:order val="1"/>
          <c:tx>
            <c:strRef>
              <c:f>Avg!$E$1</c:f>
              <c:strCache>
                <c:ptCount val="1"/>
                <c:pt idx="0">
                  <c:v>Stage2</c:v>
                </c:pt>
              </c:strCache>
            </c:strRef>
          </c:tx>
          <c:spPr>
            <a:ln w="28575">
              <a:noFill/>
            </a:ln>
          </c:spPr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Avg!$E$2:$E$11</c:f>
              <c:numCache>
                <c:formatCode>General</c:formatCode>
                <c:ptCount val="10"/>
                <c:pt idx="0">
                  <c:v>0.11115733285745</c:v>
                </c:pt>
                <c:pt idx="1">
                  <c:v>0.40593599279721598</c:v>
                </c:pt>
                <c:pt idx="2">
                  <c:v>0.89533867438634207</c:v>
                </c:pt>
                <c:pt idx="3">
                  <c:v>1.5782826741536502</c:v>
                </c:pt>
                <c:pt idx="4">
                  <c:v>2.4575626452763899</c:v>
                </c:pt>
                <c:pt idx="5">
                  <c:v>3.53324270248413</c:v>
                </c:pt>
                <c:pt idx="6">
                  <c:v>4.8147199153900093</c:v>
                </c:pt>
                <c:pt idx="7">
                  <c:v>6.2917172908783003</c:v>
                </c:pt>
                <c:pt idx="8">
                  <c:v>8.0075200398763009</c:v>
                </c:pt>
                <c:pt idx="9">
                  <c:v>9.8715147972106898</c:v>
                </c:pt>
              </c:numCache>
            </c:numRef>
          </c:yVal>
        </c:ser>
        <c:ser>
          <c:idx val="2"/>
          <c:order val="2"/>
          <c:tx>
            <c:strRef>
              <c:f>Avg!$F$1</c:f>
              <c:strCache>
                <c:ptCount val="1"/>
                <c:pt idx="0">
                  <c:v>Stage3</c:v>
                </c:pt>
              </c:strCache>
            </c:strRef>
          </c:tx>
          <c:spPr>
            <a:ln w="28575">
              <a:noFill/>
            </a:ln>
          </c:spPr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Avg!$F$2:$F$11</c:f>
              <c:numCache>
                <c:formatCode>General</c:formatCode>
                <c:ptCount val="10"/>
                <c:pt idx="0">
                  <c:v>1.4736000138024499E-2</c:v>
                </c:pt>
                <c:pt idx="1">
                  <c:v>1.6901333195467806E-2</c:v>
                </c:pt>
                <c:pt idx="2">
                  <c:v>1.9818667011956399E-2</c:v>
                </c:pt>
                <c:pt idx="3">
                  <c:v>2.3402666673064204E-2</c:v>
                </c:pt>
                <c:pt idx="4">
                  <c:v>2.7573333432277011E-2</c:v>
                </c:pt>
                <c:pt idx="5">
                  <c:v>3.2223999810715505E-2</c:v>
                </c:pt>
                <c:pt idx="6">
                  <c:v>3.5957333321372707E-2</c:v>
                </c:pt>
                <c:pt idx="7">
                  <c:v>4.5413333922624623E-2</c:v>
                </c:pt>
                <c:pt idx="8">
                  <c:v>5.1578666393955593E-2</c:v>
                </c:pt>
                <c:pt idx="9">
                  <c:v>6.2410666296879413E-2</c:v>
                </c:pt>
              </c:numCache>
            </c:numRef>
          </c:yVal>
        </c:ser>
        <c:ser>
          <c:idx val="3"/>
          <c:order val="3"/>
          <c:tx>
            <c:strRef>
              <c:f>Avg!$G$1</c:f>
              <c:strCache>
                <c:ptCount val="1"/>
                <c:pt idx="0">
                  <c:v>Stage4</c:v>
                </c:pt>
              </c:strCache>
            </c:strRef>
          </c:tx>
          <c:spPr>
            <a:ln w="28575">
              <a:noFill/>
            </a:ln>
          </c:spPr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Avg!$G$2:$G$11</c:f>
              <c:numCache>
                <c:formatCode>General</c:formatCode>
                <c:ptCount val="10"/>
                <c:pt idx="0">
                  <c:v>0.49943466484546711</c:v>
                </c:pt>
                <c:pt idx="1">
                  <c:v>1.7672053376833601</c:v>
                </c:pt>
                <c:pt idx="2">
                  <c:v>3.93086934089661</c:v>
                </c:pt>
                <c:pt idx="3">
                  <c:v>6.9164746602376299</c:v>
                </c:pt>
                <c:pt idx="4">
                  <c:v>10.716997464497901</c:v>
                </c:pt>
                <c:pt idx="5">
                  <c:v>15.346575895945202</c:v>
                </c:pt>
                <c:pt idx="6">
                  <c:v>20.808175722758005</c:v>
                </c:pt>
                <c:pt idx="7">
                  <c:v>27.147567749023395</c:v>
                </c:pt>
                <c:pt idx="8">
                  <c:v>34.334447860717788</c:v>
                </c:pt>
                <c:pt idx="9">
                  <c:v>42.378260930379206</c:v>
                </c:pt>
              </c:numCache>
            </c:numRef>
          </c:yVal>
        </c:ser>
        <c:ser>
          <c:idx val="4"/>
          <c:order val="4"/>
          <c:tx>
            <c:strRef>
              <c:f>Avg!$H$1</c:f>
              <c:strCache>
                <c:ptCount val="1"/>
                <c:pt idx="0">
                  <c:v>Stage5</c:v>
                </c:pt>
              </c:strCache>
            </c:strRef>
          </c:tx>
          <c:spPr>
            <a:ln w="28575">
              <a:noFill/>
            </a:ln>
          </c:spPr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Avg!$H$2:$H$11</c:f>
              <c:numCache>
                <c:formatCode>General</c:formatCode>
                <c:ptCount val="10"/>
                <c:pt idx="0">
                  <c:v>0.19994133462508507</c:v>
                </c:pt>
                <c:pt idx="1">
                  <c:v>0.74397866924603795</c:v>
                </c:pt>
                <c:pt idx="2">
                  <c:v>1.6945120096206703</c:v>
                </c:pt>
                <c:pt idx="3">
                  <c:v>2.94945065180461</c:v>
                </c:pt>
                <c:pt idx="4">
                  <c:v>4.5946986675262487</c:v>
                </c:pt>
                <c:pt idx="5">
                  <c:v>6.5683252811431903</c:v>
                </c:pt>
                <c:pt idx="6">
                  <c:v>8.9457120895385689</c:v>
                </c:pt>
                <c:pt idx="7">
                  <c:v>11.666282494862902</c:v>
                </c:pt>
                <c:pt idx="8">
                  <c:v>14.749365488688198</c:v>
                </c:pt>
                <c:pt idx="9">
                  <c:v>18.208384195963497</c:v>
                </c:pt>
              </c:numCache>
            </c:numRef>
          </c:yVal>
        </c:ser>
        <c:axId val="80375168"/>
        <c:axId val="80381440"/>
      </c:scatterChart>
      <c:valAx>
        <c:axId val="803751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Size</a:t>
                </a:r>
                <a:r>
                  <a:rPr lang="en-US" baseline="0"/>
                  <a:t> of Uncompressed Index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80381440"/>
        <c:crosses val="autoZero"/>
        <c:crossBetween val="midCat"/>
      </c:valAx>
      <c:valAx>
        <c:axId val="803814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</a:t>
                </a:r>
                <a:r>
                  <a:rPr lang="en-US" baseline="0"/>
                  <a:t> (milliseconds)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8037516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 at each Stage of Algorithm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1"/>
              <c:layout>
                <c:manualLayout>
                  <c:x val="4.8928380480217748E-2"/>
                  <c:y val="9.2180386687404185E-3"/>
                </c:manualLayout>
              </c:layout>
              <c:showPercent val="1"/>
            </c:dLbl>
            <c:showPercent val="1"/>
          </c:dLbls>
          <c:cat>
            <c:strRef>
              <c:f>(Avg!$B$1,Avg!$D$1:$H$1)</c:f>
              <c:strCache>
                <c:ptCount val="6"/>
                <c:pt idx="0">
                  <c:v>TimeToCP</c:v>
                </c:pt>
                <c:pt idx="1">
                  <c:v>Stage1</c:v>
                </c:pt>
                <c:pt idx="2">
                  <c:v>Stage2</c:v>
                </c:pt>
                <c:pt idx="3">
                  <c:v>Stage3</c:v>
                </c:pt>
                <c:pt idx="4">
                  <c:v>Stage4</c:v>
                </c:pt>
                <c:pt idx="5">
                  <c:v>Stage5</c:v>
                </c:pt>
              </c:strCache>
            </c:strRef>
          </c:cat>
          <c:val>
            <c:numRef>
              <c:f>(Avg!$B$11,Avg!$D$11:$H$11)</c:f>
              <c:numCache>
                <c:formatCode>General</c:formatCode>
                <c:ptCount val="6"/>
                <c:pt idx="0">
                  <c:v>0.13782933354377699</c:v>
                </c:pt>
                <c:pt idx="1">
                  <c:v>0.14289066443840701</c:v>
                </c:pt>
                <c:pt idx="2">
                  <c:v>9.8715147972106898</c:v>
                </c:pt>
                <c:pt idx="3">
                  <c:v>6.2410666296879407E-2</c:v>
                </c:pt>
                <c:pt idx="4">
                  <c:v>42.378260930379206</c:v>
                </c:pt>
                <c:pt idx="5">
                  <c:v>18.208384195963497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Avg!$I$1</c:f>
              <c:strCache>
                <c:ptCount val="1"/>
                <c:pt idx="0">
                  <c:v>UncompCP</c:v>
                </c:pt>
              </c:strCache>
            </c:strRef>
          </c:tx>
          <c:spPr>
            <a:ln w="28575">
              <a:noFill/>
            </a:ln>
          </c:spPr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Avg!$I$2:$I$11</c:f>
              <c:numCache>
                <c:formatCode>General</c:formatCode>
                <c:ptCount val="10"/>
                <c:pt idx="0">
                  <c:v>0.39852800468603805</c:v>
                </c:pt>
                <c:pt idx="1">
                  <c:v>1.4728533228238401</c:v>
                </c:pt>
                <c:pt idx="2">
                  <c:v>3.1280106703440298</c:v>
                </c:pt>
                <c:pt idx="3">
                  <c:v>6.6454719702402789</c:v>
                </c:pt>
                <c:pt idx="4">
                  <c:v>9.1086398760477714</c:v>
                </c:pt>
                <c:pt idx="5">
                  <c:v>12.794666767120399</c:v>
                </c:pt>
                <c:pt idx="6">
                  <c:v>16.983717282613092</c:v>
                </c:pt>
                <c:pt idx="7">
                  <c:v>22.2352479298909</c:v>
                </c:pt>
                <c:pt idx="8">
                  <c:v>28.357056299845404</c:v>
                </c:pt>
                <c:pt idx="9">
                  <c:v>34.145279566446895</c:v>
                </c:pt>
              </c:numCache>
            </c:numRef>
          </c:yVal>
        </c:ser>
        <c:ser>
          <c:idx val="1"/>
          <c:order val="1"/>
          <c:tx>
            <c:strRef>
              <c:f>Avg!$B$1</c:f>
              <c:strCache>
                <c:ptCount val="1"/>
                <c:pt idx="0">
                  <c:v>TimeToCP</c:v>
                </c:pt>
              </c:strCache>
            </c:strRef>
          </c:tx>
          <c:spPr>
            <a:ln w="28575">
              <a:noFill/>
            </a:ln>
          </c:spPr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Avg!$B$2:$B$11</c:f>
              <c:numCache>
                <c:formatCode>General</c:formatCode>
                <c:ptCount val="10"/>
                <c:pt idx="0">
                  <c:v>5.4560000076889999E-2</c:v>
                </c:pt>
                <c:pt idx="1">
                  <c:v>6.0095999389886905E-2</c:v>
                </c:pt>
                <c:pt idx="2">
                  <c:v>6.9776001075903607E-2</c:v>
                </c:pt>
                <c:pt idx="3">
                  <c:v>7.8997335086266218E-2</c:v>
                </c:pt>
                <c:pt idx="4">
                  <c:v>9.130133440097167E-2</c:v>
                </c:pt>
                <c:pt idx="5">
                  <c:v>9.6373332043488802E-2</c:v>
                </c:pt>
                <c:pt idx="6">
                  <c:v>0.10621866708000502</c:v>
                </c:pt>
                <c:pt idx="7">
                  <c:v>0.11739200105269701</c:v>
                </c:pt>
                <c:pt idx="8">
                  <c:v>0.12778666615486101</c:v>
                </c:pt>
                <c:pt idx="9">
                  <c:v>0.13782933354377699</c:v>
                </c:pt>
              </c:numCache>
            </c:numRef>
          </c:yVal>
        </c:ser>
        <c:ser>
          <c:idx val="2"/>
          <c:order val="2"/>
          <c:tx>
            <c:strRef>
              <c:f>Avg!$G$1</c:f>
              <c:strCache>
                <c:ptCount val="1"/>
                <c:pt idx="0">
                  <c:v>Stage4</c:v>
                </c:pt>
              </c:strCache>
            </c:strRef>
          </c:tx>
          <c:spPr>
            <a:ln w="28575">
              <a:noFill/>
            </a:ln>
          </c:spPr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3126250</c:v>
                </c:pt>
                <c:pt idx="5">
                  <c:v>4501500</c:v>
                </c:pt>
                <c:pt idx="6">
                  <c:v>6126750</c:v>
                </c:pt>
                <c:pt idx="7">
                  <c:v>8002000</c:v>
                </c:pt>
                <c:pt idx="8">
                  <c:v>10127250</c:v>
                </c:pt>
                <c:pt idx="9">
                  <c:v>12502500</c:v>
                </c:pt>
              </c:numCache>
            </c:numRef>
          </c:xVal>
          <c:yVal>
            <c:numRef>
              <c:f>Avg!$G$2:$G$11</c:f>
              <c:numCache>
                <c:formatCode>General</c:formatCode>
                <c:ptCount val="10"/>
                <c:pt idx="0">
                  <c:v>0.49943466484546711</c:v>
                </c:pt>
                <c:pt idx="1">
                  <c:v>1.7672053376833599</c:v>
                </c:pt>
                <c:pt idx="2">
                  <c:v>3.93086934089661</c:v>
                </c:pt>
                <c:pt idx="3">
                  <c:v>6.9164746602376299</c:v>
                </c:pt>
                <c:pt idx="4">
                  <c:v>10.716997464497901</c:v>
                </c:pt>
                <c:pt idx="5">
                  <c:v>15.346575895945202</c:v>
                </c:pt>
                <c:pt idx="6">
                  <c:v>20.808175722758005</c:v>
                </c:pt>
                <c:pt idx="7">
                  <c:v>27.147567749023395</c:v>
                </c:pt>
                <c:pt idx="8">
                  <c:v>34.334447860717788</c:v>
                </c:pt>
                <c:pt idx="9">
                  <c:v>42.378260930379206</c:v>
                </c:pt>
              </c:numCache>
            </c:numRef>
          </c:yVal>
        </c:ser>
        <c:axId val="80709504"/>
        <c:axId val="80711040"/>
      </c:scatterChart>
      <c:valAx>
        <c:axId val="80709504"/>
        <c:scaling>
          <c:orientation val="minMax"/>
        </c:scaling>
        <c:axPos val="b"/>
        <c:numFmt formatCode="General" sourceLinked="1"/>
        <c:tickLblPos val="nextTo"/>
        <c:crossAx val="80711040"/>
        <c:crosses val="autoZero"/>
        <c:crossBetween val="midCat"/>
      </c:valAx>
      <c:valAx>
        <c:axId val="80711040"/>
        <c:scaling>
          <c:orientation val="minMax"/>
        </c:scaling>
        <c:axPos val="l"/>
        <c:majorGridlines/>
        <c:numFmt formatCode="General" sourceLinked="1"/>
        <c:tickLblPos val="nextTo"/>
        <c:crossAx val="807095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Plans to do more testing with </a:t>
            </a:r>
            <a:r>
              <a:rPr lang="en-US" dirty="0" smtClean="0"/>
              <a:t>more complex attribute value types.</a:t>
            </a:r>
          </a:p>
          <a:p>
            <a:r>
              <a:rPr lang="en-US" dirty="0" smtClean="0"/>
              <a:t>Investigate further what is wrong with stage 4.</a:t>
            </a:r>
          </a:p>
          <a:p>
            <a:r>
              <a:rPr lang="en-US" dirty="0" smtClean="0"/>
              <a:t>Build other types of compressed projection indices</a:t>
            </a:r>
            <a:endParaRPr lang="en-US" dirty="0" smtClean="0"/>
          </a:p>
          <a:p>
            <a:r>
              <a:rPr lang="en-US" dirty="0" smtClean="0"/>
              <a:t>Might want to look at using Texture memory for reads from </a:t>
            </a:r>
            <a:r>
              <a:rPr lang="en-US" dirty="0" smtClean="0"/>
              <a:t>S.</a:t>
            </a:r>
            <a:endParaRPr lang="en-US" dirty="0" smtClean="0"/>
          </a:p>
          <a:p>
            <a:r>
              <a:rPr lang="en-US" dirty="0" smtClean="0"/>
              <a:t>Dr. Aubanel’s </a:t>
            </a:r>
            <a:r>
              <a:rPr lang="en-US" dirty="0" smtClean="0"/>
              <a:t>Machine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Gosink</a:t>
            </a:r>
            <a:r>
              <a:rPr lang="en-US" dirty="0" smtClean="0"/>
              <a:t>, L., </a:t>
            </a:r>
            <a:r>
              <a:rPr lang="en-US" dirty="0" err="1" smtClean="0"/>
              <a:t>Kesheng</a:t>
            </a:r>
            <a:r>
              <a:rPr lang="en-US" dirty="0" smtClean="0"/>
              <a:t> Wu, E. Wes Bethel, John D. Owens, Kenneth I. Joy: Data Parallel Bin-Based Indexing for Answering Queries on Multi-core Architectures. SSDBM 2009: 110-129</a:t>
            </a:r>
          </a:p>
          <a:p>
            <a:r>
              <a:rPr lang="en-US" dirty="0" smtClean="0"/>
              <a:t>Guy E. </a:t>
            </a:r>
            <a:r>
              <a:rPr lang="en-US" dirty="0" err="1" smtClean="0"/>
              <a:t>Blelloch</a:t>
            </a:r>
            <a:r>
              <a:rPr lang="en-US" dirty="0" smtClean="0"/>
              <a:t>. “Prefix Sums and Their Applications”. In John H. </a:t>
            </a:r>
            <a:r>
              <a:rPr lang="en-US" dirty="0" err="1" smtClean="0"/>
              <a:t>Reif</a:t>
            </a:r>
            <a:r>
              <a:rPr lang="en-US" dirty="0" smtClean="0"/>
              <a:t> (Ed.), Synthesis </a:t>
            </a:r>
            <a:r>
              <a:rPr lang="de-DE" dirty="0" smtClean="0"/>
              <a:t>of Parallel Algorithms, Morgan Kaufmann, 1990.</a:t>
            </a:r>
          </a:p>
          <a:p>
            <a:r>
              <a:rPr lang="en-US" dirty="0" smtClean="0"/>
              <a:t>HARRIS M., SENGUPTA S., OWENS J. D.: Parallel prefix sum (scan) with CUDA. In </a:t>
            </a:r>
            <a:r>
              <a:rPr lang="en-US" i="1" dirty="0" smtClean="0"/>
              <a:t>GPU Gems 3, </a:t>
            </a:r>
            <a:r>
              <a:rPr lang="en-US" dirty="0" smtClean="0"/>
              <a:t>Nguyen H., (Ed.). Addison Wesley, Aug. 2007, </a:t>
            </a:r>
            <a:r>
              <a:rPr lang="en-US" dirty="0" err="1" smtClean="0"/>
              <a:t>ch</a:t>
            </a:r>
            <a:r>
              <a:rPr lang="en-US" dirty="0" smtClean="0"/>
              <a:t>. 31.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Suggestions?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Old Algorithm</a:t>
            </a:r>
          </a:p>
          <a:p>
            <a:pPr lvl="1"/>
            <a:r>
              <a:rPr lang="en-US" dirty="0" smtClean="0"/>
              <a:t>New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3886200"/>
            <a:ext cx="7239000" cy="1676400"/>
            <a:chOff x="1066800" y="4038600"/>
            <a:chExt cx="7239000" cy="1676400"/>
          </a:xfrm>
        </p:grpSpPr>
        <p:sp>
          <p:nvSpPr>
            <p:cNvPr id="6" name="Rounded Rectangle 5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The Index will be transferred compressed to the GPU</a:t>
            </a:r>
          </a:p>
          <a:p>
            <a:r>
              <a:rPr lang="en-US" dirty="0" smtClean="0"/>
              <a:t>It will then be uncompressed in the GPU using a prefix sum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last element of the prefix sum,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Potentially very badly load balanced.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2672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Load balanced 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73935" y="2133600"/>
            <a:ext cx="61174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43840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296164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35153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198120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76400" y="40487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45821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1A2B3C4D5E6F7G8H</a:t>
            </a:r>
          </a:p>
          <a:p>
            <a:r>
              <a:rPr lang="en-US" dirty="0" smtClean="0"/>
              <a:t>Friendlier strings to Not balanced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Non-coalesced accesses in certain kernels such as the uncompress kernel</a:t>
            </a:r>
          </a:p>
          <a:p>
            <a:r>
              <a:rPr lang="en-US" dirty="0" smtClean="0"/>
              <a:t>New algorithm uses twice as much memory.</a:t>
            </a:r>
          </a:p>
          <a:p>
            <a:r>
              <a:rPr lang="en-US" dirty="0" smtClean="0"/>
              <a:t>Stage 4 of the algorithm takes too long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implemented the algorithm.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288</TotalTime>
  <Words>398</Words>
  <Application>Microsoft Office PowerPoint</Application>
  <PresentationFormat>On-screen Show (4:3)</PresentationFormat>
  <Paragraphs>110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Uncompressing a Projection Index with CUDA</vt:lpstr>
      <vt:lpstr>Outline</vt:lpstr>
      <vt:lpstr>Brief Review of the Problem</vt:lpstr>
      <vt:lpstr>Old Algorithm</vt:lpstr>
      <vt:lpstr>New Load balanced algorithm</vt:lpstr>
      <vt:lpstr>Slide 6</vt:lpstr>
      <vt:lpstr>Testing Methodology</vt:lpstr>
      <vt:lpstr>Problems</vt:lpstr>
      <vt:lpstr>Results and Benchmarks</vt:lpstr>
      <vt:lpstr>Slide 10</vt:lpstr>
      <vt:lpstr>Slide 11</vt:lpstr>
      <vt:lpstr>Slide 12</vt:lpstr>
      <vt:lpstr>Conclusions</vt:lpstr>
      <vt:lpstr>Future Work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60</cp:revision>
  <dcterms:created xsi:type="dcterms:W3CDTF">2010-04-05T18:40:50Z</dcterms:created>
  <dcterms:modified xsi:type="dcterms:W3CDTF">2010-04-11T04:59:14Z</dcterms:modified>
</cp:coreProperties>
</file>