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1d073bc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1d073bc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1d073bc65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1d073bc65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1d073bc65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1d073bc65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fedd317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fedd317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the amount of players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1d073bc6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1d073bc6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1d073bc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1d073bc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1d073be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1d073be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fedd317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fedd317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lang="en"/>
              <a:t>begin, what is a free throw? According to webster's dictionary a free throw is (read slide). Now because the player is allowed to gain points without infringement, these points seem advantageous in any basketball game. Sometimes its that one point that can change the direction of the game. And if you know anything about this guy (change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fedd3171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fedd3171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would understand how nervous fans would get while he stands on the free throw line. But if you don’t, this is S</a:t>
            </a:r>
            <a:r>
              <a:rPr lang="en"/>
              <a:t>haquille O'neal (or better known as Shaq) who despite being a great basketball player is notorious for being terrible free thrower. As a matter of fact, other teams would take advantage of this knowledge and purposely set up plays to </a:t>
            </a:r>
            <a:r>
              <a:rPr lang="en"/>
              <a:t>utilize</a:t>
            </a:r>
            <a:r>
              <a:rPr lang="en"/>
              <a:t> his terrible free throws. So our group wanted to see how truly advantages these free throws are.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fedd317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fedd317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1d073bc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1d073bc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1d073bc65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1d073bc65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16613a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16613a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you got these numbers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fedd317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fedd317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fedd317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fedd317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7000">
                <a:latin typeface="Times New Roman"/>
                <a:ea typeface="Times New Roman"/>
                <a:cs typeface="Times New Roman"/>
                <a:sym typeface="Times New Roman"/>
              </a:rPr>
              <a:t>Game Changer?</a:t>
            </a:r>
            <a:endParaRPr sz="7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By: Marci Morrell, Deautaun Ross, Eduardo Ortiz</a:t>
            </a:r>
            <a:endParaRPr/>
          </a:p>
        </p:txBody>
      </p:sp>
      <p:sp>
        <p:nvSpPr>
          <p:cNvPr id="68" name="Google Shape;68;p13"/>
          <p:cNvSpPr txBox="1"/>
          <p:nvPr/>
        </p:nvSpPr>
        <p:spPr>
          <a:xfrm rot="5400000">
            <a:off x="7303425" y="2275350"/>
            <a:ext cx="300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00FF00"/>
                </a:solidFill>
              </a:rPr>
              <a:t>:D</a:t>
            </a:r>
            <a:endParaRPr sz="700">
              <a:solidFill>
                <a:srgbClr val="00FF00"/>
              </a:solidFill>
            </a:endParaRPr>
          </a:p>
        </p:txBody>
      </p:sp>
      <p:sp>
        <p:nvSpPr>
          <p:cNvPr id="69" name="Google Shape;69;p13"/>
          <p:cNvSpPr txBox="1"/>
          <p:nvPr/>
        </p:nvSpPr>
        <p:spPr>
          <a:xfrm rot="5400000">
            <a:off x="7635025" y="3114925"/>
            <a:ext cx="360300" cy="2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a:t>:D</a:t>
            </a:r>
            <a:endParaRPr sz="300"/>
          </a:p>
        </p:txBody>
      </p:sp>
      <p:sp>
        <p:nvSpPr>
          <p:cNvPr id="70" name="Google Shape;70;p13"/>
          <p:cNvSpPr txBox="1"/>
          <p:nvPr/>
        </p:nvSpPr>
        <p:spPr>
          <a:xfrm rot="5400000">
            <a:off x="7324725" y="3120775"/>
            <a:ext cx="3309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
              <a:t>:D</a:t>
            </a:r>
            <a:endParaRPr sz="100"/>
          </a:p>
        </p:txBody>
      </p:sp>
      <p:sp>
        <p:nvSpPr>
          <p:cNvPr id="71" name="Google Shape;71;p13"/>
          <p:cNvSpPr txBox="1"/>
          <p:nvPr/>
        </p:nvSpPr>
        <p:spPr>
          <a:xfrm rot="6018698">
            <a:off x="4709329" y="2952666"/>
            <a:ext cx="452509" cy="29245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a:t>
            </a:r>
            <a:endParaRPr sz="700"/>
          </a:p>
        </p:txBody>
      </p:sp>
      <p:sp>
        <p:nvSpPr>
          <p:cNvPr id="72" name="Google Shape;72;p13"/>
          <p:cNvSpPr txBox="1"/>
          <p:nvPr/>
        </p:nvSpPr>
        <p:spPr>
          <a:xfrm rot="5400000">
            <a:off x="2416975" y="3212300"/>
            <a:ext cx="5619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
              <a:t>:D</a:t>
            </a:r>
            <a:endParaRPr sz="100"/>
          </a:p>
        </p:txBody>
      </p:sp>
      <p:sp>
        <p:nvSpPr>
          <p:cNvPr id="73" name="Google Shape;73;p13"/>
          <p:cNvSpPr txBox="1"/>
          <p:nvPr/>
        </p:nvSpPr>
        <p:spPr>
          <a:xfrm>
            <a:off x="0" y="4743300"/>
            <a:ext cx="4956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t>xd</a:t>
            </a:r>
            <a:endParaRPr sz="400"/>
          </a:p>
        </p:txBody>
      </p:sp>
      <p:pic>
        <p:nvPicPr>
          <p:cNvPr id="74" name="Google Shape;74;p13"/>
          <p:cNvPicPr preferRelativeResize="0"/>
          <p:nvPr/>
        </p:nvPicPr>
        <p:blipFill>
          <a:blip r:embed="rId3">
            <a:alphaModFix/>
          </a:blip>
          <a:stretch>
            <a:fillRect/>
          </a:stretch>
        </p:blipFill>
        <p:spPr>
          <a:xfrm>
            <a:off x="7343925" y="2311949"/>
            <a:ext cx="219300" cy="219300"/>
          </a:xfrm>
          <a:prstGeom prst="rect">
            <a:avLst/>
          </a:prstGeom>
          <a:noFill/>
          <a:ln>
            <a:noFill/>
          </a:ln>
        </p:spPr>
      </p:pic>
      <p:pic>
        <p:nvPicPr>
          <p:cNvPr id="75" name="Google Shape;75;p13"/>
          <p:cNvPicPr preferRelativeResize="0"/>
          <p:nvPr/>
        </p:nvPicPr>
        <p:blipFill>
          <a:blip r:embed="rId3">
            <a:alphaModFix/>
          </a:blip>
          <a:stretch>
            <a:fillRect/>
          </a:stretch>
        </p:blipFill>
        <p:spPr>
          <a:xfrm>
            <a:off x="4254700" y="3017275"/>
            <a:ext cx="163251" cy="163251"/>
          </a:xfrm>
          <a:prstGeom prst="rect">
            <a:avLst/>
          </a:prstGeom>
          <a:noFill/>
          <a:ln>
            <a:noFill/>
          </a:ln>
        </p:spPr>
      </p:pic>
      <p:pic>
        <p:nvPicPr>
          <p:cNvPr id="76" name="Google Shape;76;p13"/>
          <p:cNvPicPr preferRelativeResize="0"/>
          <p:nvPr/>
        </p:nvPicPr>
        <p:blipFill>
          <a:blip r:embed="rId3">
            <a:alphaModFix/>
          </a:blip>
          <a:stretch>
            <a:fillRect/>
          </a:stretch>
        </p:blipFill>
        <p:spPr>
          <a:xfrm>
            <a:off x="3369525" y="3297300"/>
            <a:ext cx="163251" cy="163251"/>
          </a:xfrm>
          <a:prstGeom prst="rect">
            <a:avLst/>
          </a:prstGeom>
          <a:noFill/>
          <a:ln>
            <a:noFill/>
          </a:ln>
        </p:spPr>
      </p:pic>
      <p:pic>
        <p:nvPicPr>
          <p:cNvPr id="77" name="Google Shape;77;p13"/>
          <p:cNvPicPr preferRelativeResize="0"/>
          <p:nvPr/>
        </p:nvPicPr>
        <p:blipFill>
          <a:blip r:embed="rId3">
            <a:alphaModFix/>
          </a:blip>
          <a:stretch>
            <a:fillRect/>
          </a:stretch>
        </p:blipFill>
        <p:spPr>
          <a:xfrm>
            <a:off x="5294125" y="3246625"/>
            <a:ext cx="231000" cy="231000"/>
          </a:xfrm>
          <a:prstGeom prst="rect">
            <a:avLst/>
          </a:prstGeom>
          <a:noFill/>
          <a:ln>
            <a:noFill/>
          </a:ln>
        </p:spPr>
      </p:pic>
      <p:pic>
        <p:nvPicPr>
          <p:cNvPr id="78" name="Google Shape;78;p13"/>
          <p:cNvPicPr preferRelativeResize="0"/>
          <p:nvPr/>
        </p:nvPicPr>
        <p:blipFill>
          <a:blip r:embed="rId3">
            <a:alphaModFix/>
          </a:blip>
          <a:stretch>
            <a:fillRect/>
          </a:stretch>
        </p:blipFill>
        <p:spPr>
          <a:xfrm>
            <a:off x="5012425" y="3297300"/>
            <a:ext cx="163251" cy="163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Period vs Free Throws Made (%)</a:t>
            </a:r>
            <a:endParaRPr/>
          </a:p>
        </p:txBody>
      </p:sp>
      <p:sp>
        <p:nvSpPr>
          <p:cNvPr id="135" name="Google Shape;135;p22"/>
          <p:cNvSpPr txBox="1"/>
          <p:nvPr>
            <p:ph idx="1" type="body"/>
          </p:nvPr>
        </p:nvSpPr>
        <p:spPr>
          <a:xfrm>
            <a:off x="311700" y="1152475"/>
            <a:ext cx="3515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Typical game has 4 periods</a:t>
            </a:r>
            <a:endParaRPr/>
          </a:p>
          <a:p>
            <a:pPr indent="-342900" lvl="0" marL="457200" rtl="0" algn="l">
              <a:spcBef>
                <a:spcPts val="0"/>
              </a:spcBef>
              <a:spcAft>
                <a:spcPts val="0"/>
              </a:spcAft>
              <a:buSzPts val="1800"/>
              <a:buChar char="●"/>
            </a:pPr>
            <a:r>
              <a:rPr lang="en"/>
              <a:t>Excluded data from overtime periods</a:t>
            </a:r>
            <a:endParaRPr/>
          </a:p>
          <a:p>
            <a:pPr indent="-342900" lvl="0" marL="457200" rtl="0" algn="l">
              <a:spcBef>
                <a:spcPts val="0"/>
              </a:spcBef>
              <a:spcAft>
                <a:spcPts val="0"/>
              </a:spcAft>
              <a:buSzPts val="1800"/>
              <a:buChar char="●"/>
            </a:pPr>
            <a:r>
              <a:rPr lang="en"/>
              <a:t>Most shots made in 3rd period, but less than 1% difference</a:t>
            </a:r>
            <a:endParaRPr/>
          </a:p>
        </p:txBody>
      </p:sp>
      <p:pic>
        <p:nvPicPr>
          <p:cNvPr id="136" name="Google Shape;136;p22"/>
          <p:cNvPicPr preferRelativeResize="0"/>
          <p:nvPr/>
        </p:nvPicPr>
        <p:blipFill>
          <a:blip r:embed="rId3">
            <a:alphaModFix/>
          </a:blip>
          <a:stretch>
            <a:fillRect/>
          </a:stretch>
        </p:blipFill>
        <p:spPr>
          <a:xfrm>
            <a:off x="3827400" y="1017725"/>
            <a:ext cx="5119200" cy="3492600"/>
          </a:xfrm>
          <a:prstGeom prst="rect">
            <a:avLst/>
          </a:prstGeom>
          <a:noFill/>
          <a:ln>
            <a:noFill/>
          </a:ln>
        </p:spPr>
      </p:pic>
      <p:pic>
        <p:nvPicPr>
          <p:cNvPr id="137" name="Google Shape;137;p22"/>
          <p:cNvPicPr preferRelativeResize="0"/>
          <p:nvPr/>
        </p:nvPicPr>
        <p:blipFill>
          <a:blip r:embed="rId4">
            <a:alphaModFix/>
          </a:blip>
          <a:stretch>
            <a:fillRect/>
          </a:stretch>
        </p:blipFill>
        <p:spPr>
          <a:xfrm>
            <a:off x="1572925" y="3197113"/>
            <a:ext cx="914400" cy="1533525"/>
          </a:xfrm>
          <a:prstGeom prst="rect">
            <a:avLst/>
          </a:prstGeom>
          <a:noFill/>
          <a:ln>
            <a:noFill/>
          </a:ln>
        </p:spPr>
      </p:pic>
      <p:pic>
        <p:nvPicPr>
          <p:cNvPr id="138" name="Google Shape;138;p22"/>
          <p:cNvPicPr preferRelativeResize="0"/>
          <p:nvPr/>
        </p:nvPicPr>
        <p:blipFill>
          <a:blip r:embed="rId5">
            <a:alphaModFix/>
          </a:blip>
          <a:stretch>
            <a:fillRect/>
          </a:stretch>
        </p:blipFill>
        <p:spPr>
          <a:xfrm>
            <a:off x="2667513" y="3244738"/>
            <a:ext cx="1076325" cy="1485900"/>
          </a:xfrm>
          <a:prstGeom prst="rect">
            <a:avLst/>
          </a:prstGeom>
          <a:noFill/>
          <a:ln>
            <a:noFill/>
          </a:ln>
        </p:spPr>
      </p:pic>
      <p:sp>
        <p:nvSpPr>
          <p:cNvPr id="139" name="Google Shape;139;p22"/>
          <p:cNvSpPr txBox="1"/>
          <p:nvPr/>
        </p:nvSpPr>
        <p:spPr>
          <a:xfrm>
            <a:off x="1527875" y="4625550"/>
            <a:ext cx="2008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urier New"/>
                <a:ea typeface="Courier New"/>
                <a:cs typeface="Courier New"/>
                <a:sym typeface="Courier New"/>
              </a:rPr>
              <a:t>shots_made      pct_made</a:t>
            </a:r>
            <a:endParaRPr sz="9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26274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Playoff Game Periods</a:t>
            </a:r>
            <a:endParaRPr/>
          </a:p>
        </p:txBody>
      </p:sp>
      <p:sp>
        <p:nvSpPr>
          <p:cNvPr id="145" name="Google Shape;14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6" name="Google Shape;146;p23"/>
          <p:cNvPicPr preferRelativeResize="0"/>
          <p:nvPr/>
        </p:nvPicPr>
        <p:blipFill>
          <a:blip r:embed="rId3">
            <a:alphaModFix/>
          </a:blip>
          <a:stretch>
            <a:fillRect/>
          </a:stretch>
        </p:blipFill>
        <p:spPr>
          <a:xfrm>
            <a:off x="2836775" y="666725"/>
            <a:ext cx="6224650" cy="430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2680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Playoff Game Periods</a:t>
            </a:r>
            <a:endParaRPr/>
          </a:p>
        </p:txBody>
      </p:sp>
      <p:sp>
        <p:nvSpPr>
          <p:cNvPr id="152" name="Google Shape;152;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4"/>
          <p:cNvPicPr preferRelativeResize="0"/>
          <p:nvPr/>
        </p:nvPicPr>
        <p:blipFill>
          <a:blip r:embed="rId3">
            <a:alphaModFix/>
          </a:blip>
          <a:stretch>
            <a:fillRect/>
          </a:stretch>
        </p:blipFill>
        <p:spPr>
          <a:xfrm>
            <a:off x="2836775" y="666725"/>
            <a:ext cx="6222849" cy="430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5 </a:t>
            </a:r>
            <a:endParaRPr/>
          </a:p>
        </p:txBody>
      </p:sp>
      <p:sp>
        <p:nvSpPr>
          <p:cNvPr id="159" name="Google Shape;159;p25"/>
          <p:cNvSpPr txBox="1"/>
          <p:nvPr>
            <p:ph idx="1" type="body"/>
          </p:nvPr>
        </p:nvSpPr>
        <p:spPr>
          <a:xfrm>
            <a:off x="311700" y="1152475"/>
            <a:ext cx="35061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Steve Nash is the most </a:t>
            </a:r>
            <a:r>
              <a:rPr lang="en" sz="2300"/>
              <a:t>consistent</a:t>
            </a:r>
            <a:r>
              <a:rPr lang="en" sz="2300"/>
              <a:t> of the top 5</a:t>
            </a:r>
            <a:endParaRPr sz="2300"/>
          </a:p>
          <a:p>
            <a:pPr indent="-374650" lvl="0" marL="457200" rtl="0" algn="l">
              <a:spcBef>
                <a:spcPts val="0"/>
              </a:spcBef>
              <a:spcAft>
                <a:spcPts val="0"/>
              </a:spcAft>
              <a:buSzPts val="2300"/>
              <a:buChar char="●"/>
            </a:pPr>
            <a:r>
              <a:rPr lang="en" sz="2300"/>
              <a:t>Players free throw rate varies on average by 15%</a:t>
            </a:r>
            <a:endParaRPr sz="2300"/>
          </a:p>
        </p:txBody>
      </p:sp>
      <p:pic>
        <p:nvPicPr>
          <p:cNvPr id="160" name="Google Shape;160;p25"/>
          <p:cNvPicPr preferRelativeResize="0"/>
          <p:nvPr/>
        </p:nvPicPr>
        <p:blipFill>
          <a:blip r:embed="rId3">
            <a:alphaModFix/>
          </a:blip>
          <a:stretch>
            <a:fillRect/>
          </a:stretch>
        </p:blipFill>
        <p:spPr>
          <a:xfrm>
            <a:off x="3817806" y="290250"/>
            <a:ext cx="5014393" cy="3416400"/>
          </a:xfrm>
          <a:prstGeom prst="rect">
            <a:avLst/>
          </a:prstGeom>
          <a:noFill/>
          <a:ln>
            <a:noFill/>
          </a:ln>
        </p:spPr>
      </p:pic>
      <p:pic>
        <p:nvPicPr>
          <p:cNvPr id="161" name="Google Shape;161;p25"/>
          <p:cNvPicPr preferRelativeResize="0"/>
          <p:nvPr/>
        </p:nvPicPr>
        <p:blipFill>
          <a:blip r:embed="rId4">
            <a:alphaModFix/>
          </a:blip>
          <a:stretch>
            <a:fillRect/>
          </a:stretch>
        </p:blipFill>
        <p:spPr>
          <a:xfrm>
            <a:off x="4572003" y="3706650"/>
            <a:ext cx="3168875" cy="129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24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Throw Rate Difference by Time</a:t>
            </a:r>
            <a:endParaRPr/>
          </a:p>
        </p:txBody>
      </p:sp>
      <p:pic>
        <p:nvPicPr>
          <p:cNvPr id="167" name="Google Shape;167;p26"/>
          <p:cNvPicPr preferRelativeResize="0"/>
          <p:nvPr/>
        </p:nvPicPr>
        <p:blipFill>
          <a:blip r:embed="rId3">
            <a:alphaModFix/>
          </a:blip>
          <a:stretch>
            <a:fillRect/>
          </a:stretch>
        </p:blipFill>
        <p:spPr>
          <a:xfrm>
            <a:off x="3837450" y="1033375"/>
            <a:ext cx="5173675" cy="3544449"/>
          </a:xfrm>
          <a:prstGeom prst="rect">
            <a:avLst/>
          </a:prstGeom>
          <a:noFill/>
          <a:ln>
            <a:noFill/>
          </a:ln>
        </p:spPr>
      </p:pic>
      <p:sp>
        <p:nvSpPr>
          <p:cNvPr id="168" name="Google Shape;168;p26"/>
          <p:cNvSpPr txBox="1"/>
          <p:nvPr/>
        </p:nvSpPr>
        <p:spPr>
          <a:xfrm>
            <a:off x="429750" y="1248950"/>
            <a:ext cx="3407700" cy="2662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2"/>
              </a:buClr>
              <a:buSzPts val="2300"/>
              <a:buFont typeface="Open Sans"/>
              <a:buChar char="●"/>
            </a:pPr>
            <a:r>
              <a:rPr lang="en" sz="2300">
                <a:solidFill>
                  <a:schemeClr val="dk2"/>
                </a:solidFill>
                <a:latin typeface="Open Sans"/>
                <a:ea typeface="Open Sans"/>
                <a:cs typeface="Open Sans"/>
                <a:sym typeface="Open Sans"/>
              </a:rPr>
              <a:t>We calculated the free throw rate of a player’s last year minus there first year</a:t>
            </a:r>
            <a:endParaRPr sz="2300">
              <a:solidFill>
                <a:schemeClr val="dk2"/>
              </a:solidFill>
              <a:latin typeface="Open Sans"/>
              <a:ea typeface="Open Sans"/>
              <a:cs typeface="Open Sans"/>
              <a:sym typeface="Open Sans"/>
            </a:endParaRPr>
          </a:p>
          <a:p>
            <a:pPr indent="-374650" lvl="0" marL="457200" rtl="0" algn="l">
              <a:spcBef>
                <a:spcPts val="0"/>
              </a:spcBef>
              <a:spcAft>
                <a:spcPts val="0"/>
              </a:spcAft>
              <a:buClr>
                <a:schemeClr val="dk2"/>
              </a:buClr>
              <a:buSzPts val="2300"/>
              <a:buFont typeface="Open Sans"/>
              <a:buChar char="●"/>
            </a:pPr>
            <a:r>
              <a:rPr lang="en" sz="2300">
                <a:solidFill>
                  <a:schemeClr val="dk2"/>
                </a:solidFill>
                <a:latin typeface="Open Sans"/>
                <a:ea typeface="Open Sans"/>
                <a:cs typeface="Open Sans"/>
                <a:sym typeface="Open Sans"/>
              </a:rPr>
              <a:t>The rate changed on average by -0.4%</a:t>
            </a:r>
            <a:endParaRPr sz="23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Trends </a:t>
            </a:r>
            <a:endParaRPr/>
          </a:p>
        </p:txBody>
      </p:sp>
      <p:sp>
        <p:nvSpPr>
          <p:cNvPr id="174" name="Google Shape;17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Playoffs </a:t>
            </a:r>
            <a:r>
              <a:rPr lang="en"/>
              <a:t>do not have a significant effect on free throws made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Minimal percent change of free throws made during each </a:t>
            </a:r>
            <a:r>
              <a:rPr lang="en"/>
              <a:t>period</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Free throw for each rate stays relatively constant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1895775" y="-713200"/>
            <a:ext cx="8520600" cy="40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0"/>
              <a:t>no.</a:t>
            </a:r>
            <a:endParaRPr sz="36000"/>
          </a:p>
        </p:txBody>
      </p:sp>
      <p:sp>
        <p:nvSpPr>
          <p:cNvPr id="180" name="Google Shape;180;p28"/>
          <p:cNvSpPr txBox="1"/>
          <p:nvPr/>
        </p:nvSpPr>
        <p:spPr>
          <a:xfrm>
            <a:off x="4526950" y="3408350"/>
            <a:ext cx="10209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Open Sans"/>
                <a:ea typeface="Open Sans"/>
                <a:cs typeface="Open Sans"/>
                <a:sym typeface="Open Sans"/>
              </a:rPr>
              <a:t>At least not in this dataset.</a:t>
            </a:r>
            <a:endParaRPr sz="5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Free Throw?</a:t>
            </a:r>
            <a:endParaRPr/>
          </a:p>
        </p:txBody>
      </p:sp>
      <p:sp>
        <p:nvSpPr>
          <p:cNvPr id="84" name="Google Shape;8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n unimpeded attempt at a basket (worth one point) awarded to a player following a foul or other infringement.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amount of free throws will depend on the severity of the foul or </a:t>
            </a:r>
            <a:r>
              <a:rPr lang="en"/>
              <a:t>infringement which ranges between 1 and 3</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5"/>
          <p:cNvPicPr preferRelativeResize="0"/>
          <p:nvPr/>
        </p:nvPicPr>
        <p:blipFill>
          <a:blip r:embed="rId3">
            <a:alphaModFix/>
          </a:blip>
          <a:stretch>
            <a:fillRect/>
          </a:stretch>
        </p:blipFill>
        <p:spPr>
          <a:xfrm>
            <a:off x="8735" y="0"/>
            <a:ext cx="9126531"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97" name="Google Shape;9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 data set is from Kaggle and contains 618,019 rows</a:t>
            </a:r>
            <a:endParaRPr/>
          </a:p>
          <a:p>
            <a:pPr indent="-342900" lvl="0" marL="457200" rtl="0" algn="l">
              <a:spcBef>
                <a:spcPts val="0"/>
              </a:spcBef>
              <a:spcAft>
                <a:spcPts val="0"/>
              </a:spcAft>
              <a:buSzPts val="1800"/>
              <a:buChar char="●"/>
            </a:pPr>
            <a:r>
              <a:rPr lang="en"/>
              <a:t>Includes player name, visit and home teams, shot count, whether the shot was made, etc.</a:t>
            </a:r>
            <a:endParaRPr/>
          </a:p>
          <a:p>
            <a:pPr indent="-342900" lvl="0" marL="457200" rtl="0" algn="l">
              <a:spcBef>
                <a:spcPts val="0"/>
              </a:spcBef>
              <a:spcAft>
                <a:spcPts val="0"/>
              </a:spcAft>
              <a:buSzPts val="1800"/>
              <a:buChar char="●"/>
            </a:pPr>
            <a:r>
              <a:rPr lang="en"/>
              <a:t>Seasons from 2006-2015 (10 year span)</a:t>
            </a:r>
            <a:endParaRPr/>
          </a:p>
          <a:p>
            <a:pPr indent="-342900" lvl="0" marL="457200" rtl="0" algn="l">
              <a:spcBef>
                <a:spcPts val="0"/>
              </a:spcBef>
              <a:spcAft>
                <a:spcPts val="0"/>
              </a:spcAft>
              <a:buSzPts val="1800"/>
              <a:buChar char="●"/>
            </a:pPr>
            <a:r>
              <a:rPr lang="en"/>
              <a:t>There were 12,869 unique games in the data set and 1,098 unique players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03" name="Google Shape;10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 average, what is the amount of free throws are taken and made?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What affects a player’s free throw rate? How much do free throws affect the game’s score?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How much does a player’s free throw rate vary over the years?</a:t>
            </a:r>
            <a:endParaRPr/>
          </a:p>
          <a:p>
            <a:pPr indent="0" lvl="0" marL="457200" rtl="0" algn="l">
              <a:spcBef>
                <a:spcPts val="1200"/>
              </a:spcBef>
              <a:spcAft>
                <a:spcPts val="12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09" name="Google Shape;10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player in the data set took 6 free throws per game on average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Each player in the data set made 4.6 free throws per game on average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There was an average of 48 free throws attempted per game in the data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Throw Contribution</a:t>
            </a:r>
            <a:endParaRPr/>
          </a:p>
        </p:txBody>
      </p:sp>
      <p:sp>
        <p:nvSpPr>
          <p:cNvPr id="115" name="Google Shape;11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our dataset, all free throws attempted had the potential to </a:t>
            </a:r>
            <a:r>
              <a:rPr lang="en"/>
              <a:t>contribute</a:t>
            </a:r>
            <a:r>
              <a:rPr lang="en"/>
              <a:t> 24% to the overall score in the game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Free throw shots actually made in game made up 19% of the game’s overall final score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Percentage of Shots Made </a:t>
            </a:r>
            <a:endParaRPr/>
          </a:p>
        </p:txBody>
      </p:sp>
      <p:sp>
        <p:nvSpPr>
          <p:cNvPr id="121" name="Google Shape;121;p20"/>
          <p:cNvSpPr txBox="1"/>
          <p:nvPr>
            <p:ph idx="1" type="body"/>
          </p:nvPr>
        </p:nvSpPr>
        <p:spPr>
          <a:xfrm>
            <a:off x="311700" y="1152488"/>
            <a:ext cx="387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300"/>
          </a:p>
          <a:p>
            <a:pPr indent="-374650" lvl="0" marL="457200" rtl="0" algn="l">
              <a:spcBef>
                <a:spcPts val="1200"/>
              </a:spcBef>
              <a:spcAft>
                <a:spcPts val="0"/>
              </a:spcAft>
              <a:buSzPts val="2300"/>
              <a:buChar char="●"/>
            </a:pPr>
            <a:r>
              <a:rPr lang="en" sz="2300"/>
              <a:t>Histogram shows percentage of shots made by players who took 50+ shots</a:t>
            </a:r>
            <a:endParaRPr sz="2300"/>
          </a:p>
          <a:p>
            <a:pPr indent="-374650" lvl="0" marL="457200" rtl="0" algn="l">
              <a:spcBef>
                <a:spcPts val="0"/>
              </a:spcBef>
              <a:spcAft>
                <a:spcPts val="0"/>
              </a:spcAft>
              <a:buSzPts val="2300"/>
              <a:buChar char="●"/>
            </a:pPr>
            <a:r>
              <a:rPr lang="en" sz="2300"/>
              <a:t>Average % of shots made is 76%</a:t>
            </a:r>
            <a:endParaRPr sz="2300"/>
          </a:p>
        </p:txBody>
      </p:sp>
      <p:pic>
        <p:nvPicPr>
          <p:cNvPr id="122" name="Google Shape;122;p20"/>
          <p:cNvPicPr preferRelativeResize="0"/>
          <p:nvPr/>
        </p:nvPicPr>
        <p:blipFill>
          <a:blip r:embed="rId3">
            <a:alphaModFix/>
          </a:blip>
          <a:stretch>
            <a:fillRect/>
          </a:stretch>
        </p:blipFill>
        <p:spPr>
          <a:xfrm>
            <a:off x="4310100" y="1311638"/>
            <a:ext cx="4522200" cy="3098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Playoff Games Affect Free Throws?</a:t>
            </a:r>
            <a:endParaRPr/>
          </a:p>
        </p:txBody>
      </p:sp>
      <p:sp>
        <p:nvSpPr>
          <p:cNvPr id="128" name="Google Shape;128;p21"/>
          <p:cNvSpPr txBox="1"/>
          <p:nvPr>
            <p:ph idx="1" type="body"/>
          </p:nvPr>
        </p:nvSpPr>
        <p:spPr>
          <a:xfrm>
            <a:off x="311700" y="1152475"/>
            <a:ext cx="37314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76.21% shots made during playoffs</a:t>
            </a:r>
            <a:endParaRPr sz="2300"/>
          </a:p>
          <a:p>
            <a:pPr indent="-374650" lvl="0" marL="457200" rtl="0" algn="l">
              <a:spcBef>
                <a:spcPts val="0"/>
              </a:spcBef>
              <a:spcAft>
                <a:spcPts val="0"/>
              </a:spcAft>
              <a:buSzPts val="2300"/>
              <a:buChar char="●"/>
            </a:pPr>
            <a:r>
              <a:rPr lang="en" sz="2300"/>
              <a:t>75.64% made not playoffs</a:t>
            </a:r>
            <a:endParaRPr sz="2300"/>
          </a:p>
          <a:p>
            <a:pPr indent="-374650" lvl="0" marL="457200" rtl="0" algn="l">
              <a:spcBef>
                <a:spcPts val="0"/>
              </a:spcBef>
              <a:spcAft>
                <a:spcPts val="0"/>
              </a:spcAft>
              <a:buSzPts val="2300"/>
              <a:buChar char="●"/>
            </a:pPr>
            <a:r>
              <a:rPr lang="en" sz="2300"/>
              <a:t>Less than 1% difference</a:t>
            </a:r>
            <a:endParaRPr sz="2300"/>
          </a:p>
          <a:p>
            <a:pPr indent="0" lvl="0" marL="0" rtl="0" algn="l">
              <a:spcBef>
                <a:spcPts val="1200"/>
              </a:spcBef>
              <a:spcAft>
                <a:spcPts val="1200"/>
              </a:spcAft>
              <a:buNone/>
            </a:pPr>
            <a:r>
              <a:t/>
            </a:r>
            <a:endParaRPr sz="2300"/>
          </a:p>
        </p:txBody>
      </p:sp>
      <p:pic>
        <p:nvPicPr>
          <p:cNvPr id="129" name="Google Shape;129;p21"/>
          <p:cNvPicPr preferRelativeResize="0"/>
          <p:nvPr/>
        </p:nvPicPr>
        <p:blipFill>
          <a:blip r:embed="rId3">
            <a:alphaModFix/>
          </a:blip>
          <a:stretch>
            <a:fillRect/>
          </a:stretch>
        </p:blipFill>
        <p:spPr>
          <a:xfrm>
            <a:off x="4012425" y="1152425"/>
            <a:ext cx="4711176" cy="35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