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77" r:id="rId2"/>
    <p:sldId id="314" r:id="rId3"/>
    <p:sldId id="313" r:id="rId4"/>
    <p:sldId id="308" r:id="rId5"/>
    <p:sldId id="312" r:id="rId6"/>
    <p:sldId id="304" r:id="rId7"/>
    <p:sldId id="305" r:id="rId8"/>
    <p:sldId id="306" r:id="rId9"/>
    <p:sldId id="307" r:id="rId10"/>
    <p:sldId id="278" r:id="rId11"/>
    <p:sldId id="27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155" d="100"/>
          <a:sy n="155" d="100"/>
        </p:scale>
        <p:origin x="147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9F663A6-BB16-4DD3-97EB-D40B7274EE9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226815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663A6-BB16-4DD3-97EB-D40B7274EE9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412159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663A6-BB16-4DD3-97EB-D40B7274EE9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21676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663A6-BB16-4DD3-97EB-D40B7274EE9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164931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663A6-BB16-4DD3-97EB-D40B7274EE9E}"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240413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F663A6-BB16-4DD3-97EB-D40B7274EE9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42635233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663A6-BB16-4DD3-97EB-D40B7274EE9E}"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17714819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663A6-BB16-4DD3-97EB-D40B7274EE9E}"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89167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663A6-BB16-4DD3-97EB-D40B7274EE9E}"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203909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9F663A6-BB16-4DD3-97EB-D40B7274EE9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37311117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9F663A6-BB16-4DD3-97EB-D40B7274EE9E}"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621C8-92E6-4914-8B5F-E05C2E4FC60F}" type="slidenum">
              <a:rPr lang="en-US" smtClean="0"/>
              <a:t>‹#›</a:t>
            </a:fld>
            <a:endParaRPr lang="en-US"/>
          </a:p>
        </p:txBody>
      </p:sp>
    </p:spTree>
    <p:extLst>
      <p:ext uri="{BB962C8B-B14F-4D97-AF65-F5344CB8AC3E}">
        <p14:creationId xmlns:p14="http://schemas.microsoft.com/office/powerpoint/2010/main" val="175346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F663A6-BB16-4DD3-97EB-D40B7274EE9E}" type="datetimeFigureOut">
              <a:rPr lang="en-US" smtClean="0"/>
              <a:t>5/4/2021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D621C8-92E6-4914-8B5F-E05C2E4FC60F}" type="slidenum">
              <a:rPr lang="en-US" smtClean="0"/>
              <a:t>‹#›</a:t>
            </a:fld>
            <a:endParaRPr lang="en-US"/>
          </a:p>
        </p:txBody>
      </p:sp>
    </p:spTree>
    <p:extLst>
      <p:ext uri="{BB962C8B-B14F-4D97-AF65-F5344CB8AC3E}">
        <p14:creationId xmlns:p14="http://schemas.microsoft.com/office/powerpoint/2010/main" val="101373356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smashingmagazine.com/2013/03/getting-started-jquery-mobile/" TargetMode="External"/><Relationship Id="rId2" Type="http://schemas.openxmlformats.org/officeDocument/2006/relationships/hyperlink" Target="http://www.codeproject.com/Articles/644118/Writing-your-first-jQuery-Mobile-app-Par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earn.jquery.com/jquery-mobile/theme-roll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developerworks/library/wa-jqmobile/index.html" TargetMode="External"/><Relationship Id="rId2" Type="http://schemas.openxmlformats.org/officeDocument/2006/relationships/hyperlink" Target="http://www.codeproject.com/Articles/644118/Writing-your-first-jQuery-Mobile-app-Pa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kurt-jquerymobile.azurewebsites.n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sbin.com/ORiREzu/11/edit?html,outpu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normAutofit/>
          </a:bodyPr>
          <a:lstStyle/>
          <a:p>
            <a:pPr fontAlgn="base"/>
            <a:r>
              <a:rPr lang="en-US" dirty="0"/>
              <a:t>What is jQuery Mobile?</a:t>
            </a:r>
          </a:p>
        </p:txBody>
      </p:sp>
      <p:sp>
        <p:nvSpPr>
          <p:cNvPr id="3" name="Content Placeholder 2"/>
          <p:cNvSpPr>
            <a:spLocks noGrp="1"/>
          </p:cNvSpPr>
          <p:nvPr>
            <p:ph idx="1"/>
          </p:nvPr>
        </p:nvSpPr>
        <p:spPr>
          <a:xfrm>
            <a:off x="628650" y="1631091"/>
            <a:ext cx="7886700" cy="4881675"/>
          </a:xfrm>
        </p:spPr>
        <p:txBody>
          <a:bodyPr/>
          <a:lstStyle/>
          <a:p>
            <a:pPr fontAlgn="base"/>
            <a:r>
              <a:rPr lang="en-US" dirty="0"/>
              <a:t>jQuery mobile is a framework created for making platform independent mobile applications using HTML5, CSS3, and jQuery.</a:t>
            </a:r>
          </a:p>
          <a:p>
            <a:pPr lvl="1" fontAlgn="base"/>
            <a:r>
              <a:rPr lang="en-US" dirty="0"/>
              <a:t>See: </a:t>
            </a:r>
            <a:r>
              <a:rPr lang="en-US" dirty="0">
                <a:hlinkClick r:id="rId2"/>
              </a:rPr>
              <a:t>http://www.codeproject.com/Articles/644118/Writing-your-first-jQuery-Mobile-app-Part</a:t>
            </a:r>
            <a:endParaRPr lang="en-US" dirty="0"/>
          </a:p>
          <a:p>
            <a:pPr lvl="1" fontAlgn="base"/>
            <a:endParaRPr lang="en-US" dirty="0"/>
          </a:p>
          <a:p>
            <a:pPr fontAlgn="base"/>
            <a:r>
              <a:rPr lang="en-US" dirty="0"/>
              <a:t>jQuery Mobile can help in the following circumstances:</a:t>
            </a:r>
          </a:p>
          <a:p>
            <a:pPr lvl="1" fontAlgn="base"/>
            <a:r>
              <a:rPr lang="en-US" sz="2000" dirty="0"/>
              <a:t>Different screen sizes, pixel densities (DPI) and orientations;</a:t>
            </a:r>
          </a:p>
          <a:p>
            <a:pPr lvl="1" fontAlgn="base"/>
            <a:r>
              <a:rPr lang="en-US" sz="2000" dirty="0"/>
              <a:t>Different compatibility in terms of HTML5 and CSS3;</a:t>
            </a:r>
          </a:p>
          <a:p>
            <a:pPr lvl="1" fontAlgn="base"/>
            <a:r>
              <a:rPr lang="en-US" sz="2000" dirty="0"/>
              <a:t>New platforms appearing every couple of </a:t>
            </a:r>
            <a:r>
              <a:rPr lang="en-US" sz="2000" dirty="0" smtClean="0"/>
              <a:t>months;</a:t>
            </a:r>
            <a:endParaRPr lang="en-US" sz="2000" dirty="0"/>
          </a:p>
          <a:p>
            <a:pPr lvl="1" fontAlgn="base"/>
            <a:r>
              <a:rPr lang="en-US" sz="2000" dirty="0"/>
              <a:t>Dozens of hacks that we need to implement for each platform and to update almost every couple of months when a new browser appears.</a:t>
            </a:r>
          </a:p>
          <a:p>
            <a:pPr lvl="1"/>
            <a:r>
              <a:rPr lang="en-US" dirty="0"/>
              <a:t>See:  </a:t>
            </a:r>
            <a:r>
              <a:rPr lang="en-US" dirty="0">
                <a:hlinkClick r:id="rId3"/>
              </a:rPr>
              <a:t>https://www.smashingmagazine.com/2013/03/getting-started-jquery-mobile/</a:t>
            </a:r>
            <a:endParaRPr lang="en-US" dirty="0"/>
          </a:p>
          <a:p>
            <a:endParaRPr lang="en-US" dirty="0"/>
          </a:p>
        </p:txBody>
      </p:sp>
    </p:spTree>
    <p:extLst>
      <p:ext uri="{BB962C8B-B14F-4D97-AF65-F5344CB8AC3E}">
        <p14:creationId xmlns:p14="http://schemas.microsoft.com/office/powerpoint/2010/main" val="257145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normAutofit/>
          </a:bodyPr>
          <a:lstStyle/>
          <a:p>
            <a:r>
              <a:rPr lang="en-US" dirty="0" err="1"/>
              <a:t>jquery</a:t>
            </a:r>
            <a:r>
              <a:rPr lang="en-US" dirty="0"/>
              <a:t> mobile theme roller</a:t>
            </a:r>
          </a:p>
        </p:txBody>
      </p:sp>
      <p:sp>
        <p:nvSpPr>
          <p:cNvPr id="3" name="Content Placeholder 2"/>
          <p:cNvSpPr>
            <a:spLocks noGrp="1"/>
          </p:cNvSpPr>
          <p:nvPr>
            <p:ph idx="1"/>
          </p:nvPr>
        </p:nvSpPr>
        <p:spPr>
          <a:xfrm>
            <a:off x="628650" y="1129005"/>
            <a:ext cx="7886700" cy="5383762"/>
          </a:xfrm>
        </p:spPr>
        <p:txBody>
          <a:bodyPr/>
          <a:lstStyle/>
          <a:p>
            <a:r>
              <a:rPr lang="en-US" dirty="0">
                <a:hlinkClick r:id="rId2"/>
              </a:rPr>
              <a:t>https://learn.jquery.com/jquery-mobile/theme-roller/</a:t>
            </a:r>
            <a:endParaRPr lang="en-US" dirty="0"/>
          </a:p>
          <a:p>
            <a:endParaRPr lang="en-US" dirty="0"/>
          </a:p>
        </p:txBody>
      </p:sp>
      <p:pic>
        <p:nvPicPr>
          <p:cNvPr id="4" name="Picture 3"/>
          <p:cNvPicPr>
            <a:picLocks noChangeAspect="1"/>
          </p:cNvPicPr>
          <p:nvPr/>
        </p:nvPicPr>
        <p:blipFill>
          <a:blip r:embed="rId3"/>
          <a:stretch>
            <a:fillRect/>
          </a:stretch>
        </p:blipFill>
        <p:spPr>
          <a:xfrm>
            <a:off x="3019425" y="1647139"/>
            <a:ext cx="2355008" cy="4955630"/>
          </a:xfrm>
          <a:prstGeom prst="rect">
            <a:avLst/>
          </a:prstGeom>
        </p:spPr>
      </p:pic>
    </p:spTree>
    <p:extLst>
      <p:ext uri="{BB962C8B-B14F-4D97-AF65-F5344CB8AC3E}">
        <p14:creationId xmlns:p14="http://schemas.microsoft.com/office/powerpoint/2010/main" val="296164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lstStyle/>
          <a:p>
            <a:r>
              <a:rPr lang="en-US" dirty="0" smtClean="0"/>
              <a:t>But</a:t>
            </a:r>
            <a:endParaRPr lang="en-US" dirty="0"/>
          </a:p>
        </p:txBody>
      </p:sp>
      <p:sp>
        <p:nvSpPr>
          <p:cNvPr id="3" name="Content Placeholder 2"/>
          <p:cNvSpPr>
            <a:spLocks noGrp="1"/>
          </p:cNvSpPr>
          <p:nvPr>
            <p:ph idx="1"/>
          </p:nvPr>
        </p:nvSpPr>
        <p:spPr>
          <a:xfrm>
            <a:off x="628650" y="1129005"/>
            <a:ext cx="7886700" cy="5383762"/>
          </a:xfrm>
        </p:spPr>
        <p:txBody>
          <a:bodyPr>
            <a:normAutofit/>
          </a:bodyPr>
          <a:lstStyle/>
          <a:p>
            <a:pPr marL="342900" lvl="1" indent="0">
              <a:buNone/>
            </a:pPr>
            <a:endParaRPr lang="en-US" dirty="0"/>
          </a:p>
          <a:p>
            <a:r>
              <a:rPr lang="en-US" dirty="0"/>
              <a:t>“Things” behave a bit different because all your code is going through the jQuery mobile </a:t>
            </a:r>
            <a:r>
              <a:rPr lang="en-US" dirty="0" smtClean="0"/>
              <a:t>framework JavaScript engine.  </a:t>
            </a:r>
            <a:endParaRPr lang="en-US" dirty="0"/>
          </a:p>
          <a:p>
            <a:pPr lvl="1"/>
            <a:r>
              <a:rPr lang="en-US" smtClean="0"/>
              <a:t>When </a:t>
            </a:r>
            <a:r>
              <a:rPr lang="en-US" dirty="0"/>
              <a:t>running a jQuery app, hitting the “back” button on your browser gives bad results.</a:t>
            </a:r>
          </a:p>
          <a:p>
            <a:pPr marL="0" indent="0">
              <a:buNone/>
            </a:pPr>
            <a:endParaRPr lang="en-US" dirty="0"/>
          </a:p>
          <a:p>
            <a:endParaRPr lang="en-US" dirty="0"/>
          </a:p>
        </p:txBody>
      </p:sp>
    </p:spTree>
    <p:extLst>
      <p:ext uri="{BB962C8B-B14F-4D97-AF65-F5344CB8AC3E}">
        <p14:creationId xmlns:p14="http://schemas.microsoft.com/office/powerpoint/2010/main" val="352006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1123"/>
          </a:xfrm>
        </p:spPr>
        <p:txBody>
          <a:bodyPr/>
          <a:lstStyle/>
          <a:p>
            <a:r>
              <a:rPr lang="en-US" dirty="0" smtClean="0"/>
              <a:t>jQuery Mobile is not really related to jQuery!</a:t>
            </a:r>
            <a:endParaRPr lang="en-US" dirty="0"/>
          </a:p>
        </p:txBody>
      </p:sp>
      <p:sp>
        <p:nvSpPr>
          <p:cNvPr id="3" name="Content Placeholder 2"/>
          <p:cNvSpPr>
            <a:spLocks noGrp="1"/>
          </p:cNvSpPr>
          <p:nvPr>
            <p:ph idx="1"/>
          </p:nvPr>
        </p:nvSpPr>
        <p:spPr>
          <a:xfrm>
            <a:off x="628650" y="1186249"/>
            <a:ext cx="7886700" cy="4990714"/>
          </a:xfrm>
        </p:spPr>
        <p:txBody>
          <a:bodyPr>
            <a:normAutofit fontScale="92500" lnSpcReduction="10000"/>
          </a:bodyPr>
          <a:lstStyle/>
          <a:p>
            <a:r>
              <a:rPr lang="en-US" dirty="0" smtClean="0"/>
              <a:t>They chose that name to tag along with the widespread use of jQuery.  jQuery Mobile does use jQuery, but that’s the only connection.</a:t>
            </a:r>
          </a:p>
          <a:p>
            <a:r>
              <a:rPr lang="en-US" dirty="0"/>
              <a:t>jQuery is a lightweight, "write less, do more", JavaScript </a:t>
            </a:r>
            <a:r>
              <a:rPr lang="en-US" dirty="0" smtClean="0"/>
              <a:t>library to </a:t>
            </a:r>
            <a:r>
              <a:rPr lang="en-US" dirty="0"/>
              <a:t>make it </a:t>
            </a:r>
            <a:r>
              <a:rPr lang="en-US" dirty="0" smtClean="0"/>
              <a:t>easier </a:t>
            </a:r>
            <a:r>
              <a:rPr lang="en-US" dirty="0"/>
              <a:t>to use JavaScript </a:t>
            </a:r>
            <a:r>
              <a:rPr lang="en-US" dirty="0" smtClean="0"/>
              <a:t>code.</a:t>
            </a:r>
            <a:endParaRPr lang="en-US" dirty="0"/>
          </a:p>
          <a:p>
            <a:pPr lvl="1"/>
            <a:r>
              <a:rPr lang="en-US" dirty="0" smtClean="0"/>
              <a:t>Query </a:t>
            </a:r>
            <a:r>
              <a:rPr lang="en-US" dirty="0"/>
              <a:t>takes a lot of common tasks that require many lines of JavaScript code to accomplish, and wraps them into methods that you can call with a single line of </a:t>
            </a:r>
            <a:r>
              <a:rPr lang="en-US" dirty="0" smtClean="0"/>
              <a:t>code.</a:t>
            </a:r>
          </a:p>
          <a:p>
            <a:pPr lvl="1"/>
            <a:r>
              <a:rPr lang="en-US" dirty="0" smtClean="0"/>
              <a:t>jQuery </a:t>
            </a:r>
            <a:r>
              <a:rPr lang="en-US" dirty="0"/>
              <a:t>also simplifies a lot of the complicated things from JavaScript, like AJAX calls </a:t>
            </a:r>
            <a:r>
              <a:rPr lang="en-US" dirty="0" smtClean="0"/>
              <a:t>to server and </a:t>
            </a:r>
            <a:r>
              <a:rPr lang="en-US" dirty="0"/>
              <a:t>DOM manipulation</a:t>
            </a:r>
            <a:r>
              <a:rPr lang="en-US" dirty="0" smtClean="0"/>
              <a:t>.</a:t>
            </a:r>
          </a:p>
          <a:p>
            <a:pPr lvl="1"/>
            <a:r>
              <a:rPr lang="en-US" dirty="0" smtClean="0"/>
              <a:t>The first line of the library says  $ = jQuery;  so you will see lots of code with this $ showing up, its just a short synonym for jQuery</a:t>
            </a:r>
          </a:p>
          <a:p>
            <a:pPr lvl="1"/>
            <a:r>
              <a:rPr lang="en-US" dirty="0" smtClean="0"/>
              <a:t>Common example is, instead of typing</a:t>
            </a:r>
          </a:p>
          <a:p>
            <a:pPr marL="342900" lvl="1" indent="0">
              <a:buNone/>
            </a:pPr>
            <a:r>
              <a:rPr lang="en-US" dirty="0" err="1" smtClean="0"/>
              <a:t>Var</a:t>
            </a:r>
            <a:r>
              <a:rPr lang="en-US" dirty="0" smtClean="0"/>
              <a:t> </a:t>
            </a:r>
            <a:r>
              <a:rPr lang="en-US" dirty="0" err="1" smtClean="0"/>
              <a:t>inputString</a:t>
            </a:r>
            <a:r>
              <a:rPr lang="en-US" dirty="0" smtClean="0"/>
              <a:t> </a:t>
            </a:r>
            <a:r>
              <a:rPr lang="en-US" dirty="0"/>
              <a:t>= </a:t>
            </a:r>
            <a:r>
              <a:rPr lang="en-US" dirty="0" err="1"/>
              <a:t>document.getElementById</a:t>
            </a:r>
            <a:r>
              <a:rPr lang="en-US" dirty="0"/>
              <a:t> ("</a:t>
            </a:r>
            <a:r>
              <a:rPr lang="en-US" dirty="0" err="1"/>
              <a:t>firstname</a:t>
            </a:r>
            <a:r>
              <a:rPr lang="en-US" dirty="0"/>
              <a:t>").value</a:t>
            </a:r>
            <a:endParaRPr lang="en-US" dirty="0" smtClean="0"/>
          </a:p>
          <a:p>
            <a:pPr marL="342900" lvl="1" indent="0">
              <a:buNone/>
            </a:pPr>
            <a:r>
              <a:rPr lang="en-US" dirty="0" err="1"/>
              <a:t>var</a:t>
            </a:r>
            <a:r>
              <a:rPr lang="en-US" dirty="0"/>
              <a:t> </a:t>
            </a:r>
            <a:r>
              <a:rPr lang="en-US" dirty="0" err="1"/>
              <a:t>inputString</a:t>
            </a:r>
            <a:r>
              <a:rPr lang="en-US" dirty="0"/>
              <a:t> = </a:t>
            </a:r>
            <a:r>
              <a:rPr lang="en-US" dirty="0" smtClean="0"/>
              <a:t>$("#</a:t>
            </a:r>
            <a:r>
              <a:rPr lang="en-US" dirty="0"/>
              <a:t> </a:t>
            </a:r>
            <a:r>
              <a:rPr lang="en-US" dirty="0" err="1"/>
              <a:t>firstname</a:t>
            </a:r>
            <a:r>
              <a:rPr lang="en-US" dirty="0"/>
              <a:t> </a:t>
            </a:r>
            <a:r>
              <a:rPr lang="en-US" dirty="0" smtClean="0"/>
              <a:t>").</a:t>
            </a:r>
            <a:r>
              <a:rPr lang="en-US" dirty="0" err="1"/>
              <a:t>val</a:t>
            </a:r>
            <a:r>
              <a:rPr lang="en-US" dirty="0" smtClean="0"/>
              <a:t>();</a:t>
            </a:r>
          </a:p>
          <a:p>
            <a:pPr marL="342900" lvl="1" indent="0">
              <a:buNone/>
            </a:pPr>
            <a:r>
              <a:rPr lang="en-US" dirty="0" smtClean="0"/>
              <a:t>It uses “id” #   class .  and element &lt;p&gt; identifiers that are exactly the same as CSS</a:t>
            </a:r>
          </a:p>
          <a:p>
            <a:r>
              <a:rPr lang="en-US" dirty="0" smtClean="0"/>
              <a:t>Much of what it did has been added to the latest versions of HTML and JS, so it is likely not used much in new apps, but zillion lines of code out there using it now</a:t>
            </a:r>
            <a:endParaRPr lang="en-US" dirty="0"/>
          </a:p>
        </p:txBody>
      </p:sp>
    </p:spTree>
    <p:extLst>
      <p:ext uri="{BB962C8B-B14F-4D97-AF65-F5344CB8AC3E}">
        <p14:creationId xmlns:p14="http://schemas.microsoft.com/office/powerpoint/2010/main" val="106115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Good sites</a:t>
            </a:r>
            <a:endParaRPr lang="en-US" dirty="0"/>
          </a:p>
        </p:txBody>
      </p:sp>
      <p:sp>
        <p:nvSpPr>
          <p:cNvPr id="3" name="Content Placeholder 2"/>
          <p:cNvSpPr>
            <a:spLocks noGrp="1"/>
          </p:cNvSpPr>
          <p:nvPr>
            <p:ph idx="1"/>
          </p:nvPr>
        </p:nvSpPr>
        <p:spPr/>
        <p:txBody>
          <a:bodyPr/>
          <a:lstStyle/>
          <a:p>
            <a:r>
              <a:rPr lang="en-US" dirty="0"/>
              <a:t>See: </a:t>
            </a:r>
          </a:p>
          <a:p>
            <a:r>
              <a:rPr lang="en-US" dirty="0">
                <a:hlinkClick r:id="rId2"/>
              </a:rPr>
              <a:t>http://www.codeproject.com/Articles/644118/Writing-your-first-jQuery-Mobile-app-Part</a:t>
            </a:r>
            <a:endParaRPr lang="en-US" dirty="0"/>
          </a:p>
          <a:p>
            <a:endParaRPr lang="en-US" dirty="0">
              <a:hlinkClick r:id="rId3"/>
            </a:endParaRPr>
          </a:p>
          <a:p>
            <a:r>
              <a:rPr lang="en-US" dirty="0">
                <a:hlinkClick r:id="rId3"/>
              </a:rPr>
              <a:t>https://www.ibm.com/developerworks/library/wa-jqmobile/index.html</a:t>
            </a:r>
            <a:endParaRPr lang="en-US" dirty="0"/>
          </a:p>
          <a:p>
            <a:endParaRPr lang="en-US" dirty="0"/>
          </a:p>
        </p:txBody>
      </p:sp>
    </p:spTree>
    <p:extLst>
      <p:ext uri="{BB962C8B-B14F-4D97-AF65-F5344CB8AC3E}">
        <p14:creationId xmlns:p14="http://schemas.microsoft.com/office/powerpoint/2010/main" val="118833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normAutofit fontScale="90000"/>
          </a:bodyPr>
          <a:lstStyle/>
          <a:p>
            <a:r>
              <a:rPr lang="en-US" dirty="0"/>
              <a:t>jQuery Mobile:  Make it portable and UI friendly</a:t>
            </a:r>
          </a:p>
        </p:txBody>
      </p:sp>
      <p:pic>
        <p:nvPicPr>
          <p:cNvPr id="5124" name="Picture 4" descr="http://www.jqmgallery.com/wp-content/uploads/2011/06/standrod-3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23" y="1481565"/>
            <a:ext cx="3130379" cy="469557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www.jqmgallery.com/wp-content/uploads/2011/06/standford-3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650" y="1463675"/>
            <a:ext cx="3117476" cy="467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5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normAutofit fontScale="90000"/>
          </a:bodyPr>
          <a:lstStyle/>
          <a:p>
            <a:r>
              <a:rPr lang="en-US" dirty="0"/>
              <a:t>jQuery Mobile:  Make it portable and UI friendly</a:t>
            </a:r>
          </a:p>
        </p:txBody>
      </p:sp>
      <p:pic>
        <p:nvPicPr>
          <p:cNvPr id="5130" name="Picture 10" descr="http://www.jqmgallery.com/wp-content/uploads/2013/11/greyhound-3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49" y="1226192"/>
            <a:ext cx="3043338" cy="456500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jqmgallery.com/wp-content/uploads/2013/11/greyhound-3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002" y="1191827"/>
            <a:ext cx="304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93341" y="6170140"/>
            <a:ext cx="6676443" cy="369332"/>
          </a:xfrm>
          <a:prstGeom prst="rect">
            <a:avLst/>
          </a:prstGeom>
          <a:noFill/>
        </p:spPr>
        <p:txBody>
          <a:bodyPr wrap="none" rtlCol="0">
            <a:spAutoFit/>
          </a:bodyPr>
          <a:lstStyle/>
          <a:p>
            <a:r>
              <a:rPr lang="en-US" dirty="0"/>
              <a:t>And the world famous:   </a:t>
            </a:r>
            <a:r>
              <a:rPr lang="en-US" dirty="0">
                <a:hlinkClick r:id="rId4"/>
              </a:rPr>
              <a:t>http://kurt-jquerymobile.azurewebsites.net/</a:t>
            </a:r>
            <a:endParaRPr lang="en-US" dirty="0"/>
          </a:p>
        </p:txBody>
      </p:sp>
    </p:spTree>
    <p:extLst>
      <p:ext uri="{BB962C8B-B14F-4D97-AF65-F5344CB8AC3E}">
        <p14:creationId xmlns:p14="http://schemas.microsoft.com/office/powerpoint/2010/main" val="124551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lstStyle/>
          <a:p>
            <a:r>
              <a:rPr lang="en-US" dirty="0" smtClean="0"/>
              <a:t>jQuery Mobile</a:t>
            </a:r>
            <a:endParaRPr lang="en-US" dirty="0"/>
          </a:p>
        </p:txBody>
      </p:sp>
      <p:sp>
        <p:nvSpPr>
          <p:cNvPr id="3" name="Content Placeholder 2"/>
          <p:cNvSpPr>
            <a:spLocks noGrp="1"/>
          </p:cNvSpPr>
          <p:nvPr>
            <p:ph idx="1"/>
          </p:nvPr>
        </p:nvSpPr>
        <p:spPr>
          <a:xfrm>
            <a:off x="321276" y="1129005"/>
            <a:ext cx="8435546" cy="5383762"/>
          </a:xfrm>
        </p:spPr>
        <p:txBody>
          <a:bodyPr/>
          <a:lstStyle/>
          <a:p>
            <a:r>
              <a:rPr lang="en-US" dirty="0" smtClean="0"/>
              <a:t>jQuery </a:t>
            </a:r>
            <a:r>
              <a:rPr lang="en-US" dirty="0"/>
              <a:t>mobile uses HTML5 extensively so need:</a:t>
            </a:r>
          </a:p>
          <a:p>
            <a:pPr marL="0" lvl="0" indent="0">
              <a:buNone/>
            </a:pPr>
            <a:r>
              <a:rPr lang="en-US" altLang="en-US" sz="2400" dirty="0">
                <a:solidFill>
                  <a:srgbClr val="0000FF"/>
                </a:solidFill>
                <a:latin typeface="Consolas" panose="020B0609020204030204" pitchFamily="49" charset="0"/>
                <a:cs typeface="Consolas" panose="020B0609020204030204" pitchFamily="49" charset="0"/>
              </a:rPr>
              <a:t>         </a:t>
            </a:r>
            <a:r>
              <a:rPr lang="en-US" altLang="en-US" sz="1800" dirty="0">
                <a:solidFill>
                  <a:srgbClr val="0000FF"/>
                </a:solidFill>
                <a:latin typeface="Consolas" panose="020B0609020204030204" pitchFamily="49" charset="0"/>
                <a:cs typeface="Consolas" panose="020B0609020204030204" pitchFamily="49" charset="0"/>
              </a:rPr>
              <a:t>&lt;</a:t>
            </a:r>
            <a:r>
              <a:rPr lang="en-US" altLang="en-US" sz="1800" dirty="0">
                <a:solidFill>
                  <a:srgbClr val="800000"/>
                </a:solidFill>
                <a:latin typeface="Consolas" panose="020B0609020204030204" pitchFamily="49" charset="0"/>
                <a:cs typeface="Consolas" panose="020B0609020204030204" pitchFamily="49" charset="0"/>
              </a:rPr>
              <a:t>!DOCTYPE</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FF0000"/>
                </a:solidFill>
                <a:latin typeface="Consolas" panose="020B0609020204030204" pitchFamily="49" charset="0"/>
                <a:cs typeface="Consolas" panose="020B0609020204030204" pitchFamily="49" charset="0"/>
              </a:rPr>
              <a:t>html</a:t>
            </a:r>
            <a:r>
              <a:rPr lang="en-US" altLang="en-US" sz="1800" dirty="0">
                <a:solidFill>
                  <a:srgbClr val="0000FF"/>
                </a:solidFill>
                <a:latin typeface="Consolas" panose="020B0609020204030204" pitchFamily="49" charset="0"/>
                <a:cs typeface="Consolas" panose="020B0609020204030204" pitchFamily="49" charset="0"/>
              </a:rPr>
              <a:t>&gt;</a:t>
            </a:r>
            <a:r>
              <a:rPr lang="en-US" altLang="en-US" sz="1800" dirty="0"/>
              <a:t> </a:t>
            </a:r>
            <a:endParaRPr lang="en-US" dirty="0"/>
          </a:p>
          <a:p>
            <a:r>
              <a:rPr lang="en-US" dirty="0"/>
              <a:t> load the jQuery mobile framework in head section. We’ll use the CDN enabled links for better performance.</a:t>
            </a:r>
          </a:p>
          <a:p>
            <a:pPr marL="0" lvl="0" indent="0">
              <a:buNone/>
            </a:pPr>
            <a:r>
              <a:rPr lang="en-US" altLang="en-US" sz="1600" dirty="0">
                <a:solidFill>
                  <a:srgbClr val="000000"/>
                </a:solidFill>
                <a:latin typeface="Consolas" panose="020B0609020204030204" pitchFamily="49" charset="0"/>
                <a:cs typeface="Consolas" panose="020B0609020204030204" pitchFamily="49" charset="0"/>
              </a:rPr>
              <a:t>&lt;link </a:t>
            </a:r>
            <a:r>
              <a:rPr lang="en-US" altLang="en-US" sz="1600" dirty="0" err="1">
                <a:solidFill>
                  <a:srgbClr val="000000"/>
                </a:solidFill>
                <a:latin typeface="Consolas" panose="020B0609020204030204" pitchFamily="49" charset="0"/>
                <a:cs typeface="Consolas" panose="020B0609020204030204" pitchFamily="49" charset="0"/>
              </a:rPr>
              <a:t>rel</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800080"/>
                </a:solidFill>
                <a:latin typeface="Consolas" panose="020B0609020204030204" pitchFamily="49" charset="0"/>
                <a:cs typeface="Consolas" panose="020B0609020204030204" pitchFamily="49" charset="0"/>
              </a:rPr>
              <a:t>"stylesheet"</a:t>
            </a:r>
            <a:r>
              <a:rPr lang="en-US" altLang="en-US" sz="1600" dirty="0">
                <a:solidFill>
                  <a:srgbClr val="000000"/>
                </a:solidFill>
                <a:latin typeface="Consolas" panose="020B0609020204030204" pitchFamily="49" charset="0"/>
                <a:cs typeface="Consolas" panose="020B0609020204030204" pitchFamily="49" charset="0"/>
              </a:rPr>
              <a:t> type=</a:t>
            </a:r>
            <a:r>
              <a:rPr lang="en-US" altLang="en-US" sz="1600" dirty="0">
                <a:solidFill>
                  <a:srgbClr val="800080"/>
                </a:solidFill>
                <a:latin typeface="Consolas" panose="020B0609020204030204" pitchFamily="49" charset="0"/>
                <a:cs typeface="Consolas" panose="020B0609020204030204" pitchFamily="49" charset="0"/>
              </a:rPr>
              <a:t>"text/css"</a:t>
            </a: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err="1">
                <a:solidFill>
                  <a:srgbClr val="000000"/>
                </a:solidFill>
                <a:latin typeface="Consolas" panose="020B0609020204030204" pitchFamily="49" charset="0"/>
                <a:cs typeface="Consolas" panose="020B0609020204030204" pitchFamily="49" charset="0"/>
              </a:rPr>
              <a:t>href</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800080"/>
                </a:solidFill>
                <a:latin typeface="Consolas" panose="020B0609020204030204" pitchFamily="49" charset="0"/>
                <a:cs typeface="Consolas" panose="020B0609020204030204" pitchFamily="49" charset="0"/>
              </a:rPr>
              <a:t>"http://code.jquery.com/mobile/1.3.1/jquery.mobile-1.3.1.min.css"</a:t>
            </a:r>
            <a:r>
              <a:rPr lang="en-US" altLang="en-US" sz="1600" dirty="0">
                <a:solidFill>
                  <a:srgbClr val="000000"/>
                </a:solidFill>
                <a:latin typeface="Consolas" panose="020B0609020204030204" pitchFamily="49" charset="0"/>
                <a:cs typeface="Consolas" panose="020B0609020204030204" pitchFamily="49" charset="0"/>
              </a:rPr>
              <a:t>/&gt; </a:t>
            </a:r>
          </a:p>
          <a:p>
            <a:pPr marL="0" lvl="0" indent="0">
              <a:buNone/>
            </a:pPr>
            <a:r>
              <a:rPr lang="en-US" altLang="en-US" sz="1600" dirty="0">
                <a:solidFill>
                  <a:srgbClr val="000000"/>
                </a:solidFill>
                <a:latin typeface="Consolas" panose="020B0609020204030204" pitchFamily="49" charset="0"/>
                <a:cs typeface="Consolas" panose="020B0609020204030204" pitchFamily="49" charset="0"/>
              </a:rPr>
              <a:t>&lt;script </a:t>
            </a:r>
            <a:r>
              <a:rPr lang="en-US" altLang="en-US" sz="1600" dirty="0" err="1">
                <a:solidFill>
                  <a:srgbClr val="000000"/>
                </a:solidFill>
                <a:latin typeface="Consolas" panose="020B0609020204030204" pitchFamily="49" charset="0"/>
                <a:cs typeface="Consolas" panose="020B0609020204030204" pitchFamily="49" charset="0"/>
              </a:rPr>
              <a:t>src</a:t>
            </a:r>
            <a:r>
              <a:rPr lang="en-US" altLang="en-US" sz="1600" dirty="0">
                <a:solidFill>
                  <a:srgbClr val="000000"/>
                </a:solidFill>
                <a:latin typeface="Consolas" panose="020B0609020204030204" pitchFamily="49" charset="0"/>
                <a:cs typeface="Consolas" panose="020B0609020204030204" pitchFamily="49" charset="0"/>
              </a:rPr>
              <a:t>=</a:t>
            </a:r>
            <a:r>
              <a:rPr lang="en-US" altLang="en-US" sz="1600" dirty="0">
                <a:solidFill>
                  <a:srgbClr val="800080"/>
                </a:solidFill>
                <a:latin typeface="Consolas" panose="020B0609020204030204" pitchFamily="49" charset="0"/>
                <a:cs typeface="Consolas" panose="020B0609020204030204" pitchFamily="49" charset="0"/>
              </a:rPr>
              <a:t>"http://code.jquery.com/jquery-1.8.2.min.js"</a:t>
            </a:r>
            <a:r>
              <a:rPr lang="en-US" altLang="en-US" sz="1600" dirty="0">
                <a:solidFill>
                  <a:srgbClr val="000000"/>
                </a:solidFill>
                <a:latin typeface="Consolas" panose="020B0609020204030204" pitchFamily="49" charset="0"/>
                <a:cs typeface="Consolas" panose="020B0609020204030204" pitchFamily="49" charset="0"/>
              </a:rPr>
              <a:t>&gt;</a:t>
            </a:r>
            <a:r>
              <a:rPr lang="en-US" altLang="en-US" sz="1600" dirty="0">
                <a:solidFill>
                  <a:srgbClr val="0000FF"/>
                </a:solidFill>
                <a:latin typeface="Consolas" panose="020B0609020204030204" pitchFamily="49" charset="0"/>
                <a:cs typeface="Consolas" panose="020B0609020204030204" pitchFamily="49" charset="0"/>
              </a:rPr>
              <a:t>&lt;/</a:t>
            </a:r>
            <a:r>
              <a:rPr lang="en-US" altLang="en-US" sz="1600" dirty="0">
                <a:solidFill>
                  <a:srgbClr val="800000"/>
                </a:solidFill>
                <a:latin typeface="Consolas" panose="020B0609020204030204" pitchFamily="49" charset="0"/>
                <a:cs typeface="Consolas" panose="020B0609020204030204" pitchFamily="49" charset="0"/>
              </a:rPr>
              <a:t>script</a:t>
            </a:r>
            <a:r>
              <a:rPr lang="en-US" altLang="en-US" sz="1600" dirty="0">
                <a:solidFill>
                  <a:srgbClr val="000000"/>
                </a:solidFill>
                <a:latin typeface="Consolas" panose="020B0609020204030204" pitchFamily="49" charset="0"/>
                <a:cs typeface="Consolas" panose="020B0609020204030204" pitchFamily="49" charset="0"/>
              </a:rPr>
              <a:t>&gt;</a:t>
            </a:r>
            <a:r>
              <a:rPr lang="en-US" altLang="en-US" sz="1600" dirty="0"/>
              <a:t> </a:t>
            </a:r>
            <a:endParaRPr lang="en-US" altLang="en-US" sz="1600" dirty="0">
              <a:latin typeface="Arial" panose="020B0604020202020204" pitchFamily="34" charset="0"/>
            </a:endParaRPr>
          </a:p>
          <a:p>
            <a:endParaRPr lang="en-US" dirty="0"/>
          </a:p>
          <a:p>
            <a:r>
              <a:rPr lang="en-US" dirty="0"/>
              <a:t>Note this PPT reflects </a:t>
            </a:r>
            <a:r>
              <a:rPr lang="en-US" dirty="0" err="1"/>
              <a:t>ver</a:t>
            </a:r>
            <a:r>
              <a:rPr lang="en-US" dirty="0"/>
              <a:t> 1.3.1, an old version. When we get to actually using it for our first demo project, we will use a more current version.</a:t>
            </a:r>
          </a:p>
          <a:p>
            <a:endParaRPr lang="en-US" dirty="0"/>
          </a:p>
        </p:txBody>
      </p:sp>
    </p:spTree>
    <p:extLst>
      <p:ext uri="{BB962C8B-B14F-4D97-AF65-F5344CB8AC3E}">
        <p14:creationId xmlns:p14="http://schemas.microsoft.com/office/powerpoint/2010/main" val="258476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63878"/>
          </a:xfrm>
        </p:spPr>
        <p:txBody>
          <a:bodyPr/>
          <a:lstStyle/>
          <a:p>
            <a:r>
              <a:rPr lang="en-US" dirty="0"/>
              <a:t>jQuery Mobile : body of the page</a:t>
            </a:r>
          </a:p>
        </p:txBody>
      </p:sp>
      <p:sp>
        <p:nvSpPr>
          <p:cNvPr id="3" name="Content Placeholder 2"/>
          <p:cNvSpPr>
            <a:spLocks noGrp="1"/>
          </p:cNvSpPr>
          <p:nvPr>
            <p:ph idx="1"/>
          </p:nvPr>
        </p:nvSpPr>
        <p:spPr>
          <a:xfrm>
            <a:off x="628650" y="1129005"/>
            <a:ext cx="7886700" cy="5383762"/>
          </a:xfrm>
        </p:spPr>
        <p:txBody>
          <a:bodyPr/>
          <a:lstStyle/>
          <a:p>
            <a:r>
              <a:rPr lang="en-US" dirty="0"/>
              <a:t>The page structure of jQuery mobile app has 3 sections "Header", "Content" and "Footer". They are  all simple &lt;div&gt; containers, styled by using the HTML 5 data-role attributes.</a:t>
            </a:r>
          </a:p>
          <a:p>
            <a:r>
              <a:rPr lang="en-US" dirty="0"/>
              <a:t>As a SPA (single page application), our one downloaded HTML file can contain multiple “pages”, but these pages are really multiple, different page “blocks”, where pages are nothing but &lt;div&gt; elements with other HTML 5 data attributes.</a:t>
            </a:r>
            <a:br>
              <a:rPr lang="en-US" dirty="0"/>
            </a:br>
            <a:endParaRPr lang="en-US" dirty="0"/>
          </a:p>
        </p:txBody>
      </p:sp>
      <p:pic>
        <p:nvPicPr>
          <p:cNvPr id="4" name="Picture 3"/>
          <p:cNvPicPr>
            <a:picLocks noChangeAspect="1"/>
          </p:cNvPicPr>
          <p:nvPr/>
        </p:nvPicPr>
        <p:blipFill>
          <a:blip r:embed="rId2"/>
          <a:stretch>
            <a:fillRect/>
          </a:stretch>
        </p:blipFill>
        <p:spPr>
          <a:xfrm>
            <a:off x="2734963" y="3818753"/>
            <a:ext cx="1909515" cy="2400300"/>
          </a:xfrm>
          <a:prstGeom prst="rect">
            <a:avLst/>
          </a:prstGeom>
        </p:spPr>
      </p:pic>
      <p:pic>
        <p:nvPicPr>
          <p:cNvPr id="5" name="Picture 4"/>
          <p:cNvPicPr>
            <a:picLocks noChangeAspect="1"/>
          </p:cNvPicPr>
          <p:nvPr/>
        </p:nvPicPr>
        <p:blipFill>
          <a:blip r:embed="rId2"/>
          <a:stretch>
            <a:fillRect/>
          </a:stretch>
        </p:blipFill>
        <p:spPr>
          <a:xfrm>
            <a:off x="4856207" y="3822872"/>
            <a:ext cx="1909515" cy="2400300"/>
          </a:xfrm>
          <a:prstGeom prst="rect">
            <a:avLst/>
          </a:prstGeom>
        </p:spPr>
      </p:pic>
      <p:pic>
        <p:nvPicPr>
          <p:cNvPr id="6" name="Picture 5"/>
          <p:cNvPicPr>
            <a:picLocks noChangeAspect="1"/>
          </p:cNvPicPr>
          <p:nvPr/>
        </p:nvPicPr>
        <p:blipFill>
          <a:blip r:embed="rId2"/>
          <a:stretch>
            <a:fillRect/>
          </a:stretch>
        </p:blipFill>
        <p:spPr>
          <a:xfrm>
            <a:off x="6948610" y="3789920"/>
            <a:ext cx="1909515" cy="2400300"/>
          </a:xfrm>
          <a:prstGeom prst="rect">
            <a:avLst/>
          </a:prstGeom>
        </p:spPr>
      </p:pic>
      <p:sp>
        <p:nvSpPr>
          <p:cNvPr id="7" name="TextBox 6"/>
          <p:cNvSpPr txBox="1"/>
          <p:nvPr/>
        </p:nvSpPr>
        <p:spPr>
          <a:xfrm>
            <a:off x="2743211" y="4646140"/>
            <a:ext cx="1849161" cy="276999"/>
          </a:xfrm>
          <a:prstGeom prst="rect">
            <a:avLst/>
          </a:prstGeom>
          <a:noFill/>
        </p:spPr>
        <p:txBody>
          <a:bodyPr wrap="none" rtlCol="0">
            <a:spAutoFit/>
          </a:bodyPr>
          <a:lstStyle/>
          <a:p>
            <a:r>
              <a:rPr lang="en-US" sz="1200" dirty="0">
                <a:solidFill>
                  <a:srgbClr val="FF0000"/>
                </a:solidFill>
              </a:rPr>
              <a:t>“home/ display data page”</a:t>
            </a:r>
          </a:p>
        </p:txBody>
      </p:sp>
      <p:sp>
        <p:nvSpPr>
          <p:cNvPr id="8" name="TextBox 7"/>
          <p:cNvSpPr txBox="1"/>
          <p:nvPr/>
        </p:nvSpPr>
        <p:spPr>
          <a:xfrm>
            <a:off x="5235155" y="4674973"/>
            <a:ext cx="1197892" cy="276999"/>
          </a:xfrm>
          <a:prstGeom prst="rect">
            <a:avLst/>
          </a:prstGeom>
          <a:noFill/>
        </p:spPr>
        <p:txBody>
          <a:bodyPr wrap="none" rtlCol="0">
            <a:spAutoFit/>
          </a:bodyPr>
          <a:lstStyle/>
          <a:p>
            <a:r>
              <a:rPr lang="en-US" sz="1200" dirty="0">
                <a:solidFill>
                  <a:srgbClr val="FF0000"/>
                </a:solidFill>
              </a:rPr>
              <a:t>“edit data page”</a:t>
            </a:r>
          </a:p>
        </p:txBody>
      </p:sp>
      <p:sp>
        <p:nvSpPr>
          <p:cNvPr id="9" name="TextBox 8"/>
          <p:cNvSpPr txBox="1"/>
          <p:nvPr/>
        </p:nvSpPr>
        <p:spPr>
          <a:xfrm>
            <a:off x="7191639" y="4646141"/>
            <a:ext cx="1348831" cy="276999"/>
          </a:xfrm>
          <a:prstGeom prst="rect">
            <a:avLst/>
          </a:prstGeom>
          <a:noFill/>
        </p:spPr>
        <p:txBody>
          <a:bodyPr wrap="none" rtlCol="0">
            <a:spAutoFit/>
          </a:bodyPr>
          <a:lstStyle/>
          <a:p>
            <a:r>
              <a:rPr lang="en-US" sz="1200" dirty="0">
                <a:solidFill>
                  <a:srgbClr val="FF0000"/>
                </a:solidFill>
              </a:rPr>
              <a:t>“delete data page”</a:t>
            </a:r>
          </a:p>
        </p:txBody>
      </p:sp>
      <p:sp>
        <p:nvSpPr>
          <p:cNvPr id="10" name="TextBox 9"/>
          <p:cNvSpPr txBox="1"/>
          <p:nvPr/>
        </p:nvSpPr>
        <p:spPr>
          <a:xfrm>
            <a:off x="2751446" y="3534034"/>
            <a:ext cx="1909497" cy="261610"/>
          </a:xfrm>
          <a:prstGeom prst="rect">
            <a:avLst/>
          </a:prstGeom>
          <a:noFill/>
        </p:spPr>
        <p:txBody>
          <a:bodyPr wrap="none" rtlCol="0">
            <a:spAutoFit/>
          </a:bodyPr>
          <a:lstStyle/>
          <a:p>
            <a:pPr lvl="0" eaLnBrk="0" fontAlgn="base" hangingPunct="0">
              <a:spcBef>
                <a:spcPct val="0"/>
              </a:spcBef>
              <a:spcAft>
                <a:spcPct val="0"/>
              </a:spcAft>
            </a:pPr>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"page"</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
        <p:nvSpPr>
          <p:cNvPr id="12" name="TextBox 11"/>
          <p:cNvSpPr txBox="1"/>
          <p:nvPr/>
        </p:nvSpPr>
        <p:spPr>
          <a:xfrm>
            <a:off x="4847974" y="3521677"/>
            <a:ext cx="1909497" cy="261610"/>
          </a:xfrm>
          <a:prstGeom prst="rect">
            <a:avLst/>
          </a:prstGeom>
          <a:noFill/>
        </p:spPr>
        <p:txBody>
          <a:bodyPr wrap="none" rtlCol="0">
            <a:spAutoFit/>
          </a:bodyPr>
          <a:lstStyle/>
          <a:p>
            <a:pPr lvl="0" eaLnBrk="0" fontAlgn="base" hangingPunct="0">
              <a:spcBef>
                <a:spcPct val="0"/>
              </a:spcBef>
              <a:spcAft>
                <a:spcPct val="0"/>
              </a:spcAft>
            </a:pPr>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"page"</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
        <p:nvSpPr>
          <p:cNvPr id="13" name="TextBox 12"/>
          <p:cNvSpPr txBox="1"/>
          <p:nvPr/>
        </p:nvSpPr>
        <p:spPr>
          <a:xfrm>
            <a:off x="6932145" y="3480488"/>
            <a:ext cx="1909497" cy="261610"/>
          </a:xfrm>
          <a:prstGeom prst="rect">
            <a:avLst/>
          </a:prstGeom>
          <a:noFill/>
        </p:spPr>
        <p:txBody>
          <a:bodyPr wrap="none" rtlCol="0">
            <a:spAutoFit/>
          </a:bodyPr>
          <a:lstStyle/>
          <a:p>
            <a:pPr lvl="0" eaLnBrk="0" fontAlgn="base" hangingPunct="0">
              <a:spcBef>
                <a:spcPct val="0"/>
              </a:spcBef>
              <a:spcAft>
                <a:spcPct val="0"/>
              </a:spcAft>
            </a:pPr>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"page"</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
        <p:nvSpPr>
          <p:cNvPr id="15" name="TextBox 14"/>
          <p:cNvSpPr txBox="1"/>
          <p:nvPr/>
        </p:nvSpPr>
        <p:spPr>
          <a:xfrm>
            <a:off x="733170" y="3929449"/>
            <a:ext cx="2063385" cy="261610"/>
          </a:xfrm>
          <a:prstGeom prst="rect">
            <a:avLst/>
          </a:prstGeom>
          <a:noFill/>
        </p:spPr>
        <p:txBody>
          <a:bodyPr wrap="none" rtlCol="0">
            <a:spAutoFit/>
          </a:bodyPr>
          <a:lstStyle/>
          <a:p>
            <a:pPr lvl="0"/>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"header"</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
        <p:nvSpPr>
          <p:cNvPr id="16" name="TextBox 15"/>
          <p:cNvSpPr txBox="1"/>
          <p:nvPr/>
        </p:nvSpPr>
        <p:spPr>
          <a:xfrm>
            <a:off x="704336" y="4856205"/>
            <a:ext cx="2140330" cy="261610"/>
          </a:xfrm>
          <a:prstGeom prst="rect">
            <a:avLst/>
          </a:prstGeom>
          <a:noFill/>
        </p:spPr>
        <p:txBody>
          <a:bodyPr wrap="none" rtlCol="0">
            <a:spAutoFit/>
          </a:bodyPr>
          <a:lstStyle/>
          <a:p>
            <a:pPr lvl="0"/>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“content"</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
        <p:nvSpPr>
          <p:cNvPr id="17" name="TextBox 16"/>
          <p:cNvSpPr txBox="1"/>
          <p:nvPr/>
        </p:nvSpPr>
        <p:spPr>
          <a:xfrm>
            <a:off x="733168" y="5824151"/>
            <a:ext cx="2063385" cy="261610"/>
          </a:xfrm>
          <a:prstGeom prst="rect">
            <a:avLst/>
          </a:prstGeom>
          <a:noFill/>
        </p:spPr>
        <p:txBody>
          <a:bodyPr wrap="none" rtlCol="0">
            <a:spAutoFit/>
          </a:bodyPr>
          <a:lstStyle/>
          <a:p>
            <a:pPr lvl="0"/>
            <a:r>
              <a:rPr lang="en-US" altLang="en-US" sz="1100" dirty="0">
                <a:solidFill>
                  <a:srgbClr val="000000"/>
                </a:solidFill>
                <a:latin typeface="Consolas" panose="020B0609020204030204" pitchFamily="49" charset="0"/>
                <a:cs typeface="Consolas" panose="020B0609020204030204" pitchFamily="49" charset="0"/>
              </a:rPr>
              <a:t>&lt;div data-role=</a:t>
            </a:r>
            <a:r>
              <a:rPr lang="en-US" altLang="en-US" sz="1100" dirty="0">
                <a:solidFill>
                  <a:srgbClr val="800080"/>
                </a:solidFill>
                <a:latin typeface="Consolas" panose="020B0609020204030204" pitchFamily="49" charset="0"/>
                <a:cs typeface="Consolas" panose="020B0609020204030204" pitchFamily="49" charset="0"/>
              </a:rPr>
              <a:t>“footer"</a:t>
            </a:r>
            <a:r>
              <a:rPr lang="en-US" altLang="en-US" sz="1100" dirty="0">
                <a:solidFill>
                  <a:srgbClr val="000000"/>
                </a:solidFill>
                <a:latin typeface="Consolas" panose="020B0609020204030204" pitchFamily="49" charset="0"/>
                <a:cs typeface="Consolas" panose="020B0609020204030204" pitchFamily="49" charset="0"/>
              </a:rPr>
              <a:t>&gt;</a:t>
            </a:r>
            <a:r>
              <a:rPr lang="en-US" altLang="en-US" sz="1100" dirty="0"/>
              <a:t> </a:t>
            </a:r>
            <a:endParaRPr lang="en-US" altLang="en-US" sz="1100" dirty="0">
              <a:latin typeface="Arial" panose="020B0604020202020204" pitchFamily="34" charset="0"/>
            </a:endParaRPr>
          </a:p>
        </p:txBody>
      </p:sp>
    </p:spTree>
    <p:extLst>
      <p:ext uri="{BB962C8B-B14F-4D97-AF65-F5344CB8AC3E}">
        <p14:creationId xmlns:p14="http://schemas.microsoft.com/office/powerpoint/2010/main" val="33943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175" y="85041"/>
            <a:ext cx="7886700" cy="664602"/>
          </a:xfrm>
        </p:spPr>
        <p:txBody>
          <a:bodyPr>
            <a:normAutofit/>
          </a:bodyPr>
          <a:lstStyle/>
          <a:p>
            <a:r>
              <a:rPr lang="en-US" sz="3200" dirty="0" smtClean="0"/>
              <a:t>Each </a:t>
            </a:r>
            <a:r>
              <a:rPr lang="en-US" sz="3200" dirty="0"/>
              <a:t>“page” </a:t>
            </a:r>
            <a:r>
              <a:rPr lang="en-US" sz="3200" dirty="0" smtClean="0"/>
              <a:t>has </a:t>
            </a:r>
            <a:r>
              <a:rPr lang="en-US" sz="3200" dirty="0"/>
              <a:t>its 3 parts</a:t>
            </a:r>
          </a:p>
        </p:txBody>
      </p:sp>
      <p:sp>
        <p:nvSpPr>
          <p:cNvPr id="4" name="Rectangle 1"/>
          <p:cNvSpPr>
            <a:spLocks noGrp="1" noChangeArrowheads="1"/>
          </p:cNvSpPr>
          <p:nvPr>
            <p:ph idx="1"/>
          </p:nvPr>
        </p:nvSpPr>
        <p:spPr bwMode="auto">
          <a:xfrm>
            <a:off x="200282" y="736178"/>
            <a:ext cx="8879354" cy="4785926"/>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!DOCTYPE</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html</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meta</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name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="viewport"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content</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="width=device-width, initial-scale=1"&gt;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My First jQuery Mobile Application</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/title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link</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rel</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="stylesheet"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type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="text/css"</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href</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="http://code.jquery.com/mobile/1.3.1/jquery.mobile-1.3.1.min.css"/&gt;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="http://code.jquery.com/jquery-1.8.2.min.js"&gt;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script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err="1">
                <a:ln>
                  <a:noFill/>
                </a:ln>
                <a:solidFill>
                  <a:srgbClr val="FF0000"/>
                </a:solidFill>
                <a:effectLst/>
                <a:latin typeface="Consolas" panose="020B0609020204030204" pitchFamily="49" charset="0"/>
                <a:cs typeface="Consolas" panose="020B0609020204030204" pitchFamily="49" charset="0"/>
              </a:rPr>
              <a:t>src</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="http://code.jquery.com/mobile/1.3.1/jquery.mobile-1.3.1.min.js"&gt;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/head</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data-role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="page"&gt;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data-role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="header"&gt;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h1</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Welcome!!!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/h1</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data-role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="content"&gt;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Welcome to my blog and you are reading how to write your first jQuery mobile app.</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/p</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FF0000"/>
                </a:solidFill>
                <a:effectLst/>
                <a:latin typeface="Consolas" panose="020B0609020204030204" pitchFamily="49" charset="0"/>
                <a:cs typeface="Consolas" panose="020B0609020204030204" pitchFamily="49" charset="0"/>
              </a:rPr>
              <a:t>data-role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="footer"&gt;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h1</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jQuery By Example</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/h1</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FF"/>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FF"/>
                </a:solidFill>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/div</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/body</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&lt;</a:t>
            </a:r>
            <a:r>
              <a:rPr kumimoji="0" lang="en-US" altLang="en-US" sz="1100" b="0" i="0" u="none" strike="noStrike" cap="none" normalizeH="0" baseline="0" dirty="0">
                <a:ln>
                  <a:noFill/>
                </a:ln>
                <a:solidFill>
                  <a:srgbClr val="800000"/>
                </a:solidFill>
                <a:effectLst/>
                <a:latin typeface="Consolas" panose="020B0609020204030204" pitchFamily="49" charset="0"/>
                <a:cs typeface="Consolas" panose="020B0609020204030204" pitchFamily="49" charset="0"/>
              </a:rPr>
              <a:t>/html</a:t>
            </a:r>
            <a:r>
              <a:rPr kumimoji="0" lang="en-US" altLang="en-US" sz="11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&gt;</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3075" name="Picture 3" descr="http://3.bp.blogspot.com/-Id_HVT_L6ZI/UhsUdg-VR-I/AAAAAAAAHFc/JN82pkHatUY/s1600/Write+Your+First+jQuery+Mobile+Ap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208" y="4799269"/>
            <a:ext cx="380047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4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61937" y="2632183"/>
            <a:ext cx="2295833" cy="4837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09854" y="1845691"/>
            <a:ext cx="1970385" cy="4837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7"/>
            <a:ext cx="7886700" cy="763878"/>
          </a:xfrm>
        </p:spPr>
        <p:txBody>
          <a:bodyPr/>
          <a:lstStyle/>
          <a:p>
            <a:r>
              <a:rPr lang="en-US" dirty="0"/>
              <a:t>Theme’s, icons</a:t>
            </a:r>
          </a:p>
        </p:txBody>
      </p:sp>
      <p:sp>
        <p:nvSpPr>
          <p:cNvPr id="3" name="Content Placeholder 2"/>
          <p:cNvSpPr>
            <a:spLocks noGrp="1"/>
          </p:cNvSpPr>
          <p:nvPr>
            <p:ph idx="1"/>
          </p:nvPr>
        </p:nvSpPr>
        <p:spPr>
          <a:xfrm>
            <a:off x="628650" y="1129005"/>
            <a:ext cx="7886700" cy="5383762"/>
          </a:xfrm>
        </p:spPr>
        <p:txBody>
          <a:bodyPr>
            <a:normAutofit/>
          </a:bodyPr>
          <a:lstStyle/>
          <a:p>
            <a:r>
              <a:rPr lang="en-US" dirty="0"/>
              <a:t>Has built in 5 themes, sets of consistent shapes, colors, etc.</a:t>
            </a:r>
          </a:p>
          <a:p>
            <a:r>
              <a:rPr lang="en-US" dirty="0"/>
              <a:t>Just add:</a:t>
            </a:r>
          </a:p>
          <a:p>
            <a:pPr marL="0" lvl="0" indent="0">
              <a:buNone/>
            </a:pPr>
            <a:r>
              <a:rPr lang="en-US" altLang="en-US" sz="2000" dirty="0">
                <a:solidFill>
                  <a:srgbClr val="000000"/>
                </a:solidFill>
                <a:latin typeface="Consolas" panose="020B0609020204030204" pitchFamily="49" charset="0"/>
                <a:cs typeface="Consolas" panose="020B0609020204030204" pitchFamily="49" charset="0"/>
              </a:rPr>
              <a:t>    &lt;div data-role=</a:t>
            </a:r>
            <a:r>
              <a:rPr lang="en-US" altLang="en-US" sz="2000" dirty="0">
                <a:solidFill>
                  <a:srgbClr val="800080"/>
                </a:solidFill>
                <a:latin typeface="Consolas" panose="020B0609020204030204" pitchFamily="49" charset="0"/>
                <a:cs typeface="Consolas" panose="020B0609020204030204" pitchFamily="49" charset="0"/>
              </a:rPr>
              <a:t>"header"</a:t>
            </a:r>
            <a:r>
              <a:rPr lang="en-US" altLang="en-US" sz="2000" dirty="0">
                <a:solidFill>
                  <a:srgbClr val="000000"/>
                </a:solidFill>
                <a:latin typeface="Consolas" panose="020B0609020204030204" pitchFamily="49" charset="0"/>
                <a:cs typeface="Consolas" panose="020B0609020204030204" pitchFamily="49" charset="0"/>
              </a:rPr>
              <a:t> data-theme=</a:t>
            </a:r>
            <a:r>
              <a:rPr lang="en-US" altLang="en-US" sz="2000" dirty="0">
                <a:solidFill>
                  <a:srgbClr val="800080"/>
                </a:solidFill>
                <a:latin typeface="Consolas" panose="020B0609020204030204" pitchFamily="49" charset="0"/>
                <a:cs typeface="Consolas" panose="020B0609020204030204" pitchFamily="49" charset="0"/>
              </a:rPr>
              <a:t>'b'</a:t>
            </a:r>
            <a:r>
              <a:rPr lang="en-US" altLang="en-US" sz="2000" dirty="0">
                <a:solidFill>
                  <a:srgbClr val="000000"/>
                </a:solidFill>
                <a:latin typeface="Consolas" panose="020B0609020204030204" pitchFamily="49" charset="0"/>
                <a:cs typeface="Consolas" panose="020B0609020204030204" pitchFamily="49" charset="0"/>
              </a:rPr>
              <a:t>&gt; </a:t>
            </a:r>
            <a:endParaRPr lang="en-US" dirty="0"/>
          </a:p>
          <a:p>
            <a:r>
              <a:rPr lang="en-US" dirty="0" smtClean="0"/>
              <a:t>As </a:t>
            </a:r>
            <a:r>
              <a:rPr lang="en-US" dirty="0"/>
              <a:t>well as buttons with icons:</a:t>
            </a:r>
          </a:p>
          <a:p>
            <a:pPr marL="0" lvl="0" indent="0">
              <a:buNone/>
            </a:pPr>
            <a:r>
              <a:rPr lang="en-US" altLang="en-US" sz="2000" dirty="0">
                <a:solidFill>
                  <a:srgbClr val="000000"/>
                </a:solidFill>
                <a:latin typeface="Consolas" panose="020B0609020204030204" pitchFamily="49" charset="0"/>
                <a:cs typeface="Consolas" panose="020B0609020204030204" pitchFamily="49" charset="0"/>
              </a:rPr>
              <a:t>&lt;a </a:t>
            </a:r>
            <a:r>
              <a:rPr lang="en-US" altLang="en-US" sz="2000" dirty="0" err="1">
                <a:solidFill>
                  <a:srgbClr val="000000"/>
                </a:solidFill>
                <a:latin typeface="Consolas" panose="020B0609020204030204" pitchFamily="49" charset="0"/>
                <a:cs typeface="Consolas" panose="020B0609020204030204" pitchFamily="49" charset="0"/>
              </a:rPr>
              <a:t>href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80"/>
                </a:solidFill>
                <a:latin typeface="Consolas" panose="020B0609020204030204" pitchFamily="49" charset="0"/>
                <a:cs typeface="Consolas" panose="020B0609020204030204" pitchFamily="49" charset="0"/>
              </a:rPr>
              <a:t>"Home.html"</a:t>
            </a:r>
            <a:r>
              <a:rPr lang="en-US" altLang="en-US" sz="2000" dirty="0">
                <a:solidFill>
                  <a:srgbClr val="000000"/>
                </a:solidFill>
                <a:latin typeface="Consolas" panose="020B0609020204030204" pitchFamily="49" charset="0"/>
                <a:cs typeface="Consolas" panose="020B0609020204030204" pitchFamily="49" charset="0"/>
              </a:rPr>
              <a:t> data-icon=</a:t>
            </a:r>
            <a:r>
              <a:rPr lang="en-US" altLang="en-US" sz="2000" dirty="0">
                <a:solidFill>
                  <a:srgbClr val="800080"/>
                </a:solidFill>
                <a:latin typeface="Consolas" panose="020B0609020204030204" pitchFamily="49" charset="0"/>
                <a:cs typeface="Consolas" panose="020B0609020204030204" pitchFamily="49" charset="0"/>
              </a:rPr>
              <a:t>"home"</a:t>
            </a:r>
            <a:r>
              <a:rPr lang="en-US" altLang="en-US" sz="2000" dirty="0">
                <a:solidFill>
                  <a:srgbClr val="000000"/>
                </a:solidFill>
                <a:latin typeface="Consolas" panose="020B0609020204030204" pitchFamily="49" charset="0"/>
                <a:cs typeface="Consolas" panose="020B0609020204030204" pitchFamily="49" charset="0"/>
              </a:rPr>
              <a:t>&gt;Home</a:t>
            </a:r>
            <a:r>
              <a:rPr lang="en-US" altLang="en-US" sz="2000" dirty="0">
                <a:solidFill>
                  <a:srgbClr val="0000FF"/>
                </a:solidFill>
                <a:latin typeface="Consolas" panose="020B0609020204030204" pitchFamily="49" charset="0"/>
                <a:cs typeface="Consolas" panose="020B0609020204030204" pitchFamily="49" charset="0"/>
              </a:rPr>
              <a:t>&lt;/</a:t>
            </a:r>
            <a:r>
              <a:rPr lang="en-US" altLang="en-US" sz="2000" dirty="0">
                <a:solidFill>
                  <a:srgbClr val="800000"/>
                </a:solidFill>
                <a:latin typeface="Consolas" panose="020B0609020204030204" pitchFamily="49" charset="0"/>
                <a:cs typeface="Consolas" panose="020B0609020204030204" pitchFamily="49" charset="0"/>
              </a:rPr>
              <a:t>a</a:t>
            </a:r>
            <a:r>
              <a:rPr lang="en-US" altLang="en-US" sz="2000" dirty="0">
                <a:solidFill>
                  <a:srgbClr val="000000"/>
                </a:solidFill>
                <a:latin typeface="Consolas" panose="020B0609020204030204" pitchFamily="49" charset="0"/>
                <a:cs typeface="Consolas" panose="020B0609020204030204" pitchFamily="49" charset="0"/>
              </a:rPr>
              <a:t>&gt;</a:t>
            </a:r>
            <a:r>
              <a:rPr lang="en-US" altLang="en-US" sz="700" dirty="0"/>
              <a:t> </a:t>
            </a:r>
            <a:endParaRPr lang="en-US" sz="2000" dirty="0" smtClean="0"/>
          </a:p>
          <a:p>
            <a:r>
              <a:rPr lang="en-US" dirty="0" smtClean="0"/>
              <a:t>That </a:t>
            </a:r>
            <a:r>
              <a:rPr lang="en-US" dirty="0"/>
              <a:t>will be a button </a:t>
            </a:r>
            <a:r>
              <a:rPr lang="en-US" dirty="0" smtClean="0"/>
              <a:t>with a unique icon that </a:t>
            </a:r>
            <a:r>
              <a:rPr lang="en-US" dirty="0"/>
              <a:t>takes you to a page called </a:t>
            </a:r>
            <a:r>
              <a:rPr lang="en-US" dirty="0" smtClean="0"/>
              <a:t>Home</a:t>
            </a:r>
          </a:p>
          <a:p>
            <a:r>
              <a:rPr lang="en-US" sz="2400" dirty="0" smtClean="0"/>
              <a:t>And </a:t>
            </a:r>
            <a:r>
              <a:rPr lang="en-US" sz="2400" dirty="0"/>
              <a:t>you can define your </a:t>
            </a:r>
            <a:r>
              <a:rPr lang="en-US" sz="2400" dirty="0" smtClean="0"/>
              <a:t>own themes</a:t>
            </a:r>
            <a:endParaRPr lang="en-US" sz="2400" dirty="0"/>
          </a:p>
          <a:p>
            <a:endParaRPr lang="en-US" sz="2400" dirty="0">
              <a:solidFill>
                <a:srgbClr val="0000FF"/>
              </a:solidFill>
              <a:latin typeface="Consolas" panose="020B0609020204030204" pitchFamily="49" charset="0"/>
              <a:cs typeface="Consolas" panose="020B0609020204030204" pitchFamily="49" charset="0"/>
            </a:endParaRPr>
          </a:p>
          <a:p>
            <a:r>
              <a:rPr lang="en-US" sz="2400" dirty="0" smtClean="0">
                <a:latin typeface="Consolas" panose="020B0609020204030204" pitchFamily="49" charset="0"/>
                <a:cs typeface="Consolas" panose="020B0609020204030204" pitchFamily="49" charset="0"/>
              </a:rPr>
              <a:t>See this site where you can instantly play around with it and see results:</a:t>
            </a:r>
            <a:endParaRPr lang="en-US" sz="2400" dirty="0">
              <a:latin typeface="Consolas" panose="020B0609020204030204" pitchFamily="49" charset="0"/>
              <a:cs typeface="Consolas" panose="020B0609020204030204" pitchFamily="49" charset="0"/>
            </a:endParaRPr>
          </a:p>
          <a:p>
            <a:pPr marL="0" indent="0">
              <a:buNone/>
            </a:pPr>
            <a:r>
              <a:rPr lang="en-US" dirty="0">
                <a:hlinkClick r:id="rId2"/>
              </a:rPr>
              <a:t>http://jsbin.com/ORiREzu/11/edit?html,output</a:t>
            </a:r>
            <a:endParaRPr lang="en-US" dirty="0"/>
          </a:p>
          <a:p>
            <a:endParaRPr lang="en-US" dirty="0"/>
          </a:p>
        </p:txBody>
      </p:sp>
    </p:spTree>
    <p:extLst>
      <p:ext uri="{BB962C8B-B14F-4D97-AF65-F5344CB8AC3E}">
        <p14:creationId xmlns:p14="http://schemas.microsoft.com/office/powerpoint/2010/main" val="35068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2005</TotalTime>
  <Words>920</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What is jQuery Mobile?</vt:lpstr>
      <vt:lpstr>jQuery Mobile is not really related to jQuery!</vt:lpstr>
      <vt:lpstr>Good sites</vt:lpstr>
      <vt:lpstr>jQuery Mobile:  Make it portable and UI friendly</vt:lpstr>
      <vt:lpstr>jQuery Mobile:  Make it portable and UI friendly</vt:lpstr>
      <vt:lpstr>jQuery Mobile</vt:lpstr>
      <vt:lpstr>jQuery Mobile : body of the page</vt:lpstr>
      <vt:lpstr>Each “page” has its 3 parts</vt:lpstr>
      <vt:lpstr>Theme’s, icons</vt:lpstr>
      <vt:lpstr>jquery mobile theme roller</vt:lpstr>
      <vt:lpstr>But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mobile phone app which stores its data in the cloud.</dc:title>
  <dc:creator>Dad</dc:creator>
  <cp:lastModifiedBy>Kurt Friedrich</cp:lastModifiedBy>
  <cp:revision>69</cp:revision>
  <dcterms:created xsi:type="dcterms:W3CDTF">2016-05-21T01:39:38Z</dcterms:created>
  <dcterms:modified xsi:type="dcterms:W3CDTF">2021-05-04T17:13:53Z</dcterms:modified>
</cp:coreProperties>
</file>