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Proxima Nova"/>
      <p:regular r:id="rId42"/>
      <p:bold r:id="rId43"/>
      <p:italic r:id="rId44"/>
      <p:boldItalic r:id="rId45"/>
    </p:embeddedFont>
    <p:embeddedFont>
      <p:font typeface="Average"/>
      <p:regular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ProximaNova-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ProximaNova-italic.fntdata"/><Relationship Id="rId21" Type="http://schemas.openxmlformats.org/officeDocument/2006/relationships/slide" Target="slides/slide16.xml"/><Relationship Id="rId43" Type="http://schemas.openxmlformats.org/officeDocument/2006/relationships/font" Target="fonts/ProximaNova-bold.fntdata"/><Relationship Id="rId24" Type="http://schemas.openxmlformats.org/officeDocument/2006/relationships/slide" Target="slides/slide19.xml"/><Relationship Id="rId46" Type="http://schemas.openxmlformats.org/officeDocument/2006/relationships/font" Target="fonts/Average-regular.fntdata"/><Relationship Id="rId23" Type="http://schemas.openxmlformats.org/officeDocument/2006/relationships/slide" Target="slides/slide18.xml"/><Relationship Id="rId45" Type="http://schemas.openxmlformats.org/officeDocument/2006/relationships/font" Target="fonts/ProximaNov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d65f4527e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d65f4527e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d65f4527e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d65f4527e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d65f4527e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d65f4527e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d664c830d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d664c830d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d6b1b2b39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d6b1b2b39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d65f4527e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d65f4527e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d6b1b2b39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d6b1b2b39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d65f4527e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d65f4527e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d6b1b2b39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d6b1b2b39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d65f4527e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d65f4527e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148452eca3_0_9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148452eca3_0_9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d65f4527e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d65f4527e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d6b1b2b39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d6b1b2b39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d6b1b2b39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d6b1b2b39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d6b1b2b39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d6b1b2b39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d65f4527e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d65f4527e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d69adf7a0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d69adf7a0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d65f4527ee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d65f4527ee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d65f4527e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d65f4527e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d65f4527ee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d65f4527ee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d69adf7a0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d69adf7a0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148452eca3_0_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148452eca3_0_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d69adf7a0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d69adf7a0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d65f4527e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d65f4527e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d65f4527ee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d65f4527ee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d664c830d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d664c830d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d79d8424b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d79d8424b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d65f4527e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d65f4527e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d65f4527e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d65f4527e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d664c830d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d664c830d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148452eca3_0_9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148452eca3_0_9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48452eca3_0_9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48452eca3_0_9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148452eca3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148452eca3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d69adf7a0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d69adf7a0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d6b1b2b39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d6b1b2b39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2.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Interesting Results in Chess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Edward Wu</a:t>
            </a:r>
            <a:endParaRPr/>
          </a:p>
          <a:p>
            <a:pPr indent="0" lvl="0" marL="0" rtl="0" algn="l">
              <a:spcBef>
                <a:spcPts val="0"/>
              </a:spcBef>
              <a:spcAft>
                <a:spcPts val="0"/>
              </a:spcAft>
              <a:buNone/>
            </a:pPr>
            <a:r>
              <a:rPr lang="en"/>
              <a:t>Project Advisor: Professor Fernandez-Granda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3100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600"/>
              </a:spcAft>
              <a:buNone/>
            </a:pPr>
            <a:r>
              <a:rPr lang="en" sz="1800">
                <a:solidFill>
                  <a:srgbClr val="000000"/>
                </a:solidFill>
                <a:latin typeface="Average"/>
                <a:ea typeface="Average"/>
                <a:cs typeface="Average"/>
                <a:sym typeface="Average"/>
              </a:rPr>
              <a:t>Question 1 - How do the distributions of thinking time differ between moves that are blunders and moves that are not?</a:t>
            </a:r>
            <a:endParaRPr sz="1800"/>
          </a:p>
        </p:txBody>
      </p:sp>
      <p:pic>
        <p:nvPicPr>
          <p:cNvPr id="118" name="Google Shape;118;p22"/>
          <p:cNvPicPr preferRelativeResize="0"/>
          <p:nvPr/>
        </p:nvPicPr>
        <p:blipFill>
          <a:blip r:embed="rId3">
            <a:alphaModFix/>
          </a:blip>
          <a:stretch>
            <a:fillRect/>
          </a:stretch>
        </p:blipFill>
        <p:spPr>
          <a:xfrm>
            <a:off x="155850" y="1255525"/>
            <a:ext cx="8832300" cy="348691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24462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600"/>
              </a:spcAft>
              <a:buNone/>
            </a:pPr>
            <a:r>
              <a:rPr lang="en" sz="1800">
                <a:solidFill>
                  <a:srgbClr val="000000"/>
                </a:solidFill>
                <a:latin typeface="Average"/>
                <a:ea typeface="Average"/>
                <a:cs typeface="Average"/>
                <a:sym typeface="Average"/>
              </a:rPr>
              <a:t>Question 1 - How do the distributions of thinking time differ between moves that are blunders and moves that are not?</a:t>
            </a:r>
            <a:endParaRPr sz="1800"/>
          </a:p>
        </p:txBody>
      </p:sp>
      <p:pic>
        <p:nvPicPr>
          <p:cNvPr id="124" name="Google Shape;124;p23"/>
          <p:cNvPicPr preferRelativeResize="0"/>
          <p:nvPr/>
        </p:nvPicPr>
        <p:blipFill>
          <a:blip r:embed="rId3">
            <a:alphaModFix/>
          </a:blip>
          <a:stretch>
            <a:fillRect/>
          </a:stretch>
        </p:blipFill>
        <p:spPr>
          <a:xfrm>
            <a:off x="3056850" y="404826"/>
            <a:ext cx="5798275" cy="4580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25230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600"/>
              </a:spcBef>
              <a:spcAft>
                <a:spcPts val="400"/>
              </a:spcAft>
              <a:buNone/>
            </a:pPr>
            <a:r>
              <a:rPr lang="en" sz="1800">
                <a:solidFill>
                  <a:srgbClr val="434343"/>
                </a:solidFill>
                <a:latin typeface="Average"/>
                <a:ea typeface="Average"/>
                <a:cs typeface="Average"/>
                <a:sym typeface="Average"/>
              </a:rPr>
              <a:t>Question 1.1 - Given a time spent thinking, what is the likelihood that the resulting move is a blunder?</a:t>
            </a:r>
            <a:endParaRPr sz="1800"/>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131" name="Google Shape;131;p24"/>
          <p:cNvPicPr preferRelativeResize="0"/>
          <p:nvPr/>
        </p:nvPicPr>
        <p:blipFill>
          <a:blip r:embed="rId3">
            <a:alphaModFix/>
          </a:blip>
          <a:stretch>
            <a:fillRect/>
          </a:stretch>
        </p:blipFill>
        <p:spPr>
          <a:xfrm>
            <a:off x="4572000" y="1088725"/>
            <a:ext cx="4512200" cy="3934125"/>
          </a:xfrm>
          <a:prstGeom prst="rect">
            <a:avLst/>
          </a:prstGeom>
          <a:noFill/>
          <a:ln>
            <a:noFill/>
          </a:ln>
        </p:spPr>
      </p:pic>
      <p:pic>
        <p:nvPicPr>
          <p:cNvPr id="132" name="Google Shape;132;p24"/>
          <p:cNvPicPr preferRelativeResize="0"/>
          <p:nvPr/>
        </p:nvPicPr>
        <p:blipFill>
          <a:blip r:embed="rId4">
            <a:alphaModFix/>
          </a:blip>
          <a:stretch>
            <a:fillRect/>
          </a:stretch>
        </p:blipFill>
        <p:spPr>
          <a:xfrm>
            <a:off x="152400" y="1088725"/>
            <a:ext cx="4100801" cy="3543892"/>
          </a:xfrm>
          <a:prstGeom prst="rect">
            <a:avLst/>
          </a:prstGeom>
          <a:noFill/>
          <a:ln>
            <a:noFill/>
          </a:ln>
        </p:spPr>
      </p:pic>
      <p:pic>
        <p:nvPicPr>
          <p:cNvPr id="133" name="Google Shape;133;p24"/>
          <p:cNvPicPr preferRelativeResize="0"/>
          <p:nvPr/>
        </p:nvPicPr>
        <p:blipFill>
          <a:blip r:embed="rId5">
            <a:alphaModFix/>
          </a:blip>
          <a:stretch>
            <a:fillRect/>
          </a:stretch>
        </p:blipFill>
        <p:spPr>
          <a:xfrm>
            <a:off x="59800" y="1088725"/>
            <a:ext cx="4512200" cy="3934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a:t>
            </a:r>
            <a:r>
              <a:rPr lang="en"/>
              <a:t> </a:t>
            </a:r>
            <a:r>
              <a:rPr lang="en"/>
              <a:t>Possible </a:t>
            </a:r>
            <a:r>
              <a:rPr lang="en"/>
              <a:t>Explanation</a:t>
            </a:r>
            <a:r>
              <a:rPr lang="en"/>
              <a:t>s</a:t>
            </a:r>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Positions that are more complex cause players to think more, but they are also harder to find the best move for.</a:t>
            </a:r>
            <a:endParaRPr/>
          </a:p>
          <a:p>
            <a:pPr indent="-342900" lvl="0" marL="457200" rtl="0" algn="l">
              <a:spcBef>
                <a:spcPts val="1000"/>
              </a:spcBef>
              <a:spcAft>
                <a:spcPts val="1000"/>
              </a:spcAft>
              <a:buSzPts val="1800"/>
              <a:buChar char="●"/>
            </a:pPr>
            <a:r>
              <a:rPr lang="en"/>
              <a:t>Lower elo players make up the majority of the data, and they are responsible for this correlation.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966600" y="2285400"/>
            <a:ext cx="7210800" cy="572700"/>
          </a:xfrm>
          <a:prstGeom prst="rect">
            <a:avLst/>
          </a:prstGeom>
        </p:spPr>
        <p:txBody>
          <a:bodyPr anchorCtr="0" anchor="ctr" bIns="91425" lIns="91425" spcFirstLastPara="1" rIns="91425" wrap="square" tIns="91425">
            <a:noAutofit/>
          </a:bodyPr>
          <a:lstStyle/>
          <a:p>
            <a:pPr indent="0" lvl="0" marL="0" rtl="0" algn="l">
              <a:lnSpc>
                <a:spcPct val="115000"/>
              </a:lnSpc>
              <a:spcBef>
                <a:spcPts val="1800"/>
              </a:spcBef>
              <a:spcAft>
                <a:spcPts val="0"/>
              </a:spcAft>
              <a:buNone/>
            </a:pPr>
            <a:r>
              <a:rPr lang="en" sz="3000">
                <a:solidFill>
                  <a:srgbClr val="000000"/>
                </a:solidFill>
                <a:latin typeface="Average"/>
                <a:ea typeface="Average"/>
                <a:cs typeface="Average"/>
                <a:sym typeface="Average"/>
              </a:rPr>
              <a:t>Question 3:</a:t>
            </a:r>
            <a:endParaRPr sz="3000">
              <a:solidFill>
                <a:srgbClr val="000000"/>
              </a:solidFill>
              <a:latin typeface="Average"/>
              <a:ea typeface="Average"/>
              <a:cs typeface="Average"/>
              <a:sym typeface="Average"/>
            </a:endParaRPr>
          </a:p>
          <a:p>
            <a:pPr indent="0" lvl="0" marL="0" rtl="0" algn="l">
              <a:lnSpc>
                <a:spcPct val="115000"/>
              </a:lnSpc>
              <a:spcBef>
                <a:spcPts val="1800"/>
              </a:spcBef>
              <a:spcAft>
                <a:spcPts val="600"/>
              </a:spcAft>
              <a:buNone/>
            </a:pPr>
            <a:r>
              <a:rPr lang="en" sz="3000">
                <a:solidFill>
                  <a:srgbClr val="000000"/>
                </a:solidFill>
                <a:latin typeface="Average"/>
                <a:ea typeface="Average"/>
                <a:cs typeface="Average"/>
                <a:sym typeface="Average"/>
              </a:rPr>
              <a:t>Do more experienced players spend more time thinking?</a:t>
            </a:r>
            <a:endParaRPr sz="3000">
              <a:solidFill>
                <a:srgbClr val="000000"/>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245250" y="224775"/>
            <a:ext cx="36270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600"/>
              </a:spcAft>
              <a:buNone/>
            </a:pPr>
            <a:r>
              <a:rPr lang="en" sz="1800">
                <a:solidFill>
                  <a:srgbClr val="000000"/>
                </a:solidFill>
                <a:latin typeface="Average"/>
                <a:ea typeface="Average"/>
                <a:cs typeface="Average"/>
                <a:sym typeface="Average"/>
              </a:rPr>
              <a:t>Question 3 - Do more experienced players spend more time thinking?</a:t>
            </a:r>
            <a:endParaRPr sz="1800">
              <a:solidFill>
                <a:srgbClr val="000000"/>
              </a:solidFill>
            </a:endParaRPr>
          </a:p>
        </p:txBody>
      </p:sp>
      <p:sp>
        <p:nvSpPr>
          <p:cNvPr id="150" name="Google Shape;150;p27"/>
          <p:cNvSpPr txBox="1"/>
          <p:nvPr>
            <p:ph idx="1" type="body"/>
          </p:nvPr>
        </p:nvSpPr>
        <p:spPr>
          <a:xfrm>
            <a:off x="311700" y="1152475"/>
            <a:ext cx="3316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Average"/>
                <a:ea typeface="Average"/>
                <a:cs typeface="Average"/>
                <a:sym typeface="Average"/>
              </a:rPr>
              <a:t>To measure how much time players spend thinking, we instead consider the complement: how much time is leftover on their clocks when the game ends.</a:t>
            </a:r>
            <a:endParaRPr sz="1200">
              <a:solidFill>
                <a:srgbClr val="000000"/>
              </a:solidFill>
              <a:latin typeface="Average"/>
              <a:ea typeface="Average"/>
              <a:cs typeface="Average"/>
              <a:sym typeface="Average"/>
            </a:endParaRPr>
          </a:p>
          <a:p>
            <a:pPr indent="0" lvl="0" marL="0" rtl="0" algn="l">
              <a:spcBef>
                <a:spcPts val="0"/>
              </a:spcBef>
              <a:spcAft>
                <a:spcPts val="0"/>
              </a:spcAft>
              <a:buNone/>
            </a:pPr>
            <a:r>
              <a:t/>
            </a:r>
            <a:endParaRPr sz="1200">
              <a:solidFill>
                <a:srgbClr val="000000"/>
              </a:solidFill>
              <a:latin typeface="Average"/>
              <a:ea typeface="Average"/>
              <a:cs typeface="Average"/>
              <a:sym typeface="Average"/>
            </a:endParaRPr>
          </a:p>
          <a:p>
            <a:pPr indent="0" lvl="0" marL="0" rtl="0" algn="l">
              <a:spcBef>
                <a:spcPts val="0"/>
              </a:spcBef>
              <a:spcAft>
                <a:spcPts val="0"/>
              </a:spcAft>
              <a:buNone/>
            </a:pPr>
            <a:r>
              <a:rPr lang="en" sz="1200">
                <a:solidFill>
                  <a:srgbClr val="000000"/>
                </a:solidFill>
                <a:latin typeface="Average"/>
                <a:ea typeface="Average"/>
                <a:cs typeface="Average"/>
                <a:sym typeface="Average"/>
              </a:rPr>
              <a:t>I filtered specifically for Rapid games that were 10+0. Each player starts with 10 minutes and receives 0 seconds of additional time per move made. This second point allows this calculation to be made independent of the length of the game in plies.</a:t>
            </a:r>
            <a:endParaRPr sz="1200">
              <a:solidFill>
                <a:srgbClr val="000000"/>
              </a:solidFill>
              <a:latin typeface="Average"/>
              <a:ea typeface="Average"/>
              <a:cs typeface="Average"/>
              <a:sym typeface="Average"/>
            </a:endParaRPr>
          </a:p>
          <a:p>
            <a:pPr indent="0" lvl="0" marL="0" rtl="0" algn="l">
              <a:spcBef>
                <a:spcPts val="0"/>
              </a:spcBef>
              <a:spcAft>
                <a:spcPts val="0"/>
              </a:spcAft>
              <a:buNone/>
            </a:pPr>
            <a:r>
              <a:t/>
            </a:r>
            <a:endParaRPr sz="1200">
              <a:solidFill>
                <a:srgbClr val="000000"/>
              </a:solidFill>
              <a:latin typeface="Average"/>
              <a:ea typeface="Average"/>
              <a:cs typeface="Average"/>
              <a:sym typeface="Average"/>
            </a:endParaRPr>
          </a:p>
          <a:p>
            <a:pPr indent="0" lvl="0" marL="0" rtl="0" algn="l">
              <a:spcBef>
                <a:spcPts val="0"/>
              </a:spcBef>
              <a:spcAft>
                <a:spcPts val="0"/>
              </a:spcAft>
              <a:buNone/>
            </a:pPr>
            <a:r>
              <a:rPr lang="en" sz="1200">
                <a:solidFill>
                  <a:srgbClr val="000000"/>
                </a:solidFill>
                <a:latin typeface="Average"/>
                <a:ea typeface="Average"/>
                <a:cs typeface="Average"/>
                <a:sym typeface="Average"/>
              </a:rPr>
              <a:t>We observe a negative correlation between average elo and the clock end of -0.067.</a:t>
            </a:r>
            <a:endParaRPr sz="1200">
              <a:solidFill>
                <a:srgbClr val="000000"/>
              </a:solidFill>
              <a:latin typeface="Average"/>
              <a:ea typeface="Average"/>
              <a:cs typeface="Average"/>
              <a:sym typeface="Average"/>
            </a:endParaRPr>
          </a:p>
        </p:txBody>
      </p:sp>
      <p:pic>
        <p:nvPicPr>
          <p:cNvPr id="151" name="Google Shape;151;p27"/>
          <p:cNvPicPr preferRelativeResize="0"/>
          <p:nvPr/>
        </p:nvPicPr>
        <p:blipFill>
          <a:blip r:embed="rId3">
            <a:alphaModFix/>
          </a:blip>
          <a:stretch>
            <a:fillRect/>
          </a:stretch>
        </p:blipFill>
        <p:spPr>
          <a:xfrm>
            <a:off x="3872250" y="445025"/>
            <a:ext cx="4960061" cy="4363899"/>
          </a:xfrm>
          <a:prstGeom prst="rect">
            <a:avLst/>
          </a:prstGeom>
          <a:noFill/>
          <a:ln>
            <a:noFill/>
          </a:ln>
        </p:spPr>
      </p:pic>
      <p:pic>
        <p:nvPicPr>
          <p:cNvPr id="152" name="Google Shape;152;p27"/>
          <p:cNvPicPr preferRelativeResize="0"/>
          <p:nvPr/>
        </p:nvPicPr>
        <p:blipFill>
          <a:blip r:embed="rId4">
            <a:alphaModFix/>
          </a:blip>
          <a:stretch>
            <a:fillRect/>
          </a:stretch>
        </p:blipFill>
        <p:spPr>
          <a:xfrm>
            <a:off x="3872250" y="445850"/>
            <a:ext cx="4960050" cy="436225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n" sz="1800">
                <a:solidFill>
                  <a:srgbClr val="000000"/>
                </a:solidFill>
                <a:latin typeface="Average"/>
                <a:ea typeface="Average"/>
                <a:cs typeface="Average"/>
                <a:sym typeface="Average"/>
              </a:rPr>
              <a:t>Question 3 - Do more experienced players spend more time thinking?</a:t>
            </a:r>
            <a:endParaRPr sz="1800">
              <a:solidFill>
                <a:srgbClr val="000000"/>
              </a:solidFill>
            </a:endParaRPr>
          </a:p>
          <a:p>
            <a:pPr indent="0" lvl="0" marL="0" rtl="0" algn="l">
              <a:spcBef>
                <a:spcPts val="600"/>
              </a:spcBef>
              <a:spcAft>
                <a:spcPts val="0"/>
              </a:spcAft>
              <a:buNone/>
            </a:pPr>
            <a:r>
              <a:t/>
            </a:r>
            <a:endParaRPr/>
          </a:p>
        </p:txBody>
      </p:sp>
      <p:sp>
        <p:nvSpPr>
          <p:cNvPr id="158" name="Google Shape;158;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159" name="Google Shape;159;p28"/>
          <p:cNvPicPr preferRelativeResize="0"/>
          <p:nvPr/>
        </p:nvPicPr>
        <p:blipFill>
          <a:blip r:embed="rId3">
            <a:alphaModFix/>
          </a:blip>
          <a:stretch>
            <a:fillRect/>
          </a:stretch>
        </p:blipFill>
        <p:spPr>
          <a:xfrm>
            <a:off x="2104638" y="1017725"/>
            <a:ext cx="4934725" cy="3838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600"/>
              </a:spcAft>
              <a:buNone/>
            </a:pPr>
            <a:r>
              <a:rPr lang="en" sz="1800">
                <a:solidFill>
                  <a:srgbClr val="000000"/>
                </a:solidFill>
                <a:latin typeface="Average"/>
                <a:ea typeface="Average"/>
                <a:cs typeface="Average"/>
                <a:sym typeface="Average"/>
              </a:rPr>
              <a:t>Question 3 - Do more experienced players spend more time thinking?</a:t>
            </a:r>
            <a:endParaRPr sz="1800">
              <a:latin typeface="Average"/>
              <a:ea typeface="Average"/>
              <a:cs typeface="Average"/>
              <a:sym typeface="Average"/>
            </a:endParaRPr>
          </a:p>
        </p:txBody>
      </p:sp>
      <p:sp>
        <p:nvSpPr>
          <p:cNvPr id="165" name="Google Shape;165;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166" name="Google Shape;166;p29"/>
          <p:cNvPicPr preferRelativeResize="0"/>
          <p:nvPr/>
        </p:nvPicPr>
        <p:blipFill>
          <a:blip r:embed="rId3">
            <a:alphaModFix/>
          </a:blip>
          <a:stretch>
            <a:fillRect/>
          </a:stretch>
        </p:blipFill>
        <p:spPr>
          <a:xfrm>
            <a:off x="1616588" y="827200"/>
            <a:ext cx="5910822" cy="406694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600"/>
              </a:spcAft>
              <a:buNone/>
            </a:pPr>
            <a:r>
              <a:rPr lang="en" sz="1800">
                <a:solidFill>
                  <a:srgbClr val="000000"/>
                </a:solidFill>
                <a:latin typeface="Average"/>
                <a:ea typeface="Average"/>
                <a:cs typeface="Average"/>
                <a:sym typeface="Average"/>
              </a:rPr>
              <a:t>Question 3 - Do more experienced players spend more time thinking?</a:t>
            </a:r>
            <a:endParaRPr sz="1800">
              <a:latin typeface="Average"/>
              <a:ea typeface="Average"/>
              <a:cs typeface="Average"/>
              <a:sym typeface="Average"/>
            </a:endParaRPr>
          </a:p>
        </p:txBody>
      </p:sp>
      <p:sp>
        <p:nvSpPr>
          <p:cNvPr id="172" name="Google Shape;172;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173" name="Google Shape;173;p30"/>
          <p:cNvPicPr preferRelativeResize="0"/>
          <p:nvPr/>
        </p:nvPicPr>
        <p:blipFill>
          <a:blip r:embed="rId3">
            <a:alphaModFix/>
          </a:blip>
          <a:stretch>
            <a:fillRect/>
          </a:stretch>
        </p:blipFill>
        <p:spPr>
          <a:xfrm>
            <a:off x="1616591" y="827200"/>
            <a:ext cx="5910822" cy="40669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445025"/>
            <a:ext cx="30510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600"/>
              </a:spcBef>
              <a:spcAft>
                <a:spcPts val="400"/>
              </a:spcAft>
              <a:buNone/>
            </a:pPr>
            <a:r>
              <a:rPr lang="en" sz="1800">
                <a:solidFill>
                  <a:srgbClr val="000000"/>
                </a:solidFill>
                <a:latin typeface="Average"/>
                <a:ea typeface="Average"/>
                <a:cs typeface="Average"/>
                <a:sym typeface="Average"/>
              </a:rPr>
              <a:t>Question 3.1 - Do more experienced players play games that last more moves?</a:t>
            </a:r>
            <a:endParaRPr sz="1800">
              <a:solidFill>
                <a:srgbClr val="000000"/>
              </a:solidFill>
              <a:latin typeface="Average"/>
              <a:ea typeface="Average"/>
              <a:cs typeface="Average"/>
              <a:sym typeface="Average"/>
            </a:endParaRPr>
          </a:p>
        </p:txBody>
      </p:sp>
      <p:sp>
        <p:nvSpPr>
          <p:cNvPr id="179" name="Google Shape;179;p31"/>
          <p:cNvSpPr txBox="1"/>
          <p:nvPr>
            <p:ph idx="1" type="body"/>
          </p:nvPr>
        </p:nvSpPr>
        <p:spPr>
          <a:xfrm>
            <a:off x="311700" y="2500925"/>
            <a:ext cx="2402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Average"/>
                <a:ea typeface="Average"/>
                <a:cs typeface="Average"/>
                <a:sym typeface="Average"/>
              </a:rPr>
              <a:t>We observe a correlation of 0.1519.</a:t>
            </a:r>
            <a:endParaRPr/>
          </a:p>
        </p:txBody>
      </p:sp>
      <p:pic>
        <p:nvPicPr>
          <p:cNvPr id="180" name="Google Shape;180;p31"/>
          <p:cNvPicPr preferRelativeResize="0"/>
          <p:nvPr/>
        </p:nvPicPr>
        <p:blipFill>
          <a:blip r:embed="rId3">
            <a:alphaModFix/>
          </a:blip>
          <a:stretch>
            <a:fillRect/>
          </a:stretch>
        </p:blipFill>
        <p:spPr>
          <a:xfrm>
            <a:off x="3463000" y="175875"/>
            <a:ext cx="5448400" cy="4791749"/>
          </a:xfrm>
          <a:prstGeom prst="rect">
            <a:avLst/>
          </a:prstGeom>
          <a:noFill/>
          <a:ln>
            <a:noFill/>
          </a:ln>
        </p:spPr>
      </p:pic>
      <p:pic>
        <p:nvPicPr>
          <p:cNvPr id="181" name="Google Shape;181;p31"/>
          <p:cNvPicPr preferRelativeResize="0"/>
          <p:nvPr/>
        </p:nvPicPr>
        <p:blipFill>
          <a:blip r:embed="rId4">
            <a:alphaModFix/>
          </a:blip>
          <a:stretch>
            <a:fillRect/>
          </a:stretch>
        </p:blipFill>
        <p:spPr>
          <a:xfrm>
            <a:off x="3463000" y="237650"/>
            <a:ext cx="5448400" cy="479175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p14"/>
          <p:cNvPicPr preferRelativeResize="0"/>
          <p:nvPr/>
        </p:nvPicPr>
        <p:blipFill>
          <a:blip r:embed="rId3">
            <a:alphaModFix/>
          </a:blip>
          <a:stretch>
            <a:fillRect/>
          </a:stretch>
        </p:blipFill>
        <p:spPr>
          <a:xfrm>
            <a:off x="704800" y="237313"/>
            <a:ext cx="7864650" cy="4668875"/>
          </a:xfrm>
          <a:prstGeom prst="rect">
            <a:avLst/>
          </a:prstGeom>
          <a:noFill/>
          <a:ln>
            <a:noFill/>
          </a:ln>
        </p:spPr>
      </p:pic>
      <p:sp>
        <p:nvSpPr>
          <p:cNvPr id="66" name="Google Shape;66;p14"/>
          <p:cNvSpPr txBox="1"/>
          <p:nvPr>
            <p:ph idx="1" type="body"/>
          </p:nvPr>
        </p:nvSpPr>
        <p:spPr>
          <a:xfrm>
            <a:off x="2893750" y="237325"/>
            <a:ext cx="567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t>Source: </a:t>
            </a:r>
            <a:r>
              <a:rPr lang="en" sz="1500"/>
              <a:t>https://www.chess.com/article/view/online-chess-cheating</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600"/>
              </a:spcBef>
              <a:spcAft>
                <a:spcPts val="400"/>
              </a:spcAft>
              <a:buNone/>
            </a:pPr>
            <a:r>
              <a:rPr lang="en" sz="1800">
                <a:solidFill>
                  <a:srgbClr val="434343"/>
                </a:solidFill>
                <a:latin typeface="Average"/>
                <a:ea typeface="Average"/>
                <a:cs typeface="Average"/>
                <a:sym typeface="Average"/>
              </a:rPr>
              <a:t>Question 3.1 - Do more experienced players play games that last more moves?</a:t>
            </a:r>
            <a:endParaRPr sz="1800"/>
          </a:p>
        </p:txBody>
      </p:sp>
      <p:pic>
        <p:nvPicPr>
          <p:cNvPr id="187" name="Google Shape;187;p32"/>
          <p:cNvPicPr preferRelativeResize="0"/>
          <p:nvPr/>
        </p:nvPicPr>
        <p:blipFill>
          <a:blip r:embed="rId3">
            <a:alphaModFix/>
          </a:blip>
          <a:stretch>
            <a:fillRect/>
          </a:stretch>
        </p:blipFill>
        <p:spPr>
          <a:xfrm>
            <a:off x="1648188" y="990154"/>
            <a:ext cx="5847626" cy="405367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600"/>
              </a:spcBef>
              <a:spcAft>
                <a:spcPts val="400"/>
              </a:spcAft>
              <a:buNone/>
            </a:pPr>
            <a:r>
              <a:rPr lang="en" sz="1800">
                <a:solidFill>
                  <a:srgbClr val="434343"/>
                </a:solidFill>
                <a:latin typeface="Average"/>
                <a:ea typeface="Average"/>
                <a:cs typeface="Average"/>
                <a:sym typeface="Average"/>
              </a:rPr>
              <a:t>Question 3.1 - Do more experienced players play games that last more moves?</a:t>
            </a:r>
            <a:endParaRPr sz="1800"/>
          </a:p>
        </p:txBody>
      </p:sp>
      <p:pic>
        <p:nvPicPr>
          <p:cNvPr id="193" name="Google Shape;193;p33"/>
          <p:cNvPicPr preferRelativeResize="0"/>
          <p:nvPr/>
        </p:nvPicPr>
        <p:blipFill>
          <a:blip r:embed="rId3">
            <a:alphaModFix/>
          </a:blip>
          <a:stretch>
            <a:fillRect/>
          </a:stretch>
        </p:blipFill>
        <p:spPr>
          <a:xfrm>
            <a:off x="1648187" y="983500"/>
            <a:ext cx="5847626" cy="405367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Average"/>
                <a:ea typeface="Average"/>
                <a:cs typeface="Average"/>
                <a:sym typeface="Average"/>
              </a:rPr>
              <a:t>Question 3.2 - Do more experienced players play moves faster?</a:t>
            </a:r>
            <a:endParaRPr sz="1800">
              <a:latin typeface="Average"/>
              <a:ea typeface="Average"/>
              <a:cs typeface="Average"/>
              <a:sym typeface="Average"/>
            </a:endParaRPr>
          </a:p>
        </p:txBody>
      </p:sp>
      <p:sp>
        <p:nvSpPr>
          <p:cNvPr id="199" name="Google Shape;199;p34"/>
          <p:cNvSpPr txBox="1"/>
          <p:nvPr>
            <p:ph idx="1" type="body"/>
          </p:nvPr>
        </p:nvSpPr>
        <p:spPr>
          <a:xfrm>
            <a:off x="347225" y="1949850"/>
            <a:ext cx="2352600" cy="124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Average"/>
                <a:ea typeface="Average"/>
                <a:cs typeface="Average"/>
                <a:sym typeface="Average"/>
              </a:rPr>
              <a:t>We observe a correlation of -0.0851.</a:t>
            </a:r>
            <a:endParaRPr/>
          </a:p>
          <a:p>
            <a:pPr indent="0" lvl="0" marL="0" rtl="0" algn="l">
              <a:spcBef>
                <a:spcPts val="0"/>
              </a:spcBef>
              <a:spcAft>
                <a:spcPts val="1200"/>
              </a:spcAft>
              <a:buNone/>
            </a:pPr>
            <a:r>
              <a:t/>
            </a:r>
            <a:endParaRPr/>
          </a:p>
        </p:txBody>
      </p:sp>
      <p:pic>
        <p:nvPicPr>
          <p:cNvPr id="200" name="Google Shape;200;p34"/>
          <p:cNvPicPr preferRelativeResize="0"/>
          <p:nvPr/>
        </p:nvPicPr>
        <p:blipFill>
          <a:blip r:embed="rId3">
            <a:alphaModFix/>
          </a:blip>
          <a:stretch>
            <a:fillRect/>
          </a:stretch>
        </p:blipFill>
        <p:spPr>
          <a:xfrm>
            <a:off x="3536863" y="1017725"/>
            <a:ext cx="5025921" cy="39090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966600" y="2285400"/>
            <a:ext cx="7210800" cy="572700"/>
          </a:xfrm>
          <a:prstGeom prst="rect">
            <a:avLst/>
          </a:prstGeom>
        </p:spPr>
        <p:txBody>
          <a:bodyPr anchorCtr="0" anchor="ctr" bIns="91425" lIns="91425" spcFirstLastPara="1" rIns="91425" wrap="square" tIns="91425">
            <a:noAutofit/>
          </a:bodyPr>
          <a:lstStyle/>
          <a:p>
            <a:pPr indent="0" lvl="0" marL="0" rtl="0" algn="l">
              <a:lnSpc>
                <a:spcPct val="115000"/>
              </a:lnSpc>
              <a:spcBef>
                <a:spcPts val="1800"/>
              </a:spcBef>
              <a:spcAft>
                <a:spcPts val="0"/>
              </a:spcAft>
              <a:buNone/>
            </a:pPr>
            <a:r>
              <a:rPr lang="en" sz="3000">
                <a:solidFill>
                  <a:srgbClr val="000000"/>
                </a:solidFill>
                <a:latin typeface="Average"/>
                <a:ea typeface="Average"/>
                <a:cs typeface="Average"/>
                <a:sym typeface="Average"/>
              </a:rPr>
              <a:t>Question 4:</a:t>
            </a:r>
            <a:endParaRPr sz="3000">
              <a:solidFill>
                <a:srgbClr val="000000"/>
              </a:solidFill>
              <a:latin typeface="Average"/>
              <a:ea typeface="Average"/>
              <a:cs typeface="Average"/>
              <a:sym typeface="Average"/>
            </a:endParaRPr>
          </a:p>
          <a:p>
            <a:pPr indent="0" lvl="0" marL="0" rtl="0" algn="l">
              <a:lnSpc>
                <a:spcPct val="115000"/>
              </a:lnSpc>
              <a:spcBef>
                <a:spcPts val="1800"/>
              </a:spcBef>
              <a:spcAft>
                <a:spcPts val="600"/>
              </a:spcAft>
              <a:buNone/>
            </a:pPr>
            <a:r>
              <a:rPr lang="en" sz="3000">
                <a:solidFill>
                  <a:srgbClr val="000000"/>
                </a:solidFill>
                <a:latin typeface="Average"/>
                <a:ea typeface="Average"/>
                <a:cs typeface="Average"/>
                <a:sym typeface="Average"/>
              </a:rPr>
              <a:t>How often do players who make the first check win the game?</a:t>
            </a:r>
            <a:endParaRPr sz="3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600"/>
              </a:spcAft>
              <a:buNone/>
            </a:pPr>
            <a:r>
              <a:rPr lang="en" sz="1800">
                <a:solidFill>
                  <a:srgbClr val="000000"/>
                </a:solidFill>
                <a:latin typeface="Average"/>
                <a:ea typeface="Average"/>
                <a:cs typeface="Average"/>
                <a:sym typeface="Average"/>
              </a:rPr>
              <a:t>Question 4 - How often do players who make the first check win the game?</a:t>
            </a:r>
            <a:endParaRPr sz="1800"/>
          </a:p>
        </p:txBody>
      </p:sp>
      <p:sp>
        <p:nvSpPr>
          <p:cNvPr id="211" name="Google Shape;211;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212" name="Google Shape;212;p36"/>
          <p:cNvPicPr preferRelativeResize="0"/>
          <p:nvPr/>
        </p:nvPicPr>
        <p:blipFill>
          <a:blip r:embed="rId3">
            <a:alphaModFix/>
          </a:blip>
          <a:stretch>
            <a:fillRect/>
          </a:stretch>
        </p:blipFill>
        <p:spPr>
          <a:xfrm>
            <a:off x="2339274" y="1017725"/>
            <a:ext cx="4742576" cy="3914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Possible Explanations</a:t>
            </a:r>
            <a:endParaRPr sz="2400"/>
          </a:p>
        </p:txBody>
      </p:sp>
      <p:sp>
        <p:nvSpPr>
          <p:cNvPr id="218" name="Google Shape;218;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Char char="●"/>
            </a:pPr>
            <a:r>
              <a:rPr lang="en"/>
              <a:t>This result is surprising because the check is one step towards checkmate, the goal of the game</a:t>
            </a:r>
            <a:endParaRPr/>
          </a:p>
          <a:p>
            <a:pPr indent="-342900" lvl="0" marL="457200" rtl="0" algn="l">
              <a:spcBef>
                <a:spcPts val="1200"/>
              </a:spcBef>
              <a:spcAft>
                <a:spcPts val="0"/>
              </a:spcAft>
              <a:buSzPts val="1800"/>
              <a:buChar char="●"/>
            </a:pPr>
            <a:r>
              <a:rPr lang="en"/>
              <a:t>Maybe the check is used as a defensive measure. Chess engines will often play a check if they see that they will be mated as an attempt to extend the game by a move or two, or distract the opponent.</a:t>
            </a:r>
            <a:endParaRPr/>
          </a:p>
          <a:p>
            <a:pPr indent="-342900" lvl="0" marL="457200" rtl="0" algn="l">
              <a:spcBef>
                <a:spcPts val="1000"/>
              </a:spcBef>
              <a:spcAft>
                <a:spcPts val="0"/>
              </a:spcAft>
              <a:buSzPts val="1800"/>
              <a:buChar char="●"/>
            </a:pPr>
            <a:r>
              <a:rPr lang="en"/>
              <a:t>Maybe players are under time pressure.</a:t>
            </a:r>
            <a:endParaRPr/>
          </a:p>
          <a:p>
            <a:pPr indent="-342900" lvl="0" marL="457200" rtl="0" algn="l">
              <a:spcBef>
                <a:spcPts val="1000"/>
              </a:spcBef>
              <a:spcAft>
                <a:spcPts val="1200"/>
              </a:spcAft>
              <a:buSzPts val="1800"/>
              <a:buChar char="●"/>
            </a:pPr>
            <a:r>
              <a:rPr lang="en"/>
              <a:t>Maybe the dataset is dominated by lower elo players, who are more likely to check their opponent just because they can.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ph type="title"/>
          </p:nvPr>
        </p:nvSpPr>
        <p:spPr>
          <a:xfrm>
            <a:off x="311700" y="165925"/>
            <a:ext cx="86829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600"/>
              </a:spcBef>
              <a:spcAft>
                <a:spcPts val="400"/>
              </a:spcAft>
              <a:buNone/>
            </a:pPr>
            <a:r>
              <a:rPr lang="en" sz="1800">
                <a:solidFill>
                  <a:srgbClr val="434343"/>
                </a:solidFill>
                <a:latin typeface="Average"/>
                <a:ea typeface="Average"/>
                <a:cs typeface="Average"/>
                <a:sym typeface="Average"/>
              </a:rPr>
              <a:t>Question 4.1.1 - Is the result consistent upon stratification on time control?</a:t>
            </a:r>
            <a:endParaRPr sz="1800"/>
          </a:p>
        </p:txBody>
      </p:sp>
      <p:sp>
        <p:nvSpPr>
          <p:cNvPr id="224" name="Google Shape;224;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225" name="Google Shape;225;p38"/>
          <p:cNvPicPr preferRelativeResize="0"/>
          <p:nvPr/>
        </p:nvPicPr>
        <p:blipFill>
          <a:blip r:embed="rId3">
            <a:alphaModFix/>
          </a:blip>
          <a:stretch>
            <a:fillRect/>
          </a:stretch>
        </p:blipFill>
        <p:spPr>
          <a:xfrm>
            <a:off x="149300" y="594100"/>
            <a:ext cx="8845399" cy="4422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9"/>
          <p:cNvSpPr txBox="1"/>
          <p:nvPr>
            <p:ph type="title"/>
          </p:nvPr>
        </p:nvSpPr>
        <p:spPr>
          <a:xfrm>
            <a:off x="186000" y="445025"/>
            <a:ext cx="37878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600"/>
              </a:spcBef>
              <a:spcAft>
                <a:spcPts val="400"/>
              </a:spcAft>
              <a:buNone/>
            </a:pPr>
            <a:r>
              <a:rPr lang="en" sz="1800">
                <a:solidFill>
                  <a:srgbClr val="434343"/>
                </a:solidFill>
                <a:latin typeface="Average"/>
                <a:ea typeface="Average"/>
                <a:cs typeface="Average"/>
                <a:sym typeface="Average"/>
              </a:rPr>
              <a:t>Question 4.1.2 - Is the result consistent upon stratification on elo?</a:t>
            </a:r>
            <a:endParaRPr sz="1800"/>
          </a:p>
        </p:txBody>
      </p:sp>
      <p:pic>
        <p:nvPicPr>
          <p:cNvPr id="231" name="Google Shape;231;p39"/>
          <p:cNvPicPr preferRelativeResize="0"/>
          <p:nvPr/>
        </p:nvPicPr>
        <p:blipFill>
          <a:blip r:embed="rId3">
            <a:alphaModFix/>
          </a:blip>
          <a:stretch>
            <a:fillRect/>
          </a:stretch>
        </p:blipFill>
        <p:spPr>
          <a:xfrm>
            <a:off x="4029075" y="0"/>
            <a:ext cx="5114925" cy="5143500"/>
          </a:xfrm>
          <a:prstGeom prst="rect">
            <a:avLst/>
          </a:prstGeom>
          <a:noFill/>
          <a:ln>
            <a:noFill/>
          </a:ln>
        </p:spPr>
      </p:pic>
      <p:sp>
        <p:nvSpPr>
          <p:cNvPr id="232" name="Google Shape;232;p39"/>
          <p:cNvSpPr txBox="1"/>
          <p:nvPr/>
        </p:nvSpPr>
        <p:spPr>
          <a:xfrm>
            <a:off x="186000" y="2202300"/>
            <a:ext cx="3389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Average"/>
                <a:ea typeface="Average"/>
                <a:cs typeface="Average"/>
                <a:sym typeface="Average"/>
              </a:rPr>
              <a:t>The reality is that the percentage is higher for higher elo players!</a:t>
            </a:r>
            <a:endParaRPr sz="1800">
              <a:latin typeface="Average"/>
              <a:ea typeface="Average"/>
              <a:cs typeface="Average"/>
              <a:sym typeface="Averag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0"/>
          <p:cNvSpPr txBox="1"/>
          <p:nvPr>
            <p:ph type="title"/>
          </p:nvPr>
        </p:nvSpPr>
        <p:spPr>
          <a:xfrm>
            <a:off x="311700" y="3597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600"/>
              </a:spcBef>
              <a:spcAft>
                <a:spcPts val="400"/>
              </a:spcAft>
              <a:buNone/>
            </a:pPr>
            <a:r>
              <a:rPr lang="en" sz="1800">
                <a:solidFill>
                  <a:srgbClr val="434343"/>
                </a:solidFill>
                <a:latin typeface="Average"/>
                <a:ea typeface="Average"/>
                <a:cs typeface="Average"/>
                <a:sym typeface="Average"/>
              </a:rPr>
              <a:t>Question 4.2.1 - How often is the first check also linked with the end of the game?</a:t>
            </a:r>
            <a:endParaRPr sz="1800"/>
          </a:p>
        </p:txBody>
      </p:sp>
      <p:pic>
        <p:nvPicPr>
          <p:cNvPr id="238" name="Google Shape;238;p40"/>
          <p:cNvPicPr preferRelativeResize="0"/>
          <p:nvPr/>
        </p:nvPicPr>
        <p:blipFill>
          <a:blip r:embed="rId3">
            <a:alphaModFix/>
          </a:blip>
          <a:stretch>
            <a:fillRect/>
          </a:stretch>
        </p:blipFill>
        <p:spPr>
          <a:xfrm>
            <a:off x="1893475" y="1069475"/>
            <a:ext cx="4495800" cy="3590925"/>
          </a:xfrm>
          <a:prstGeom prst="rect">
            <a:avLst/>
          </a:prstGeom>
          <a:noFill/>
          <a:ln>
            <a:noFill/>
          </a:ln>
        </p:spPr>
      </p:pic>
      <p:pic>
        <p:nvPicPr>
          <p:cNvPr id="239" name="Google Shape;239;p40"/>
          <p:cNvPicPr preferRelativeResize="0"/>
          <p:nvPr/>
        </p:nvPicPr>
        <p:blipFill>
          <a:blip r:embed="rId4">
            <a:alphaModFix/>
          </a:blip>
          <a:stretch>
            <a:fillRect/>
          </a:stretch>
        </p:blipFill>
        <p:spPr>
          <a:xfrm>
            <a:off x="1605600" y="844313"/>
            <a:ext cx="5071546" cy="40412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3" name="Shape 243"/>
        <p:cNvGrpSpPr/>
        <p:nvPr/>
      </p:nvGrpSpPr>
      <p:grpSpPr>
        <a:xfrm>
          <a:off x="0" y="0"/>
          <a:ext cx="0" cy="0"/>
          <a:chOff x="0" y="0"/>
          <a:chExt cx="0" cy="0"/>
        </a:xfrm>
      </p:grpSpPr>
      <p:sp>
        <p:nvSpPr>
          <p:cNvPr id="244" name="Google Shape;244;p41"/>
          <p:cNvSpPr txBox="1"/>
          <p:nvPr>
            <p:ph type="title"/>
          </p:nvPr>
        </p:nvSpPr>
        <p:spPr>
          <a:xfrm>
            <a:off x="212000" y="438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Board Evaluation (Definition)</a:t>
            </a:r>
            <a:endParaRPr/>
          </a:p>
        </p:txBody>
      </p:sp>
      <p:sp>
        <p:nvSpPr>
          <p:cNvPr id="245" name="Google Shape;245;p41"/>
          <p:cNvSpPr txBox="1"/>
          <p:nvPr>
            <p:ph idx="1" type="body"/>
          </p:nvPr>
        </p:nvSpPr>
        <p:spPr>
          <a:xfrm>
            <a:off x="311700" y="1152475"/>
            <a:ext cx="4426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Speaking of the complexity of the board, the board evaluation is the engine’s evaluation of how much the board state favors either player. An evaluation of 0 means the board is a tie, while a positive evaluation means white has the advantage.</a:t>
            </a:r>
            <a:endParaRPr/>
          </a:p>
          <a:p>
            <a:pPr indent="0" lvl="0" marL="0" rtl="0" algn="l">
              <a:spcBef>
                <a:spcPts val="1200"/>
              </a:spcBef>
              <a:spcAft>
                <a:spcPts val="1200"/>
              </a:spcAft>
              <a:buNone/>
            </a:pPr>
            <a:r>
              <a:rPr lang="en"/>
              <a:t>Evaluation is measured in centipawn loss. One centipawn is 1/100 of a pawn.</a:t>
            </a:r>
            <a:endParaRPr/>
          </a:p>
        </p:txBody>
      </p:sp>
      <p:pic>
        <p:nvPicPr>
          <p:cNvPr id="246" name="Google Shape;246;p41"/>
          <p:cNvPicPr preferRelativeResize="0"/>
          <p:nvPr/>
        </p:nvPicPr>
        <p:blipFill>
          <a:blip r:embed="rId3">
            <a:alphaModFix/>
          </a:blip>
          <a:stretch>
            <a:fillRect/>
          </a:stretch>
        </p:blipFill>
        <p:spPr>
          <a:xfrm>
            <a:off x="4890600" y="498500"/>
            <a:ext cx="4206876" cy="449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from AI</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AI can be used to cheat, it can also be used as a training partner. Players can use AI to:</a:t>
            </a:r>
            <a:endParaRPr/>
          </a:p>
          <a:p>
            <a:pPr indent="-342900" lvl="0" marL="457200" rtl="0" algn="l">
              <a:spcBef>
                <a:spcPts val="1200"/>
              </a:spcBef>
              <a:spcAft>
                <a:spcPts val="0"/>
              </a:spcAft>
              <a:buSzPts val="1800"/>
              <a:buChar char="●"/>
            </a:pPr>
            <a:r>
              <a:rPr lang="en"/>
              <a:t>Learn patterns about what best moves might look like in complex positions, </a:t>
            </a:r>
            <a:endParaRPr/>
          </a:p>
          <a:p>
            <a:pPr indent="-342900" lvl="0" marL="457200" rtl="0" algn="l">
              <a:spcBef>
                <a:spcPts val="0"/>
              </a:spcBef>
              <a:spcAft>
                <a:spcPts val="0"/>
              </a:spcAft>
              <a:buSzPts val="1800"/>
              <a:buChar char="●"/>
            </a:pPr>
            <a:r>
              <a:rPr lang="en"/>
              <a:t>Perfect their play in openings and endgames, and </a:t>
            </a:r>
            <a:endParaRPr/>
          </a:p>
          <a:p>
            <a:pPr indent="-342900" lvl="0" marL="457200" rtl="0" algn="l">
              <a:spcBef>
                <a:spcPts val="0"/>
              </a:spcBef>
              <a:spcAft>
                <a:spcPts val="0"/>
              </a:spcAft>
              <a:buSzPts val="1800"/>
              <a:buChar char="●"/>
            </a:pPr>
            <a:r>
              <a:rPr lang="en"/>
              <a:t>Formulate more precise plans and counterattacks. </a:t>
            </a:r>
            <a:endParaRPr/>
          </a:p>
          <a:p>
            <a:pPr indent="0" lvl="0" marL="0" rtl="0" algn="l">
              <a:spcBef>
                <a:spcPts val="1200"/>
              </a:spcBef>
              <a:spcAft>
                <a:spcPts val="0"/>
              </a:spcAft>
              <a:buNone/>
            </a:pPr>
            <a:r>
              <a:rPr lang="en"/>
              <a:t>None of these examples constitute cheating, as players are allowed to prepare lines and materials ahead of game time. They cannot bring materials to the board, but anything they remember can be used.</a:t>
            </a:r>
            <a:endParaRPr/>
          </a:p>
          <a:p>
            <a:pPr indent="0" lvl="0" marL="0" rtl="0" algn="l">
              <a:spcBef>
                <a:spcPts val="1200"/>
              </a:spcBef>
              <a:spcAft>
                <a:spcPts val="0"/>
              </a:spcAft>
              <a:buNone/>
            </a:pPr>
            <a:r>
              <a:t/>
            </a:r>
            <a:endParaRPr sz="1100"/>
          </a:p>
          <a:p>
            <a:pPr indent="0" lvl="0" marL="0" rtl="0" algn="l">
              <a:spcBef>
                <a:spcPts val="1200"/>
              </a:spcBef>
              <a:spcAft>
                <a:spcPts val="1200"/>
              </a:spcAft>
              <a:buNone/>
            </a:pPr>
            <a:r>
              <a:rPr lang="en" sz="1100"/>
              <a:t>Source: </a:t>
            </a:r>
            <a:r>
              <a:rPr lang="en" sz="1100"/>
              <a:t>https://www.theguardian.com/sport/2023/aug/28/magnus-carlsen-hans-niemann-chess-cheating-allegations-settlement</a:t>
            </a:r>
            <a:endParaRPr sz="11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2"/>
          <p:cNvSpPr txBox="1"/>
          <p:nvPr>
            <p:ph type="title"/>
          </p:nvPr>
        </p:nvSpPr>
        <p:spPr>
          <a:xfrm>
            <a:off x="311700" y="3455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600"/>
              </a:spcBef>
              <a:spcAft>
                <a:spcPts val="400"/>
              </a:spcAft>
              <a:buNone/>
            </a:pPr>
            <a:r>
              <a:rPr lang="en" sz="1800">
                <a:solidFill>
                  <a:srgbClr val="434343"/>
                </a:solidFill>
                <a:latin typeface="Average"/>
                <a:ea typeface="Average"/>
                <a:cs typeface="Average"/>
                <a:sym typeface="Average"/>
              </a:rPr>
              <a:t>Question 4.2.2 - How often is the first check used as a last ditch effort?</a:t>
            </a:r>
            <a:endParaRPr sz="1800"/>
          </a:p>
        </p:txBody>
      </p:sp>
      <p:sp>
        <p:nvSpPr>
          <p:cNvPr id="252" name="Google Shape;252;p42"/>
          <p:cNvSpPr txBox="1"/>
          <p:nvPr>
            <p:ph idx="1" type="body"/>
          </p:nvPr>
        </p:nvSpPr>
        <p:spPr>
          <a:xfrm>
            <a:off x="311700" y="1152475"/>
            <a:ext cx="3276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rage"/>
                <a:ea typeface="Average"/>
                <a:cs typeface="Average"/>
                <a:sym typeface="Average"/>
              </a:rPr>
              <a:t>There is an imbalance in the relative evaluation of the board when the first check is made. </a:t>
            </a:r>
            <a:endParaRPr>
              <a:latin typeface="Average"/>
              <a:ea typeface="Average"/>
              <a:cs typeface="Average"/>
              <a:sym typeface="Average"/>
            </a:endParaRPr>
          </a:p>
          <a:p>
            <a:pPr indent="0" lvl="0" marL="0" rtl="0" algn="l">
              <a:spcBef>
                <a:spcPts val="1200"/>
              </a:spcBef>
              <a:spcAft>
                <a:spcPts val="0"/>
              </a:spcAft>
              <a:buNone/>
            </a:pPr>
            <a:r>
              <a:t/>
            </a:r>
            <a:endParaRPr>
              <a:latin typeface="Average"/>
              <a:ea typeface="Average"/>
              <a:cs typeface="Average"/>
              <a:sym typeface="Average"/>
            </a:endParaRPr>
          </a:p>
          <a:p>
            <a:pPr indent="0" lvl="0" marL="0" rtl="0" algn="l">
              <a:spcBef>
                <a:spcPts val="1200"/>
              </a:spcBef>
              <a:spcAft>
                <a:spcPts val="1200"/>
              </a:spcAft>
              <a:buNone/>
            </a:pPr>
            <a:r>
              <a:rPr lang="en">
                <a:latin typeface="Average"/>
                <a:ea typeface="Average"/>
                <a:cs typeface="Average"/>
                <a:sym typeface="Average"/>
              </a:rPr>
              <a:t>The mean and median are both negative, indicating the person making the check tends to be losing (and likely believes they are losing).</a:t>
            </a:r>
            <a:endParaRPr>
              <a:latin typeface="Average"/>
              <a:ea typeface="Average"/>
              <a:cs typeface="Average"/>
              <a:sym typeface="Average"/>
            </a:endParaRPr>
          </a:p>
        </p:txBody>
      </p:sp>
      <p:pic>
        <p:nvPicPr>
          <p:cNvPr id="253" name="Google Shape;253;p42"/>
          <p:cNvPicPr preferRelativeResize="0"/>
          <p:nvPr/>
        </p:nvPicPr>
        <p:blipFill>
          <a:blip r:embed="rId3">
            <a:alphaModFix/>
          </a:blip>
          <a:stretch>
            <a:fillRect/>
          </a:stretch>
        </p:blipFill>
        <p:spPr>
          <a:xfrm>
            <a:off x="3694575" y="847575"/>
            <a:ext cx="5137724" cy="4026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7" name="Shape 257"/>
        <p:cNvGrpSpPr/>
        <p:nvPr/>
      </p:nvGrpSpPr>
      <p:grpSpPr>
        <a:xfrm>
          <a:off x="0" y="0"/>
          <a:ext cx="0" cy="0"/>
          <a:chOff x="0" y="0"/>
          <a:chExt cx="0" cy="0"/>
        </a:xfrm>
      </p:grpSpPr>
      <p:sp>
        <p:nvSpPr>
          <p:cNvPr id="258" name="Google Shape;258;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600"/>
              </a:spcAft>
              <a:buNone/>
            </a:pPr>
            <a:r>
              <a:rPr lang="en" sz="1600">
                <a:solidFill>
                  <a:srgbClr val="000000"/>
                </a:solidFill>
                <a:latin typeface="Average"/>
                <a:ea typeface="Average"/>
                <a:cs typeface="Average"/>
                <a:sym typeface="Average"/>
              </a:rPr>
              <a:t>Question 5 - Do more experienced players keep their queens on the board for longer?</a:t>
            </a:r>
            <a:endParaRPr/>
          </a:p>
        </p:txBody>
      </p:sp>
      <p:pic>
        <p:nvPicPr>
          <p:cNvPr id="259" name="Google Shape;259;p43"/>
          <p:cNvPicPr preferRelativeResize="0"/>
          <p:nvPr/>
        </p:nvPicPr>
        <p:blipFill>
          <a:blip r:embed="rId3">
            <a:alphaModFix/>
          </a:blip>
          <a:stretch>
            <a:fillRect/>
          </a:stretch>
        </p:blipFill>
        <p:spPr>
          <a:xfrm>
            <a:off x="2136300" y="1017725"/>
            <a:ext cx="4871400" cy="38215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3" name="Shape 263"/>
        <p:cNvGrpSpPr/>
        <p:nvPr/>
      </p:nvGrpSpPr>
      <p:grpSpPr>
        <a:xfrm>
          <a:off x="0" y="0"/>
          <a:ext cx="0" cy="0"/>
          <a:chOff x="0" y="0"/>
          <a:chExt cx="0" cy="0"/>
        </a:xfrm>
      </p:grpSpPr>
      <p:sp>
        <p:nvSpPr>
          <p:cNvPr id="264" name="Google Shape;264;p44"/>
          <p:cNvSpPr txBox="1"/>
          <p:nvPr>
            <p:ph type="title"/>
          </p:nvPr>
        </p:nvSpPr>
        <p:spPr>
          <a:xfrm>
            <a:off x="311700" y="445025"/>
            <a:ext cx="34563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600"/>
              </a:spcAft>
              <a:buNone/>
            </a:pPr>
            <a:r>
              <a:rPr lang="en" sz="1600">
                <a:solidFill>
                  <a:srgbClr val="000000"/>
                </a:solidFill>
                <a:latin typeface="Average"/>
                <a:ea typeface="Average"/>
                <a:cs typeface="Average"/>
                <a:sym typeface="Average"/>
              </a:rPr>
              <a:t>Question 5 - Do more experienced players keep their queens on the board for longer?</a:t>
            </a:r>
            <a:endParaRPr/>
          </a:p>
        </p:txBody>
      </p:sp>
      <p:pic>
        <p:nvPicPr>
          <p:cNvPr id="265" name="Google Shape;265;p44"/>
          <p:cNvPicPr preferRelativeResize="0"/>
          <p:nvPr/>
        </p:nvPicPr>
        <p:blipFill>
          <a:blip r:embed="rId3">
            <a:alphaModFix/>
          </a:blip>
          <a:stretch>
            <a:fillRect/>
          </a:stretch>
        </p:blipFill>
        <p:spPr>
          <a:xfrm>
            <a:off x="3867600" y="319000"/>
            <a:ext cx="4964700" cy="46225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71" name="Google Shape;271;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I found the following three interesting observations:</a:t>
            </a:r>
            <a:endParaRPr>
              <a:solidFill>
                <a:srgbClr val="000000"/>
              </a:solidFill>
            </a:endParaRPr>
          </a:p>
          <a:p>
            <a:pPr indent="-342900" lvl="0" marL="457200" rtl="0" algn="l">
              <a:spcBef>
                <a:spcPts val="1200"/>
              </a:spcBef>
              <a:spcAft>
                <a:spcPts val="0"/>
              </a:spcAft>
              <a:buClr>
                <a:srgbClr val="000000"/>
              </a:buClr>
              <a:buSzPts val="1800"/>
              <a:buAutoNum type="arabicPeriod"/>
            </a:pPr>
            <a:r>
              <a:rPr lang="en">
                <a:solidFill>
                  <a:srgbClr val="000000"/>
                </a:solidFill>
              </a:rPr>
              <a:t>In bullet (1+0) games, thinking longer correlates with a higher probability of making a blunder.</a:t>
            </a:r>
            <a:endParaRPr>
              <a:solidFill>
                <a:srgbClr val="000000"/>
              </a:solidFill>
            </a:endParaRPr>
          </a:p>
          <a:p>
            <a:pPr indent="-342900" lvl="0" marL="457200" rtl="0" algn="l">
              <a:spcBef>
                <a:spcPts val="1200"/>
              </a:spcBef>
              <a:spcAft>
                <a:spcPts val="0"/>
              </a:spcAft>
              <a:buClr>
                <a:srgbClr val="000000"/>
              </a:buClr>
              <a:buSzPts val="1800"/>
              <a:buAutoNum type="arabicPeriod"/>
            </a:pPr>
            <a:r>
              <a:rPr lang="en">
                <a:solidFill>
                  <a:srgbClr val="000000"/>
                </a:solidFill>
              </a:rPr>
              <a:t>In rapid (10+0) games, more experienced players use up more of their clock time</a:t>
            </a:r>
            <a:r>
              <a:rPr lang="en">
                <a:solidFill>
                  <a:srgbClr val="000000"/>
                </a:solidFill>
              </a:rPr>
              <a:t>.</a:t>
            </a:r>
            <a:endParaRPr>
              <a:solidFill>
                <a:srgbClr val="000000"/>
              </a:solidFill>
            </a:endParaRPr>
          </a:p>
          <a:p>
            <a:pPr indent="-342900" lvl="0" marL="457200" rtl="0" algn="l">
              <a:spcBef>
                <a:spcPts val="1200"/>
              </a:spcBef>
              <a:spcAft>
                <a:spcPts val="1200"/>
              </a:spcAft>
              <a:buClr>
                <a:srgbClr val="000000"/>
              </a:buClr>
              <a:buSzPts val="1800"/>
              <a:buAutoNum type="arabicPeriod"/>
            </a:pPr>
            <a:r>
              <a:rPr lang="en">
                <a:solidFill>
                  <a:srgbClr val="000000"/>
                </a:solidFill>
              </a:rPr>
              <a:t>The player who makes the first check more often than not ends up losing the game.</a:t>
            </a:r>
            <a:endParaRPr>
              <a:solidFill>
                <a:srgbClr val="0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6"/>
          <p:cNvSpPr txBox="1"/>
          <p:nvPr>
            <p:ph type="title"/>
          </p:nvPr>
        </p:nvSpPr>
        <p:spPr>
          <a:xfrm>
            <a:off x="966600" y="2285400"/>
            <a:ext cx="7210800" cy="572700"/>
          </a:xfrm>
          <a:prstGeom prst="rect">
            <a:avLst/>
          </a:prstGeom>
        </p:spPr>
        <p:txBody>
          <a:bodyPr anchorCtr="0" anchor="ctr" bIns="91425" lIns="91425" spcFirstLastPara="1" rIns="91425" wrap="square" tIns="91425">
            <a:noAutofit/>
          </a:bodyPr>
          <a:lstStyle/>
          <a:p>
            <a:pPr indent="0" lvl="0" marL="0" rtl="0" algn="ctr">
              <a:lnSpc>
                <a:spcPct val="115000"/>
              </a:lnSpc>
              <a:spcBef>
                <a:spcPts val="1800"/>
              </a:spcBef>
              <a:spcAft>
                <a:spcPts val="600"/>
              </a:spcAft>
              <a:buNone/>
            </a:pPr>
            <a:r>
              <a:rPr lang="en" sz="3000">
                <a:solidFill>
                  <a:srgbClr val="000000"/>
                </a:solidFill>
                <a:latin typeface="Average"/>
                <a:ea typeface="Average"/>
                <a:cs typeface="Average"/>
                <a:sym typeface="Average"/>
              </a:rPr>
              <a:t>Thank you!</a:t>
            </a:r>
            <a:endParaRPr sz="3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7"/>
          <p:cNvSpPr txBox="1"/>
          <p:nvPr>
            <p:ph type="title"/>
          </p:nvPr>
        </p:nvSpPr>
        <p:spPr>
          <a:xfrm>
            <a:off x="311700" y="445025"/>
            <a:ext cx="36024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600"/>
              </a:spcAft>
              <a:buNone/>
            </a:pPr>
            <a:r>
              <a:rPr lang="en" sz="1600">
                <a:solidFill>
                  <a:srgbClr val="000000"/>
                </a:solidFill>
                <a:latin typeface="Average"/>
                <a:ea typeface="Average"/>
                <a:cs typeface="Average"/>
                <a:sym typeface="Average"/>
              </a:rPr>
              <a:t>Question 2 - What is the relationship between time spent thinking and the change in evaluation caused by the move?</a:t>
            </a:r>
            <a:endParaRPr/>
          </a:p>
        </p:txBody>
      </p:sp>
      <p:sp>
        <p:nvSpPr>
          <p:cNvPr id="282" name="Google Shape;282;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283" name="Google Shape;283;p47"/>
          <p:cNvPicPr preferRelativeResize="0"/>
          <p:nvPr/>
        </p:nvPicPr>
        <p:blipFill>
          <a:blip r:embed="rId3">
            <a:alphaModFix/>
          </a:blip>
          <a:stretch>
            <a:fillRect/>
          </a:stretch>
        </p:blipFill>
        <p:spPr>
          <a:xfrm>
            <a:off x="3914100" y="112650"/>
            <a:ext cx="4918200" cy="4918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600"/>
              </a:spcAft>
              <a:buNone/>
            </a:pPr>
            <a:r>
              <a:rPr lang="en" sz="1600">
                <a:solidFill>
                  <a:srgbClr val="000000"/>
                </a:solidFill>
                <a:latin typeface="Average"/>
                <a:ea typeface="Average"/>
                <a:cs typeface="Average"/>
                <a:sym typeface="Average"/>
              </a:rPr>
              <a:t>Question 2 - What is the relationship between time spent thinking and the change in evaluation caused by the move?</a:t>
            </a:r>
            <a:endParaRPr/>
          </a:p>
        </p:txBody>
      </p:sp>
      <p:sp>
        <p:nvSpPr>
          <p:cNvPr id="289" name="Google Shape;289;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290" name="Google Shape;290;p48"/>
          <p:cNvPicPr preferRelativeResize="0"/>
          <p:nvPr/>
        </p:nvPicPr>
        <p:blipFill>
          <a:blip r:embed="rId3">
            <a:alphaModFix/>
          </a:blip>
          <a:stretch>
            <a:fillRect/>
          </a:stretch>
        </p:blipFill>
        <p:spPr>
          <a:xfrm>
            <a:off x="2293575" y="972975"/>
            <a:ext cx="6538724" cy="3898075"/>
          </a:xfrm>
          <a:prstGeom prst="rect">
            <a:avLst/>
          </a:prstGeom>
          <a:noFill/>
          <a:ln>
            <a:noFill/>
          </a:ln>
        </p:spPr>
      </p:pic>
      <p:pic>
        <p:nvPicPr>
          <p:cNvPr id="291" name="Google Shape;291;p48"/>
          <p:cNvPicPr preferRelativeResize="0"/>
          <p:nvPr/>
        </p:nvPicPr>
        <p:blipFill>
          <a:blip r:embed="rId4">
            <a:alphaModFix/>
          </a:blip>
          <a:stretch>
            <a:fillRect/>
          </a:stretch>
        </p:blipFill>
        <p:spPr>
          <a:xfrm>
            <a:off x="2293575" y="878788"/>
            <a:ext cx="6848574" cy="4086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Searching for Data</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High-quality &amp; Had lots of relevant features</a:t>
            </a:r>
            <a:endParaRPr/>
          </a:p>
          <a:p>
            <a:pPr indent="-342900" lvl="0" marL="457200" rtl="0" algn="l">
              <a:spcBef>
                <a:spcPts val="0"/>
              </a:spcBef>
              <a:spcAft>
                <a:spcPts val="0"/>
              </a:spcAft>
              <a:buSzPts val="1800"/>
              <a:buAutoNum type="arabicPeriod"/>
            </a:pPr>
            <a:r>
              <a:rPr lang="en"/>
              <a:t>Plentiful &amp; Had lots of observations</a:t>
            </a:r>
            <a:endParaRPr/>
          </a:p>
          <a:p>
            <a:pPr indent="-342900" lvl="0" marL="457200" rtl="0" algn="l">
              <a:spcBef>
                <a:spcPts val="0"/>
              </a:spcBef>
              <a:spcAft>
                <a:spcPts val="0"/>
              </a:spcAft>
              <a:buSzPts val="1800"/>
              <a:buAutoNum type="arabicPeriod"/>
            </a:pPr>
            <a:r>
              <a:rPr lang="en"/>
              <a:t>Accessible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187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endParaRPr/>
          </a:p>
          <a:p>
            <a:pPr indent="0" lvl="0" marL="0" rtl="0" algn="l">
              <a:spcBef>
                <a:spcPts val="0"/>
              </a:spcBef>
              <a:spcAft>
                <a:spcPts val="0"/>
              </a:spcAft>
              <a:buNone/>
            </a:pPr>
            <a:r>
              <a:rPr lang="en"/>
              <a:t>Data</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85" name="Google Shape;85;p17"/>
          <p:cNvPicPr preferRelativeResize="0"/>
          <p:nvPr/>
        </p:nvPicPr>
        <p:blipFill rotWithShape="1">
          <a:blip r:embed="rId3">
            <a:alphaModFix/>
          </a:blip>
          <a:srcRect b="47396" l="0" r="0" t="0"/>
          <a:stretch/>
        </p:blipFill>
        <p:spPr>
          <a:xfrm>
            <a:off x="5153100" y="119625"/>
            <a:ext cx="3751676" cy="1880651"/>
          </a:xfrm>
          <a:prstGeom prst="rect">
            <a:avLst/>
          </a:prstGeom>
          <a:noFill/>
          <a:ln>
            <a:noFill/>
          </a:ln>
        </p:spPr>
      </p:pic>
      <p:pic>
        <p:nvPicPr>
          <p:cNvPr id="86" name="Google Shape;86;p17"/>
          <p:cNvPicPr preferRelativeResize="0"/>
          <p:nvPr/>
        </p:nvPicPr>
        <p:blipFill rotWithShape="1">
          <a:blip r:embed="rId4">
            <a:alphaModFix/>
          </a:blip>
          <a:srcRect b="0" l="5213" r="0" t="10522"/>
          <a:stretch/>
        </p:blipFill>
        <p:spPr>
          <a:xfrm>
            <a:off x="903800" y="2033100"/>
            <a:ext cx="7535800" cy="3022275"/>
          </a:xfrm>
          <a:prstGeom prst="rect">
            <a:avLst/>
          </a:prstGeom>
          <a:noFill/>
          <a:ln>
            <a:noFill/>
          </a:ln>
        </p:spPr>
      </p:pic>
      <p:pic>
        <p:nvPicPr>
          <p:cNvPr id="87" name="Google Shape;87;p17"/>
          <p:cNvPicPr preferRelativeResize="0"/>
          <p:nvPr/>
        </p:nvPicPr>
        <p:blipFill>
          <a:blip r:embed="rId5">
            <a:alphaModFix/>
          </a:blip>
          <a:stretch>
            <a:fillRect/>
          </a:stretch>
        </p:blipFill>
        <p:spPr>
          <a:xfrm>
            <a:off x="1401425" y="635637"/>
            <a:ext cx="3751676" cy="136463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1" name="Shape 91"/>
        <p:cNvGrpSpPr/>
        <p:nvPr/>
      </p:nvGrpSpPr>
      <p:grpSpPr>
        <a:xfrm>
          <a:off x="0" y="0"/>
          <a:ext cx="0" cy="0"/>
          <a:chOff x="0" y="0"/>
          <a:chExt cx="0" cy="0"/>
        </a:xfrm>
      </p:grpSpPr>
      <p:sp>
        <p:nvSpPr>
          <p:cNvPr id="92" name="Google Shape;92;p18"/>
          <p:cNvSpPr txBox="1"/>
          <p:nvPr>
            <p:ph type="title"/>
          </p:nvPr>
        </p:nvSpPr>
        <p:spPr>
          <a:xfrm>
            <a:off x="99675" y="445025"/>
            <a:ext cx="1940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can we Detect Cheating?</a:t>
            </a:r>
            <a:endParaRPr/>
          </a:p>
        </p:txBody>
      </p:sp>
      <p:sp>
        <p:nvSpPr>
          <p:cNvPr id="93" name="Google Shape;93;p18"/>
          <p:cNvSpPr txBox="1"/>
          <p:nvPr>
            <p:ph idx="1" type="body"/>
          </p:nvPr>
        </p:nvSpPr>
        <p:spPr>
          <a:xfrm>
            <a:off x="1859450" y="4568800"/>
            <a:ext cx="7350900" cy="289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Source: </a:t>
            </a:r>
            <a:r>
              <a:rPr lang="en"/>
              <a:t>https://www.chess.com/news/view/game-review-design-update</a:t>
            </a:r>
            <a:endParaRPr/>
          </a:p>
        </p:txBody>
      </p:sp>
      <p:pic>
        <p:nvPicPr>
          <p:cNvPr id="94" name="Google Shape;94;p18"/>
          <p:cNvPicPr preferRelativeResize="0"/>
          <p:nvPr/>
        </p:nvPicPr>
        <p:blipFill>
          <a:blip r:embed="rId3">
            <a:alphaModFix/>
          </a:blip>
          <a:stretch>
            <a:fillRect/>
          </a:stretch>
        </p:blipFill>
        <p:spPr>
          <a:xfrm>
            <a:off x="1899334" y="157000"/>
            <a:ext cx="7109165" cy="44118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can we use this data for?</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To answer questions:</a:t>
            </a:r>
            <a:endParaRPr sz="2000"/>
          </a:p>
          <a:p>
            <a:pPr indent="-355600" lvl="0" marL="457200" rtl="0" algn="l">
              <a:spcBef>
                <a:spcPts val="1200"/>
              </a:spcBef>
              <a:spcAft>
                <a:spcPts val="0"/>
              </a:spcAft>
              <a:buSzPts val="2000"/>
              <a:buAutoNum type="arabicPeriod"/>
            </a:pPr>
            <a:r>
              <a:rPr lang="en" sz="2000"/>
              <a:t>Do blunders end up following longer periods of thinking?</a:t>
            </a:r>
            <a:endParaRPr sz="2000"/>
          </a:p>
          <a:p>
            <a:pPr indent="-355600" lvl="0" marL="457200" rtl="0" algn="l">
              <a:spcBef>
                <a:spcPts val="1000"/>
              </a:spcBef>
              <a:spcAft>
                <a:spcPts val="0"/>
              </a:spcAft>
              <a:buSzPts val="2000"/>
              <a:buAutoNum type="arabicPeriod"/>
            </a:pPr>
            <a:r>
              <a:rPr lang="en" sz="2000"/>
              <a:t>Does thinking longer tend to lead to better moves?</a:t>
            </a:r>
            <a:endParaRPr sz="2000"/>
          </a:p>
          <a:p>
            <a:pPr indent="-355600" lvl="0" marL="457200" rtl="0" algn="l">
              <a:spcBef>
                <a:spcPts val="1000"/>
              </a:spcBef>
              <a:spcAft>
                <a:spcPts val="0"/>
              </a:spcAft>
              <a:buSzPts val="2000"/>
              <a:buAutoNum type="arabicPeriod"/>
            </a:pPr>
            <a:r>
              <a:rPr lang="en" sz="2000"/>
              <a:t>Do more experienced players spend more time thinking?</a:t>
            </a:r>
            <a:endParaRPr sz="2000"/>
          </a:p>
          <a:p>
            <a:pPr indent="-355600" lvl="0" marL="457200" rtl="0" algn="l">
              <a:spcBef>
                <a:spcPts val="1000"/>
              </a:spcBef>
              <a:spcAft>
                <a:spcPts val="0"/>
              </a:spcAft>
              <a:buSzPts val="2000"/>
              <a:buAutoNum type="arabicPeriod"/>
            </a:pPr>
            <a:r>
              <a:rPr lang="en" sz="2000"/>
              <a:t>How often do players who make the first check win the game?</a:t>
            </a:r>
            <a:endParaRPr sz="2000"/>
          </a:p>
          <a:p>
            <a:pPr indent="-355600" lvl="0" marL="457200" rtl="0" algn="l">
              <a:spcBef>
                <a:spcPts val="1000"/>
              </a:spcBef>
              <a:spcAft>
                <a:spcPts val="0"/>
              </a:spcAft>
              <a:buSzPts val="2000"/>
              <a:buAutoNum type="arabicPeriod"/>
            </a:pPr>
            <a:r>
              <a:rPr lang="en" sz="2000"/>
              <a:t>Are more experienced players more cautious with their pieces?</a:t>
            </a:r>
            <a:endParaRPr sz="2000"/>
          </a:p>
          <a:p>
            <a:pPr indent="-355600" lvl="0" marL="457200" rtl="0" algn="l">
              <a:spcBef>
                <a:spcPts val="1000"/>
              </a:spcBef>
              <a:spcAft>
                <a:spcPts val="1000"/>
              </a:spcAft>
              <a:buSzPts val="2000"/>
              <a:buAutoNum type="arabicPeriod"/>
            </a:pPr>
            <a:r>
              <a:rPr lang="en" sz="2000"/>
              <a:t>Is the amount of time that a player thinks correlated with the number of possible moves?</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Average"/>
                <a:ea typeface="Average"/>
                <a:cs typeface="Average"/>
                <a:sym typeface="Average"/>
              </a:rPr>
              <a:t>Time Control (Definition)</a:t>
            </a:r>
            <a:endParaRPr sz="2400">
              <a:latin typeface="Average"/>
              <a:ea typeface="Average"/>
              <a:cs typeface="Average"/>
              <a:sym typeface="Average"/>
            </a:endParaRPr>
          </a:p>
        </p:txBody>
      </p:sp>
      <p:sp>
        <p:nvSpPr>
          <p:cNvPr id="106" name="Google Shape;106;p20"/>
          <p:cNvSpPr txBox="1"/>
          <p:nvPr>
            <p:ph idx="1" type="body"/>
          </p:nvPr>
        </p:nvSpPr>
        <p:spPr>
          <a:xfrm>
            <a:off x="311700" y="1152475"/>
            <a:ext cx="4559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rage"/>
                <a:ea typeface="Average"/>
                <a:cs typeface="Average"/>
                <a:sym typeface="Average"/>
              </a:rPr>
              <a:t>The time control of a game dictates how long players have to think on their moves.</a:t>
            </a:r>
            <a:endParaRPr>
              <a:latin typeface="Average"/>
              <a:ea typeface="Average"/>
              <a:cs typeface="Average"/>
              <a:sym typeface="Average"/>
            </a:endParaRPr>
          </a:p>
          <a:p>
            <a:pPr indent="0" lvl="0" marL="0" rtl="0" algn="l">
              <a:spcBef>
                <a:spcPts val="1200"/>
              </a:spcBef>
              <a:spcAft>
                <a:spcPts val="1200"/>
              </a:spcAft>
              <a:buNone/>
            </a:pPr>
            <a:r>
              <a:rPr lang="en">
                <a:latin typeface="Average"/>
                <a:ea typeface="Average"/>
                <a:cs typeface="Average"/>
                <a:sym typeface="Average"/>
              </a:rPr>
              <a:t>Time control has two parts, the base time and the increment. The base time is the number of minutes that each player starts with. The increment is the number of seconds that each player gains after making a move, which helps avoid timeouts. For example, 5 | 2 means a base time of 5 minutes and an increment of 2 seconds.</a:t>
            </a:r>
            <a:endParaRPr>
              <a:latin typeface="Average"/>
              <a:ea typeface="Average"/>
              <a:cs typeface="Average"/>
              <a:sym typeface="Average"/>
            </a:endParaRPr>
          </a:p>
        </p:txBody>
      </p:sp>
      <p:pic>
        <p:nvPicPr>
          <p:cNvPr id="107" name="Google Shape;107;p20"/>
          <p:cNvPicPr preferRelativeResize="0"/>
          <p:nvPr/>
        </p:nvPicPr>
        <p:blipFill rotWithShape="1">
          <a:blip r:embed="rId3">
            <a:alphaModFix/>
          </a:blip>
          <a:srcRect b="40568" l="0" r="0" t="0"/>
          <a:stretch/>
        </p:blipFill>
        <p:spPr>
          <a:xfrm>
            <a:off x="4984025" y="578150"/>
            <a:ext cx="3920350" cy="4137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966600" y="2285400"/>
            <a:ext cx="7210800" cy="572700"/>
          </a:xfrm>
          <a:prstGeom prst="rect">
            <a:avLst/>
          </a:prstGeom>
        </p:spPr>
        <p:txBody>
          <a:bodyPr anchorCtr="0" anchor="ctr" bIns="91425" lIns="91425" spcFirstLastPara="1" rIns="91425" wrap="square" tIns="91425">
            <a:noAutofit/>
          </a:bodyPr>
          <a:lstStyle/>
          <a:p>
            <a:pPr indent="0" lvl="0" marL="0" rtl="0" algn="l">
              <a:lnSpc>
                <a:spcPct val="115000"/>
              </a:lnSpc>
              <a:spcBef>
                <a:spcPts val="1800"/>
              </a:spcBef>
              <a:spcAft>
                <a:spcPts val="0"/>
              </a:spcAft>
              <a:buNone/>
            </a:pPr>
            <a:r>
              <a:rPr lang="en" sz="3000">
                <a:solidFill>
                  <a:srgbClr val="000000"/>
                </a:solidFill>
                <a:latin typeface="Average"/>
                <a:ea typeface="Average"/>
                <a:cs typeface="Average"/>
                <a:sym typeface="Average"/>
              </a:rPr>
              <a:t>Question 1: </a:t>
            </a:r>
            <a:endParaRPr sz="3000">
              <a:solidFill>
                <a:srgbClr val="000000"/>
              </a:solidFill>
              <a:latin typeface="Average"/>
              <a:ea typeface="Average"/>
              <a:cs typeface="Average"/>
              <a:sym typeface="Average"/>
            </a:endParaRPr>
          </a:p>
          <a:p>
            <a:pPr indent="0" lvl="0" marL="0" rtl="0" algn="l">
              <a:lnSpc>
                <a:spcPct val="115000"/>
              </a:lnSpc>
              <a:spcBef>
                <a:spcPts val="1800"/>
              </a:spcBef>
              <a:spcAft>
                <a:spcPts val="600"/>
              </a:spcAft>
              <a:buNone/>
            </a:pPr>
            <a:r>
              <a:rPr lang="en" sz="3000">
                <a:solidFill>
                  <a:srgbClr val="000000"/>
                </a:solidFill>
                <a:latin typeface="Average"/>
                <a:ea typeface="Average"/>
                <a:cs typeface="Average"/>
                <a:sym typeface="Average"/>
              </a:rPr>
              <a:t>How do the distributions of thinking time differ between moves that are blunders and moves that are not?</a:t>
            </a:r>
            <a:endParaRPr sz="3000">
              <a:solidFill>
                <a:srgbClr val="000000"/>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