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99" r:id="rId2"/>
    <p:sldMasterId id="2147483717" r:id="rId3"/>
    <p:sldMasterId id="2147483738" r:id="rId4"/>
  </p:sldMasterIdLst>
  <p:notesMasterIdLst>
    <p:notesMasterId r:id="rId37"/>
  </p:notesMasterIdLst>
  <p:handoutMasterIdLst>
    <p:handoutMasterId r:id="rId38"/>
  </p:handoutMasterIdLst>
  <p:sldIdLst>
    <p:sldId id="372" r:id="rId5"/>
    <p:sldId id="649" r:id="rId6"/>
    <p:sldId id="681" r:id="rId7"/>
    <p:sldId id="682" r:id="rId8"/>
    <p:sldId id="683" r:id="rId9"/>
    <p:sldId id="684" r:id="rId10"/>
    <p:sldId id="685" r:id="rId11"/>
    <p:sldId id="653" r:id="rId12"/>
    <p:sldId id="651" r:id="rId13"/>
    <p:sldId id="634" r:id="rId14"/>
    <p:sldId id="661" r:id="rId15"/>
    <p:sldId id="635" r:id="rId16"/>
    <p:sldId id="666" r:id="rId17"/>
    <p:sldId id="662" r:id="rId18"/>
    <p:sldId id="667" r:id="rId19"/>
    <p:sldId id="663" r:id="rId20"/>
    <p:sldId id="688" r:id="rId21"/>
    <p:sldId id="687" r:id="rId22"/>
    <p:sldId id="664" r:id="rId23"/>
    <p:sldId id="665" r:id="rId24"/>
    <p:sldId id="679" r:id="rId25"/>
    <p:sldId id="668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8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8E1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60"/>
  </p:normalViewPr>
  <p:slideViewPr>
    <p:cSldViewPr>
      <p:cViewPr varScale="1">
        <p:scale>
          <a:sx n="82" d="100"/>
          <a:sy n="82" d="100"/>
        </p:scale>
        <p:origin x="5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CABE52-4940-4F02-BF87-3F3E06B9A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A2E3-7911-4EA3-AE4C-AA1D713398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ED24B-2A58-482F-BFB4-A7A18BDD6B67}" type="datetimeFigureOut">
              <a:rPr lang="en-CA" smtClean="0"/>
              <a:t>2018-10-17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CA0F-D787-4C2A-ABED-0C91E4636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A3989-0D32-437E-B24A-6A59019ED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7564B-9267-4A85-93DF-B1EEC1444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0777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10/17/2018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6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3779838" y="260350"/>
            <a:ext cx="504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5472113" y="4365625"/>
            <a:ext cx="3671887" cy="269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200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Vajihollah</a:t>
            </a: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en-US" sz="1200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Montaghami</a:t>
            </a: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, </a:t>
            </a:r>
            <a:r>
              <a:rPr lang="en-US" sz="1200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M.A.Sc</a:t>
            </a:r>
            <a:r>
              <a:rPr lang="en-US" sz="1200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457200">
              <a:spcBef>
                <a:spcPct val="20000"/>
              </a:spcBef>
              <a:defRPr/>
            </a:pPr>
            <a:endParaRPr lang="en-US" sz="110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vajih.montaghami@gmail.com</a:t>
            </a:r>
          </a:p>
          <a:p>
            <a:pPr defTabSz="457200">
              <a:spcBef>
                <a:spcPct val="20000"/>
              </a:spcBef>
              <a:defRPr/>
            </a:pPr>
            <a:endParaRPr lang="en-CA" sz="90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CA" sz="90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2014 by the authors.  Some rights reserved.</a:t>
            </a:r>
            <a:endParaRPr lang="en-US" sz="90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2400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y-Half-Shield.png"/>
          <p:cNvPicPr>
            <a:picLocks noChangeAspect="1"/>
          </p:cNvPicPr>
          <p:nvPr userDrawn="1"/>
        </p:nvPicPr>
        <p:blipFill rotWithShape="1">
          <a:blip r:embed="rId2" cstate="print">
            <a:lum bright="-10000"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6683141" y="0"/>
            <a:ext cx="2460859" cy="52507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2926080"/>
            <a:ext cx="6577965" cy="1784631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4718542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" name="Picture 14" title="University of Waterloo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16454" r="9794" b="19520"/>
          <a:stretch/>
        </p:blipFill>
        <p:spPr bwMode="invGray">
          <a:xfrm>
            <a:off x="632937" y="1072342"/>
            <a:ext cx="4313136" cy="136328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ltGray">
          <a:xfrm>
            <a:off x="0" y="0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0" y="6839712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1" y="1147666"/>
            <a:ext cx="3291840" cy="50292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9390" y="1147666"/>
            <a:ext cx="3291840" cy="50292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134831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2" y="2061942"/>
            <a:ext cx="3291840" cy="4127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9390" y="1134831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9390" y="2061942"/>
            <a:ext cx="3291840" cy="4127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6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92582"/>
            <a:ext cx="3384107" cy="1144729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756" y="192581"/>
            <a:ext cx="5185575" cy="58136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912" y="1417320"/>
            <a:ext cx="3384107" cy="458891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60021"/>
            <a:ext cx="3384107" cy="114308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200" dirty="0">
                <a:solidFill>
                  <a:schemeClr val="tx1"/>
                </a:solidFill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3321" y="160020"/>
            <a:ext cx="5237010" cy="58462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912" y="1440180"/>
            <a:ext cx="3384107" cy="45660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6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2130" y="6558330"/>
            <a:ext cx="656777" cy="250337"/>
          </a:xfrm>
        </p:spPr>
        <p:txBody>
          <a:bodyPr/>
          <a:lstStyle/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58009" y="6558330"/>
            <a:ext cx="4627983" cy="250337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4912" y="6558330"/>
            <a:ext cx="415425" cy="250337"/>
          </a:xfrm>
        </p:spPr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5" descr="Gray-Half-Shield.png"/>
          <p:cNvPicPr>
            <a:picLocks noChangeAspect="1"/>
          </p:cNvPicPr>
          <p:nvPr userDrawn="1"/>
        </p:nvPicPr>
        <p:blipFill rotWithShape="1">
          <a:blip r:embed="rId2" cstate="print">
            <a:alphaModFix amt="30000"/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7298356" y="0"/>
            <a:ext cx="1845644" cy="525070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0" y="0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6839712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4400898"/>
            <a:ext cx="8158163" cy="2123658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4000" b="0">
                <a:solidFill>
                  <a:schemeClr val="tx1">
                    <a:alpha val="47000"/>
                  </a:schemeClr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</a:t>
            </a:r>
          </a:p>
        </p:txBody>
      </p:sp>
      <p:pic>
        <p:nvPicPr>
          <p:cNvPr id="13" name="Picture 12" title="University of Waterlo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1629296" y="777950"/>
            <a:ext cx="5893739" cy="3828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6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udents walk through Peter Russell Rock Garden at the University of Waterloo" title="campu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"/>
            <a:ext cx="9144000" cy="68656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2130" y="6558330"/>
            <a:ext cx="656777" cy="250337"/>
          </a:xfrm>
        </p:spPr>
        <p:txBody>
          <a:bodyPr/>
          <a:lstStyle/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58009" y="6558330"/>
            <a:ext cx="4627983" cy="250337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4912" y="6558330"/>
            <a:ext cx="415425" cy="250337"/>
          </a:xfrm>
        </p:spPr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50069" y="4400898"/>
            <a:ext cx="8043863" cy="2123658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4000" b="0">
                <a:solidFill>
                  <a:schemeClr val="tx1">
                    <a:alpha val="81000"/>
                  </a:schemeClr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option 2</a:t>
            </a:r>
          </a:p>
        </p:txBody>
      </p:sp>
      <p:pic>
        <p:nvPicPr>
          <p:cNvPr id="8" name="Picture 7" title="University of Waterloo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1629296" y="777950"/>
            <a:ext cx="5893739" cy="3828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5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493125" y="387350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CB04C21C-B0BC-4588-B282-CC300FAFEEC9}" type="slidenum">
              <a:rPr lang="en-CA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defRPr/>
              </a:pPr>
              <a:t>‹#›</a:t>
            </a:fld>
            <a:endParaRPr lang="en-CA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6238" y="111125"/>
            <a:ext cx="583247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Introductory Laboratory</a:t>
            </a:r>
            <a:endParaRPr kumimoji="0" lang="en-CA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55" y="5662800"/>
            <a:ext cx="4331079" cy="1320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" name="Group 22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807783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55" y="5662800"/>
            <a:ext cx="4331079" cy="13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96754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31" y="5531006"/>
            <a:ext cx="5215889" cy="1590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13476" y="618292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7032" y="618292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084459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a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13476" y="618292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3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7032" y="618292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31" y="5531006"/>
            <a:ext cx="5215889" cy="15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14872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9DDAFC0-45D8-4BE3-B3B0-6EB59B5E34AD}"/>
              </a:ext>
            </a:extLst>
          </p:cNvPr>
          <p:cNvSpPr txBox="1">
            <a:spLocks/>
          </p:cNvSpPr>
          <p:nvPr userDrawn="1"/>
        </p:nvSpPr>
        <p:spPr>
          <a:xfrm>
            <a:off x="4572000" y="111125"/>
            <a:ext cx="4176713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Three: Leftist heap</a:t>
            </a:r>
            <a:endParaRPr kumimoji="0" lang="en-CA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520891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434109"/>
            <a:ext cx="528456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8299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709739"/>
            <a:ext cx="7049630" cy="2852737"/>
          </a:xfr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4589464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92575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3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4947814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277" y="1618022"/>
            <a:ext cx="6917977" cy="21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05345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413164"/>
            <a:ext cx="4190141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413164"/>
            <a:ext cx="4243965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73198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396192"/>
            <a:ext cx="4157035" cy="670270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2184401"/>
            <a:ext cx="4157035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1"/>
            <a:ext cx="4195094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464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iversity of Waterloo, main entrance to campus" title="Waterloo sig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114546"/>
          </a:xfrm>
          <a:prstGeom prst="rect">
            <a:avLst/>
          </a:prstGeom>
        </p:spPr>
      </p:pic>
      <p:sp>
        <p:nvSpPr>
          <p:cNvPr id="13" name="Freeform 12"/>
          <p:cNvSpPr>
            <a:spLocks noChangeAspect="1"/>
          </p:cNvSpPr>
          <p:nvPr userDrawn="1"/>
        </p:nvSpPr>
        <p:spPr bwMode="gray">
          <a:xfrm>
            <a:off x="1" y="491390"/>
            <a:ext cx="2863995" cy="3106944"/>
          </a:xfrm>
          <a:custGeom>
            <a:avLst/>
            <a:gdLst>
              <a:gd name="connsiteX0" fmla="*/ 899794 w 2863995"/>
              <a:gd name="connsiteY0" fmla="*/ 0 h 3106944"/>
              <a:gd name="connsiteX1" fmla="*/ 1710342 w 2863995"/>
              <a:gd name="connsiteY1" fmla="*/ 0 h 3106944"/>
              <a:gd name="connsiteX2" fmla="*/ 2863995 w 2863995"/>
              <a:gd name="connsiteY2" fmla="*/ 1553472 h 3106944"/>
              <a:gd name="connsiteX3" fmla="*/ 1710342 w 2863995"/>
              <a:gd name="connsiteY3" fmla="*/ 3106944 h 3106944"/>
              <a:gd name="connsiteX4" fmla="*/ 899794 w 2863995"/>
              <a:gd name="connsiteY4" fmla="*/ 3106944 h 3106944"/>
              <a:gd name="connsiteX5" fmla="*/ 2053448 w 2863995"/>
              <a:gd name="connsiteY5" fmla="*/ 1553472 h 3106944"/>
              <a:gd name="connsiteX6" fmla="*/ 0 w 2863995"/>
              <a:gd name="connsiteY6" fmla="*/ 0 h 3106944"/>
              <a:gd name="connsiteX7" fmla="*/ 91484 w 2863995"/>
              <a:gd name="connsiteY7" fmla="*/ 0 h 3106944"/>
              <a:gd name="connsiteX8" fmla="*/ 1245138 w 2863995"/>
              <a:gd name="connsiteY8" fmla="*/ 1553472 h 3106944"/>
              <a:gd name="connsiteX9" fmla="*/ 91484 w 2863995"/>
              <a:gd name="connsiteY9" fmla="*/ 3106944 h 3106944"/>
              <a:gd name="connsiteX10" fmla="*/ 0 w 2863995"/>
              <a:gd name="connsiteY10" fmla="*/ 3106944 h 3106944"/>
              <a:gd name="connsiteX11" fmla="*/ 0 w 2863995"/>
              <a:gd name="connsiteY11" fmla="*/ 2138677 h 3106944"/>
              <a:gd name="connsiteX12" fmla="*/ 434591 w 2863995"/>
              <a:gd name="connsiteY12" fmla="*/ 1553472 h 3106944"/>
              <a:gd name="connsiteX13" fmla="*/ 0 w 2863995"/>
              <a:gd name="connsiteY13" fmla="*/ 968267 h 310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3995" h="3106944">
                <a:moveTo>
                  <a:pt x="899794" y="0"/>
                </a:moveTo>
                <a:lnTo>
                  <a:pt x="1710342" y="0"/>
                </a:lnTo>
                <a:lnTo>
                  <a:pt x="2863995" y="1553472"/>
                </a:lnTo>
                <a:lnTo>
                  <a:pt x="1710342" y="3106944"/>
                </a:lnTo>
                <a:lnTo>
                  <a:pt x="899794" y="3106944"/>
                </a:lnTo>
                <a:lnTo>
                  <a:pt x="2053448" y="1553472"/>
                </a:lnTo>
                <a:close/>
                <a:moveTo>
                  <a:pt x="0" y="0"/>
                </a:moveTo>
                <a:lnTo>
                  <a:pt x="91484" y="0"/>
                </a:lnTo>
                <a:lnTo>
                  <a:pt x="1245138" y="1553472"/>
                </a:lnTo>
                <a:lnTo>
                  <a:pt x="91484" y="3106944"/>
                </a:lnTo>
                <a:lnTo>
                  <a:pt x="0" y="3106944"/>
                </a:lnTo>
                <a:lnTo>
                  <a:pt x="0" y="2138677"/>
                </a:lnTo>
                <a:lnTo>
                  <a:pt x="434591" y="1553472"/>
                </a:lnTo>
                <a:lnTo>
                  <a:pt x="0" y="968267"/>
                </a:lnTo>
                <a:close/>
              </a:path>
            </a:pathLst>
          </a:custGeom>
          <a:solidFill>
            <a:srgbClr val="FFFFFF">
              <a:alpha val="3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911" y="4114547"/>
            <a:ext cx="5920139" cy="116785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911" y="5308600"/>
            <a:ext cx="5920139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4522" y="6377355"/>
            <a:ext cx="740329" cy="250337"/>
          </a:xfrm>
        </p:spPr>
        <p:txBody>
          <a:bodyPr/>
          <a:lstStyle/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87067" y="6377355"/>
            <a:ext cx="4627983" cy="250337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0" y="6839712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81804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31397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7395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7555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47555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700351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 or 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6335310"/>
            <a:ext cx="2915434" cy="250337"/>
          </a:xfrm>
        </p:spPr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6335310"/>
            <a:ext cx="762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0773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773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03583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87315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5921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23981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767" y="1603329"/>
            <a:ext cx="9135397" cy="2786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4581237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120580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/>
        </p:blipFill>
        <p:spPr>
          <a:xfrm>
            <a:off x="0" y="384562"/>
            <a:ext cx="9144000" cy="6473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50" y="1918660"/>
            <a:ext cx="8709660" cy="2656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4682836"/>
            <a:ext cx="8043863" cy="1559782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OPTION 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420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114800"/>
          </a:xfrm>
          <a:solidFill>
            <a:schemeClr val="bg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your own custom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911" y="4114800"/>
            <a:ext cx="5920139" cy="1167599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911" y="5308600"/>
            <a:ext cx="5920139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4522" y="6377355"/>
            <a:ext cx="715391" cy="250337"/>
          </a:xfrm>
        </p:spPr>
        <p:txBody>
          <a:bodyPr/>
          <a:lstStyle/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87067" y="6377355"/>
            <a:ext cx="4627983" cy="250337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2" name="Picture 11" title="University of Waterlo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16454" r="9794" b="19520"/>
          <a:stretch/>
        </p:blipFill>
        <p:spPr bwMode="invGray">
          <a:xfrm>
            <a:off x="6462116" y="5643123"/>
            <a:ext cx="2361978" cy="789709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 bwMode="ltGray">
          <a:xfrm>
            <a:off x="0" y="6839712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55" y="5662800"/>
            <a:ext cx="4331079" cy="1320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" name="Group 22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28" name="Rectangle 27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861723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67756" y="6377232"/>
            <a:ext cx="3220281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61312" y="6377232"/>
            <a:ext cx="415425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55" y="5662800"/>
            <a:ext cx="4331079" cy="13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84785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31" y="5531006"/>
            <a:ext cx="5215889" cy="1590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6519149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13476" y="618292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7032" y="618292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2087517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a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0593" y="397164"/>
            <a:ext cx="4573407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9556" y="1028941"/>
            <a:ext cx="4114682" cy="1474115"/>
          </a:xfrm>
        </p:spPr>
        <p:txBody>
          <a:bodyPr lIns="0" anchor="b">
            <a:noAutofit/>
          </a:bodyPr>
          <a:lstStyle>
            <a:lvl1pPr algn="l">
              <a:defRPr sz="40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56" y="4266822"/>
            <a:ext cx="4114682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339555" y="2642329"/>
            <a:ext cx="887187" cy="377962"/>
          </a:xfrm>
          <a:prstGeom prst="rect">
            <a:avLst/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825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13476" y="6182922"/>
            <a:ext cx="3220281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3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07032" y="6182922"/>
            <a:ext cx="415425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31" y="5531006"/>
            <a:ext cx="5215889" cy="15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8515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94561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1169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65" y="685060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825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13" y="434109"/>
            <a:ext cx="528456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41993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709739"/>
            <a:ext cx="7049630" cy="2852737"/>
          </a:xfrm>
        </p:spPr>
        <p:txBody>
          <a:bodyPr anchor="b">
            <a:norm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4589464"/>
            <a:ext cx="704963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85649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391" y="3727927"/>
            <a:ext cx="6577965" cy="1212056"/>
          </a:xfrm>
        </p:spPr>
        <p:txBody>
          <a:bodyPr anchor="b">
            <a:noAutofit/>
          </a:bodyPr>
          <a:lstStyle>
            <a:lvl1pPr algn="l">
              <a:defRPr sz="30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20391" y="4947814"/>
            <a:ext cx="6577965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277" y="1618022"/>
            <a:ext cx="6917977" cy="21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51726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12" y="1413164"/>
            <a:ext cx="4190141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244" y="1413164"/>
            <a:ext cx="4243965" cy="4590472"/>
          </a:xfrm>
        </p:spPr>
        <p:txBody>
          <a:bodyPr/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84969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1" y="1396192"/>
            <a:ext cx="4157035" cy="670270"/>
          </a:xfrm>
        </p:spPr>
        <p:txBody>
          <a:bodyPr anchor="b">
            <a:noAutofit/>
          </a:bodyPr>
          <a:lstStyle>
            <a:lvl1pPr marL="0" indent="0">
              <a:buNone/>
              <a:defRPr sz="2100" b="1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911" y="2184401"/>
            <a:ext cx="4157035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7115" y="1396192"/>
            <a:ext cx="4195094" cy="670270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7115" y="2184401"/>
            <a:ext cx="4195094" cy="3846945"/>
          </a:xfrm>
        </p:spPr>
        <p:txBody>
          <a:bodyPr>
            <a:normAutofit/>
          </a:bodyPr>
          <a:lstStyle>
            <a:lvl1pPr marL="216694" indent="-216694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500"/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350"/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200"/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33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CONTENT SLIDE OPTION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088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76336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16862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7554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7555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47555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" y="2420360"/>
            <a:ext cx="81534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1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47555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717289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 or 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714" y="495661"/>
            <a:ext cx="4080486" cy="57573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772" y="1237675"/>
            <a:ext cx="3248891" cy="910202"/>
          </a:xfrm>
        </p:spPr>
        <p:txBody>
          <a:bodyPr anchor="b">
            <a:normAutofit/>
          </a:bodyPr>
          <a:lstStyle>
            <a:lvl1pPr algn="ctr">
              <a:defRPr sz="21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912" y="6335310"/>
            <a:ext cx="2915434" cy="250337"/>
          </a:xfrm>
        </p:spPr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9728" y="6335310"/>
            <a:ext cx="762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08707" y="2409026"/>
            <a:ext cx="3713021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65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40772" y="4784726"/>
            <a:ext cx="3248891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40773" y="2244437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773" y="4668983"/>
            <a:ext cx="3248891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74267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49596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20226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42" y="3461559"/>
            <a:ext cx="6803231" cy="598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694" y="2382982"/>
            <a:ext cx="8677297" cy="1046019"/>
          </a:xfrm>
        </p:spPr>
        <p:txBody>
          <a:bodyPr anchor="b">
            <a:normAutofit/>
          </a:bodyPr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5585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767" y="1603329"/>
            <a:ext cx="9135397" cy="2786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919" y="4581237"/>
            <a:ext cx="8158163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 cap="all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515777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/>
        </p:blipFill>
        <p:spPr>
          <a:xfrm>
            <a:off x="0" y="384562"/>
            <a:ext cx="9144000" cy="6473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50" y="1918660"/>
            <a:ext cx="8709660" cy="2656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069" y="4682836"/>
            <a:ext cx="8043863" cy="1559782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35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 OPTION 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88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title="University of Waterlo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16454" r="9794" b="19520"/>
          <a:stretch/>
        </p:blipFill>
        <p:spPr bwMode="invGray">
          <a:xfrm>
            <a:off x="7061230" y="6071408"/>
            <a:ext cx="1847637" cy="6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68278"/>
            <a:ext cx="6866317" cy="9633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CONTENT SLIDE OPTION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0" y="0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0" y="6839712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rans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0" y="0"/>
            <a:ext cx="9144000" cy="1106424"/>
          </a:xfrm>
          <a:solidFill>
            <a:schemeClr val="bg1">
              <a:alpha val="60000"/>
            </a:schemeClr>
          </a:solidFill>
        </p:spPr>
        <p:txBody>
          <a:bodyPr lIns="292608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CONTENT SLIDE OPTION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3" y="1264039"/>
            <a:ext cx="6866318" cy="50530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0" y="6839712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title="University of Waterlo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16454" r="9794" b="19520"/>
          <a:stretch/>
        </p:blipFill>
        <p:spPr bwMode="invGray">
          <a:xfrm>
            <a:off x="7061230" y="6071408"/>
            <a:ext cx="1847637" cy="6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3" y="68278"/>
            <a:ext cx="5248625" cy="963354"/>
          </a:xfrm>
        </p:spPr>
        <p:txBody>
          <a:bodyPr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EDIT SLIDE WITH MENU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55773" y="68278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15230" y="68278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74687" y="68278"/>
            <a:ext cx="1065644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</p:spTree>
    <p:extLst>
      <p:ext uri="{BB962C8B-B14F-4D97-AF65-F5344CB8AC3E}">
        <p14:creationId xmlns:p14="http://schemas.microsoft.com/office/powerpoint/2010/main" val="37404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912" y="1709738"/>
            <a:ext cx="6691080" cy="2852737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4589464"/>
            <a:ext cx="669108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4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y-Half-Shield.png"/>
          <p:cNvPicPr>
            <a:picLocks noChangeAspect="1"/>
          </p:cNvPicPr>
          <p:nvPr userDrawn="1"/>
        </p:nvPicPr>
        <p:blipFill rotWithShape="1">
          <a:blip r:embed="rId19" cstate="print">
            <a:lum bright="-10000"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r="11780"/>
          <a:stretch/>
        </p:blipFill>
        <p:spPr>
          <a:xfrm>
            <a:off x="6683141" y="0"/>
            <a:ext cx="2460859" cy="5250706"/>
          </a:xfrm>
          <a:prstGeom prst="rect">
            <a:avLst/>
          </a:prstGeom>
        </p:spPr>
      </p:pic>
      <p:pic>
        <p:nvPicPr>
          <p:cNvPr id="12" name="Picture 11" title="University of Waterloo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16454" r="9794" b="19520"/>
          <a:stretch/>
        </p:blipFill>
        <p:spPr bwMode="invGray">
          <a:xfrm>
            <a:off x="7061230" y="6071408"/>
            <a:ext cx="1847637" cy="6106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2" y="68278"/>
            <a:ext cx="6866318" cy="963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189247"/>
            <a:ext cx="6866317" cy="5127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521" y="6377355"/>
            <a:ext cx="877996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8009" y="6377355"/>
            <a:ext cx="4627983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75000"/>
                  </a:prstClr>
                </a:solidFill>
              </a:rPr>
              <a:t>Dynamic Stack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912" y="6377355"/>
            <a:ext cx="415425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0" y="0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6839712"/>
            <a:ext cx="9144000" cy="18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1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413164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2" y="6335310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35310"/>
            <a:ext cx="762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84" y="5829081"/>
            <a:ext cx="3918834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</p:sldLayoutIdLst>
  <p:transition spd="slow">
    <p:push dir="u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0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12" y="1413164"/>
            <a:ext cx="8677297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912" y="6335310"/>
            <a:ext cx="3919888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Dynamic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35310"/>
            <a:ext cx="762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397164"/>
            <a:chOff x="0" y="0"/>
            <a:chExt cx="9144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6858704" y="198582"/>
              <a:ext cx="2285296" cy="19858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3999" cy="397164"/>
              <a:chOff x="0" y="0"/>
              <a:chExt cx="9143999" cy="397164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1" y="198582"/>
                <a:ext cx="2311648" cy="19858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2288114" y="198582"/>
                <a:ext cx="2285296" cy="1985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4573409" y="198582"/>
                <a:ext cx="2285296" cy="1985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0" y="0"/>
                <a:ext cx="9143999" cy="1985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84" y="5829081"/>
            <a:ext cx="3918834" cy="11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</p:sldLayoutIdLst>
  <p:transition spd="slow">
    <p:push dir="u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b="0" kern="1200" spc="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694" indent="-216694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85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ftist_tree" TargetMode="External"/><Relationship Id="rId3" Type="http://schemas.openxmlformats.org/officeDocument/2006/relationships/hyperlink" Target="https://www.cs.usfca.edu/~galles/visualization/flash.html" TargetMode="External"/><Relationship Id="rId7" Type="http://schemas.openxmlformats.org/officeDocument/2006/relationships/hyperlink" Target="http://www.dgp.toronto.edu/people/JamesStewart/378notes/" TargetMode="Externa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0.xml"/><Relationship Id="rId6" Type="http://schemas.openxmlformats.org/officeDocument/2006/relationships/hyperlink" Target="http://www.cs.cmu.edu/~clo/www/CMU/DataStructures/" TargetMode="External"/><Relationship Id="rId5" Type="http://schemas.openxmlformats.org/officeDocument/2006/relationships/hyperlink" Target="https://ece.uwaterloo.ca/~dwharder/aads/Algorithms/Leftist_heaps/" TargetMode="External"/><Relationship Id="rId4" Type="http://schemas.openxmlformats.org/officeDocument/2006/relationships/hyperlink" Target="https://www.cs.usfca.edu/~galles/visualization/LeftistHea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329347"/>
            <a:ext cx="8697309" cy="1461853"/>
          </a:xfrm>
        </p:spPr>
        <p:txBody>
          <a:bodyPr/>
          <a:lstStyle/>
          <a:p>
            <a:pPr algn="ctr"/>
            <a:r>
              <a:rPr lang="en-US" sz="2800" dirty="0"/>
              <a:t>ECE 250 Algorithms and Data Structure</a:t>
            </a:r>
            <a:br>
              <a:rPr lang="en-US" sz="2800" dirty="0"/>
            </a:br>
            <a:r>
              <a:rPr lang="en-US" sz="2800" dirty="0"/>
              <a:t>Project Three: Leftist heap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90" y="5273566"/>
            <a:ext cx="6182710" cy="1524000"/>
          </a:xfrm>
        </p:spPr>
        <p:txBody>
          <a:bodyPr>
            <a:normAutofit/>
          </a:bodyPr>
          <a:lstStyle/>
          <a:p>
            <a:pPr algn="ctr"/>
            <a:endParaRPr lang="en-CA" sz="2400" dirty="0"/>
          </a:p>
          <a:p>
            <a:pPr algn="ctr"/>
            <a:r>
              <a:rPr lang="en-CA" sz="2400" dirty="0"/>
              <a:t>Soheil Soltani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October 18, 2018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0F995-C66C-4B2C-B89C-1C132A77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5692-73BE-493E-93AB-ECD6027A765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retrieve()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lvl="1"/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&gt;::retrieve()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//Return the element.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F0124-002B-470C-980D-3A995F5C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6F6CF-B23A-4895-8407-071F5149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15" y="1036317"/>
            <a:ext cx="3448966" cy="39048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2BFAE1-5AC4-40C3-8324-5E70305FFF83}"/>
              </a:ext>
            </a:extLst>
          </p:cNvPr>
          <p:cNvSpPr/>
          <p:nvPr/>
        </p:nvSpPr>
        <p:spPr>
          <a:xfrm>
            <a:off x="6804248" y="1086135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444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empty()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&gt;::empty()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//Check if this equals to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F0124-002B-470C-980D-3A995F5C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38A69-9047-4A66-97E1-1BFEDE8A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20688"/>
            <a:ext cx="3758685" cy="515513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8CB90BE-18E1-4200-9067-0DE27A1635AD}"/>
              </a:ext>
            </a:extLst>
          </p:cNvPr>
          <p:cNvSpPr/>
          <p:nvPr/>
        </p:nvSpPr>
        <p:spPr>
          <a:xfrm>
            <a:off x="7704316" y="620688"/>
            <a:ext cx="1044147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764"/>
              <a:gd name="adj6" fmla="val -112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pointer</a:t>
            </a:r>
          </a:p>
        </p:txBody>
      </p:sp>
    </p:spTree>
    <p:extLst>
      <p:ext uri="{BB962C8B-B14F-4D97-AF65-F5344CB8AC3E}">
        <p14:creationId xmlns:p14="http://schemas.microsoft.com/office/powerpoint/2010/main" val="327335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left()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 *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&gt;::left()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address of left tree of this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44A0A-EC8C-40ED-B746-3AD5E197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34" y="1128547"/>
            <a:ext cx="3448966" cy="39048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BFD270E-00E0-40BF-8F1E-225F718F9543}"/>
              </a:ext>
            </a:extLst>
          </p:cNvPr>
          <p:cNvSpPr/>
          <p:nvPr/>
        </p:nvSpPr>
        <p:spPr>
          <a:xfrm>
            <a:off x="6804248" y="1950231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60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right()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 *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&gt;::right()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address of right tree of this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351AB-1091-4132-AED4-17466B51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34" y="1128547"/>
            <a:ext cx="3448966" cy="39048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D3BF9D0-F0D7-42F8-A0CE-C41A64A8CF0F}"/>
              </a:ext>
            </a:extLst>
          </p:cNvPr>
          <p:cNvSpPr/>
          <p:nvPr/>
        </p:nvSpPr>
        <p:spPr>
          <a:xfrm>
            <a:off x="7524328" y="1950231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8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count()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&gt;::count(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number of instances of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obj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this sub-tree.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You can do it recursively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536CA-4780-4601-8008-970F0A62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04" y="1553372"/>
            <a:ext cx="3448966" cy="39048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07B866-F976-4150-89EB-79BC70C99603}"/>
              </a:ext>
            </a:extLst>
          </p:cNvPr>
          <p:cNvSpPr/>
          <p:nvPr/>
        </p:nvSpPr>
        <p:spPr>
          <a:xfrm>
            <a:off x="7556937" y="1603190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76662-22CD-4790-9478-6B8470797D5D}"/>
              </a:ext>
            </a:extLst>
          </p:cNvPr>
          <p:cNvSpPr/>
          <p:nvPr/>
        </p:nvSpPr>
        <p:spPr>
          <a:xfrm>
            <a:off x="6444208" y="3390391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F70C1A-07D4-49F1-A8FA-D268DB30CF49}"/>
              </a:ext>
            </a:extLst>
          </p:cNvPr>
          <p:cNvSpPr/>
          <p:nvPr/>
        </p:nvSpPr>
        <p:spPr>
          <a:xfrm>
            <a:off x="8100392" y="3390391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135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</a:t>
            </a:r>
            <a:r>
              <a:rPr lang="en-US" dirty="0" err="1"/>
              <a:t>null_path_length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null_path_length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member variable null-path length unless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this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isthe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null pointer, in which case, return -1.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0E5EF-7AA1-4A76-B2C2-0BDDC87A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34" y="1612381"/>
            <a:ext cx="3448966" cy="39048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C03DCA1-79E6-4531-BDD6-BFE95B40F8A6}"/>
              </a:ext>
            </a:extLst>
          </p:cNvPr>
          <p:cNvSpPr/>
          <p:nvPr/>
        </p:nvSpPr>
        <p:spPr>
          <a:xfrm>
            <a:off x="6804248" y="1734207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00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push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3538" indent="-363538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lvl="1"/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&gt;::push(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new_heap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*&amp;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ptr_to_this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//If the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new_heap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is null return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//if this is null, set the pointer to this to be the new heap and return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If the element (value) of current node &gt;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new_heap’s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element, set the pointer to this to be the new heap and push this node to the new heap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//If the element of this node ≤ 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new_heap’s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element, push the node into the right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subree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Update the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null_path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length 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if the left sub-tree has a smaller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null_path_length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than the right sub-tree, swap the two sub-trees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4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 push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&gt;::push(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new_heap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*&amp;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ptr_to_this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7B1F2-59EF-4DB3-AC76-CEFAB266A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04015"/>
            <a:ext cx="5348770" cy="40312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9EFF3E-CB81-4C12-9321-F3C96EBCF6E5}"/>
              </a:ext>
            </a:extLst>
          </p:cNvPr>
          <p:cNvSpPr/>
          <p:nvPr/>
        </p:nvSpPr>
        <p:spPr>
          <a:xfrm>
            <a:off x="5364088" y="2166255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604CFC-BD60-4D60-AD9E-F1254B41FAC5}"/>
              </a:ext>
            </a:extLst>
          </p:cNvPr>
          <p:cNvSpPr/>
          <p:nvPr/>
        </p:nvSpPr>
        <p:spPr>
          <a:xfrm>
            <a:off x="2455464" y="2156416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43428D-CCD3-444A-AF1B-4348DAEAA5BA}"/>
              </a:ext>
            </a:extLst>
          </p:cNvPr>
          <p:cNvSpPr/>
          <p:nvPr/>
        </p:nvSpPr>
        <p:spPr>
          <a:xfrm>
            <a:off x="2483768" y="3102359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495B2-341E-44F7-BAA3-FFFBCF34B1CD}"/>
              </a:ext>
            </a:extLst>
          </p:cNvPr>
          <p:cNvSpPr/>
          <p:nvPr/>
        </p:nvSpPr>
        <p:spPr>
          <a:xfrm>
            <a:off x="5388522" y="3096274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FBC1136F-2D14-446C-804E-5D26B5B4DE9B}"/>
              </a:ext>
            </a:extLst>
          </p:cNvPr>
          <p:cNvSpPr/>
          <p:nvPr/>
        </p:nvSpPr>
        <p:spPr>
          <a:xfrm>
            <a:off x="3419872" y="2492896"/>
            <a:ext cx="1008112" cy="432048"/>
          </a:xfrm>
          <a:prstGeom prst="accentCallout1">
            <a:avLst>
              <a:gd name="adj1" fmla="val 18750"/>
              <a:gd name="adj2" fmla="val -8333"/>
              <a:gd name="adj3" fmla="val 144894"/>
              <a:gd name="adj4" fmla="val -84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root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1FFC537A-ACB9-49EA-AE66-8643CA253A50}"/>
              </a:ext>
            </a:extLst>
          </p:cNvPr>
          <p:cNvSpPr/>
          <p:nvPr/>
        </p:nvSpPr>
        <p:spPr>
          <a:xfrm>
            <a:off x="6300145" y="2478697"/>
            <a:ext cx="1008112" cy="432048"/>
          </a:xfrm>
          <a:prstGeom prst="accentCallout1">
            <a:avLst>
              <a:gd name="adj1" fmla="val 18750"/>
              <a:gd name="adj2" fmla="val -8333"/>
              <a:gd name="adj3" fmla="val 144894"/>
              <a:gd name="adj4" fmla="val -84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00489-CED9-427D-833A-45E8B8F7355F}"/>
              </a:ext>
            </a:extLst>
          </p:cNvPr>
          <p:cNvSpPr txBox="1"/>
          <p:nvPr/>
        </p:nvSpPr>
        <p:spPr>
          <a:xfrm>
            <a:off x="3218454" y="318294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is more than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F5218-169E-47F4-9A75-28962B18C0F4}"/>
              </a:ext>
            </a:extLst>
          </p:cNvPr>
          <p:cNvSpPr txBox="1"/>
          <p:nvPr/>
        </p:nvSpPr>
        <p:spPr>
          <a:xfrm>
            <a:off x="3203848" y="3140968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is less than or </a:t>
            </a:r>
          </a:p>
          <a:p>
            <a:pPr algn="ctr"/>
            <a:r>
              <a:rPr lang="en-CA" dirty="0"/>
              <a:t>equal to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337FC8-A44D-4FB6-8BB7-7C175E959965}"/>
              </a:ext>
            </a:extLst>
          </p:cNvPr>
          <p:cNvSpPr/>
          <p:nvPr/>
        </p:nvSpPr>
        <p:spPr>
          <a:xfrm>
            <a:off x="2699792" y="4542519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E2DD86-08B5-4CA5-931D-76736A40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97" y="2304015"/>
            <a:ext cx="3448966" cy="390485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3901115-E941-4AF4-AF2A-4F2D1BDD077F}"/>
              </a:ext>
            </a:extLst>
          </p:cNvPr>
          <p:cNvSpPr/>
          <p:nvPr/>
        </p:nvSpPr>
        <p:spPr>
          <a:xfrm>
            <a:off x="3438111" y="2425841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1E02EA-7E15-4355-B105-0102F407EBA7}"/>
              </a:ext>
            </a:extLst>
          </p:cNvPr>
          <p:cNvSpPr/>
          <p:nvPr/>
        </p:nvSpPr>
        <p:spPr>
          <a:xfrm>
            <a:off x="4716016" y="4077072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AFE78C-B6D3-43CE-939C-8B888F2ECE4B}"/>
              </a:ext>
            </a:extLst>
          </p:cNvPr>
          <p:cNvSpPr/>
          <p:nvPr/>
        </p:nvSpPr>
        <p:spPr>
          <a:xfrm>
            <a:off x="3055760" y="4087768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D3B9F3F-76F2-4D65-B7F2-A6E2CC2F06DF}"/>
              </a:ext>
            </a:extLst>
          </p:cNvPr>
          <p:cNvSpPr/>
          <p:nvPr/>
        </p:nvSpPr>
        <p:spPr>
          <a:xfrm rot="19810165">
            <a:off x="3235273" y="4001693"/>
            <a:ext cx="136815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741519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/>
      <p:bldP spid="13" grpId="1"/>
      <p:bldP spid="14" grpId="0" animBg="1"/>
      <p:bldP spid="14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1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D566-BF2F-4234-B667-EDE33B94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*&amp;</a:t>
            </a:r>
            <a:r>
              <a:rPr lang="en-US" dirty="0" err="1"/>
              <a:t>ptr_to_this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A832-E879-4793-ACAB-200ADFA1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don’t we use “this pointer”?</a:t>
            </a:r>
          </a:p>
          <a:p>
            <a:pPr lvl="1"/>
            <a:r>
              <a:rPr lang="en-CA" dirty="0"/>
              <a:t>“this pointer” is a </a:t>
            </a:r>
            <a:r>
              <a:rPr lang="en-CA" dirty="0" err="1"/>
              <a:t>prvalue</a:t>
            </a:r>
            <a:endParaRPr lang="en-CA" dirty="0"/>
          </a:p>
          <a:p>
            <a:pPr lvl="1"/>
            <a:r>
              <a:rPr lang="en-CA" dirty="0"/>
              <a:t>Similar to e.g., 55 : 55=x ?!!</a:t>
            </a:r>
          </a:p>
          <a:p>
            <a:pPr lvl="1"/>
            <a:r>
              <a:rPr lang="en-CA" dirty="0"/>
              <a:t>You can not reassign “this pointer”</a:t>
            </a:r>
          </a:p>
          <a:p>
            <a:r>
              <a:rPr lang="en-CA" dirty="0"/>
              <a:t>So we need to pass the address of current node:</a:t>
            </a:r>
          </a:p>
          <a:p>
            <a:pPr lvl="1"/>
            <a:r>
              <a:rPr lang="en-CA" dirty="0"/>
              <a:t>Similar to passing by reference or passing by value in C++:</a:t>
            </a:r>
          </a:p>
          <a:p>
            <a:pPr lvl="2"/>
            <a:r>
              <a:rPr lang="en-CA" dirty="0"/>
              <a:t>Passing by </a:t>
            </a:r>
            <a:r>
              <a:rPr lang="en-CA" dirty="0">
                <a:solidFill>
                  <a:srgbClr val="FF0000"/>
                </a:solidFill>
              </a:rPr>
              <a:t>reference</a:t>
            </a:r>
            <a:r>
              <a:rPr lang="en-CA" dirty="0"/>
              <a:t>: the caller and the </a:t>
            </a:r>
            <a:r>
              <a:rPr lang="en-CA" dirty="0" err="1"/>
              <a:t>callee</a:t>
            </a:r>
            <a:r>
              <a:rPr lang="en-CA" dirty="0"/>
              <a:t> use the same variable</a:t>
            </a:r>
          </a:p>
          <a:p>
            <a:pPr lvl="2"/>
            <a:r>
              <a:rPr lang="en-CA" dirty="0"/>
              <a:t>Passing by value: the caller and the </a:t>
            </a:r>
            <a:r>
              <a:rPr lang="en-CA" dirty="0" err="1"/>
              <a:t>callee</a:t>
            </a:r>
            <a:r>
              <a:rPr lang="en-CA" dirty="0"/>
              <a:t> have two different variables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C328D-F4BB-4F18-A6FE-7BF3F0F5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::clear()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&gt;::clear()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//If new heap is null return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Call clear function on the left sub-tree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Call clear function on the right sub-tree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Delete this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DA4C5-BECC-4DDA-A429-58CD939A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04" y="1553372"/>
            <a:ext cx="3448966" cy="39048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D86FCEC-63AA-4A3B-A2C4-A922C90FD2EF}"/>
              </a:ext>
            </a:extLst>
          </p:cNvPr>
          <p:cNvSpPr/>
          <p:nvPr/>
        </p:nvSpPr>
        <p:spPr>
          <a:xfrm>
            <a:off x="6660232" y="1413164"/>
            <a:ext cx="1728192" cy="1753891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70F0A7-A68E-4B9E-85E2-813850E6888F}"/>
              </a:ext>
            </a:extLst>
          </p:cNvPr>
          <p:cNvSpPr/>
          <p:nvPr/>
        </p:nvSpPr>
        <p:spPr>
          <a:xfrm>
            <a:off x="6444208" y="3390391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070F53-F781-4F3D-BF8D-89E81E394A91}"/>
              </a:ext>
            </a:extLst>
          </p:cNvPr>
          <p:cNvSpPr/>
          <p:nvPr/>
        </p:nvSpPr>
        <p:spPr>
          <a:xfrm>
            <a:off x="8100392" y="3390391"/>
            <a:ext cx="648072" cy="542665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70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Tree Data Structure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EABD-BC7C-4EC4-A521-4898CEB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5680D-A89D-4BA4-B8FB-2EC9A782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Several Data Structures:</a:t>
            </a:r>
          </a:p>
          <a:p>
            <a:pPr lvl="1"/>
            <a:r>
              <a:rPr lang="en-CA" dirty="0"/>
              <a:t>Arrays: </a:t>
            </a:r>
          </a:p>
          <a:p>
            <a:pPr lvl="2"/>
            <a:r>
              <a:rPr lang="en-CA" dirty="0"/>
              <a:t>Random Access</a:t>
            </a:r>
          </a:p>
          <a:p>
            <a:pPr lvl="2"/>
            <a:r>
              <a:rPr lang="en-CA" dirty="0"/>
              <a:t>Easy to implement</a:t>
            </a:r>
          </a:p>
          <a:p>
            <a:pPr lvl="1"/>
            <a:r>
              <a:rPr lang="en-CA" dirty="0"/>
              <a:t>Linked lists:</a:t>
            </a:r>
          </a:p>
          <a:p>
            <a:pPr lvl="2"/>
            <a:r>
              <a:rPr lang="en-CA" dirty="0"/>
              <a:t>Ideal for frequent add, remove, and update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Drawbacks</a:t>
            </a:r>
            <a:r>
              <a:rPr lang="en-CA" dirty="0"/>
              <a:t>:</a:t>
            </a:r>
          </a:p>
          <a:p>
            <a:pPr lvl="2"/>
            <a:r>
              <a:rPr lang="en-CA" dirty="0"/>
              <a:t>Time needed to search for an item:	</a:t>
            </a:r>
          </a:p>
          <a:p>
            <a:pPr lvl="3"/>
            <a:r>
              <a:rPr lang="en-CA" dirty="0"/>
              <a:t>Both arrays and linked lists are </a:t>
            </a:r>
            <a:r>
              <a:rPr lang="en-CA" b="1" i="1" dirty="0"/>
              <a:t>linear</a:t>
            </a:r>
            <a:r>
              <a:rPr lang="en-CA" dirty="0"/>
              <a:t> structures. The time needed to search a </a:t>
            </a:r>
            <a:r>
              <a:rPr lang="en-CA" b="1" i="1" dirty="0"/>
              <a:t>linear</a:t>
            </a:r>
            <a:r>
              <a:rPr lang="en-CA" dirty="0"/>
              <a:t> list is proportional to the size.</a:t>
            </a:r>
          </a:p>
          <a:p>
            <a:pPr lvl="3"/>
            <a:r>
              <a:rPr lang="en-CA" dirty="0"/>
              <a:t>Imagine that you want to search for </a:t>
            </a:r>
            <a:r>
              <a:rPr lang="en-CA" b="1" i="1" dirty="0"/>
              <a:t>m</a:t>
            </a:r>
            <a:r>
              <a:rPr lang="en-CA" dirty="0"/>
              <a:t> items in an array with 1,000,000 elements. Even on a machine with 1 million comparison per second, this search takes m seconds which is not acceptable.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Solution</a:t>
            </a:r>
            <a:r>
              <a:rPr lang="en-CA" dirty="0"/>
              <a:t>:</a:t>
            </a:r>
          </a:p>
          <a:p>
            <a:pPr lvl="2"/>
            <a:r>
              <a:rPr lang="en-CA" dirty="0"/>
              <a:t>Find more efficient data structures such as </a:t>
            </a:r>
            <a:r>
              <a:rPr lang="en-CA" dirty="0">
                <a:solidFill>
                  <a:srgbClr val="00B050"/>
                </a:solidFill>
              </a:rPr>
              <a:t>tree.</a:t>
            </a:r>
          </a:p>
          <a:p>
            <a:pPr marL="685800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470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4000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97656" lvl="1" indent="0">
              <a:buNone/>
            </a:pPr>
            <a:r>
              <a:rPr lang="nl-NL" sz="3700" dirty="0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nl-NL" sz="3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l-NL" sz="37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nl-NL" sz="3700" dirty="0">
                <a:solidFill>
                  <a:srgbClr val="000000"/>
                </a:solidFill>
                <a:latin typeface="Consolas" panose="020B0609020204030204" pitchFamily="49" charset="0"/>
              </a:rPr>
              <a:t>&gt; *root_node;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heap_size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97656" lvl="1" indent="0">
              <a:buNone/>
            </a:pPr>
            <a:r>
              <a:rPr lang="en-CA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Leftist_heap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CA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Leftist_heap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CA" sz="3700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CA" sz="3700" dirty="0">
                <a:solidFill>
                  <a:srgbClr val="808080"/>
                </a:solidFill>
                <a:latin typeface="Consolas" panose="020B0609020204030204" pitchFamily="49" charset="0"/>
              </a:rPr>
              <a:t>heap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null_path_length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top() </a:t>
            </a: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count(</a:t>
            </a:r>
            <a:r>
              <a:rPr lang="en-CA" sz="37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&amp;) </a:t>
            </a: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CA" sz="37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&amp;);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pPr marL="297656" lvl="1" indent="0">
              <a:buNone/>
            </a:pPr>
            <a:r>
              <a:rPr lang="en-CA" sz="3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3700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8000"/>
                </a:solidFill>
                <a:latin typeface="Consolas" panose="020B0609020204030204" pitchFamily="49" charset="0"/>
              </a:rPr>
              <a:t>// Friends</a:t>
            </a:r>
            <a:endParaRPr lang="en-CA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4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CA" sz="4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&amp;operator&lt;&lt;(std::</a:t>
            </a:r>
            <a:r>
              <a:rPr lang="en-CA" sz="4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&amp;, </a:t>
            </a:r>
            <a:r>
              <a:rPr lang="en-CA" sz="4000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4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41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 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: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root_node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6F008A"/>
                </a:solidFill>
                <a:latin typeface="Consolas" panose="020B0609020204030204" pitchFamily="49" charset="0"/>
              </a:rPr>
              <a:t>nullptr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heap_size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(0)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does nothing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7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 destructor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clear();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might as well use it...</a:t>
            </a: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47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::swap()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&gt;::swap(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std::swap(root_node,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heap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.root_node);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std::swap(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heap_size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heap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.heap_size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3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::empty()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&gt;::empty()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Check if the heap is empty 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CC51F-8517-4BC6-92C4-266F3113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59" y="548680"/>
            <a:ext cx="3959792" cy="5543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976CB-3303-483B-8360-04486B8F5C41}"/>
              </a:ext>
            </a:extLst>
          </p:cNvPr>
          <p:cNvSpPr txBox="1"/>
          <p:nvPr/>
        </p:nvSpPr>
        <p:spPr>
          <a:xfrm>
            <a:off x="6300192" y="980728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>
                <a:solidFill>
                  <a:srgbClr val="0FC8E1"/>
                </a:solidFill>
              </a:rPr>
              <a:t>heap_size</a:t>
            </a:r>
            <a:endParaRPr lang="en-CA" sz="1200" dirty="0">
              <a:solidFill>
                <a:srgbClr val="0FC8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8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::size()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Type&gt;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&lt;Type&gt;::size()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number of nodes in the heap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3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</a:t>
            </a:r>
            <a:r>
              <a:rPr lang="en-US" dirty="0" err="1"/>
              <a:t>null_path_length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null_path_length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heap_null_path_length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of the root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::top()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&gt;::top()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If the heap is empty throw underflow 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Otherwise, return the element of the root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7D93F-D885-4274-A787-618129EA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548680"/>
            <a:ext cx="3959792" cy="55430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58BD6B-B213-4F55-A82C-FC8190F5C3AB}"/>
              </a:ext>
            </a:extLst>
          </p:cNvPr>
          <p:cNvSpPr/>
          <p:nvPr/>
        </p:nvSpPr>
        <p:spPr>
          <a:xfrm>
            <a:off x="7164288" y="1700808"/>
            <a:ext cx="792088" cy="64807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3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::count()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&gt;::count(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number of instances of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obj 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in the heap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::clear()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&gt;::clear()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Call clear on the root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Reset the root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Reset the heap size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26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Tree Data Structure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EABD-BC7C-4EC4-A521-4898CEB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5680D-A89D-4BA4-B8FB-2EC9A782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Tree:</a:t>
            </a:r>
          </a:p>
          <a:p>
            <a:pPr lvl="1"/>
            <a:r>
              <a:rPr lang="en-CA" dirty="0"/>
              <a:t>A collection of nodes connected by </a:t>
            </a:r>
            <a:r>
              <a:rPr lang="en-CA" b="1" i="1" dirty="0"/>
              <a:t>edges</a:t>
            </a:r>
            <a:endParaRPr lang="en-CA" dirty="0"/>
          </a:p>
          <a:p>
            <a:pPr lvl="1"/>
            <a:r>
              <a:rPr lang="en-CA" dirty="0"/>
              <a:t>Nonlinear (Hierarchical) compared to arrays, linked lists, stacks, and queues</a:t>
            </a:r>
          </a:p>
          <a:p>
            <a:pPr lvl="1"/>
            <a:r>
              <a:rPr lang="en-CA" dirty="0"/>
              <a:t>Abstract Data Types (ADT)</a:t>
            </a:r>
          </a:p>
          <a:p>
            <a:pPr lvl="1"/>
            <a:r>
              <a:rPr lang="en-CA" dirty="0"/>
              <a:t>Can be empty</a:t>
            </a:r>
          </a:p>
          <a:p>
            <a:pPr lvl="1"/>
            <a:r>
              <a:rPr lang="en-CA" dirty="0"/>
              <a:t>One node is distinguished as a </a:t>
            </a:r>
            <a:r>
              <a:rPr lang="en-CA" b="1" i="1" dirty="0"/>
              <a:t>root</a:t>
            </a:r>
          </a:p>
          <a:p>
            <a:pPr lvl="1"/>
            <a:r>
              <a:rPr lang="en-CA" dirty="0"/>
              <a:t>Every node (except root) is connected by a directed </a:t>
            </a:r>
            <a:r>
              <a:rPr lang="en-CA" b="1" i="1" dirty="0"/>
              <a:t>edge</a:t>
            </a:r>
            <a:r>
              <a:rPr lang="en-CA" dirty="0"/>
              <a:t> from </a:t>
            </a:r>
            <a:r>
              <a:rPr lang="en-CA" b="1" i="1" dirty="0"/>
              <a:t>exactly</a:t>
            </a:r>
            <a:r>
              <a:rPr lang="en-CA" dirty="0"/>
              <a:t> one other node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6DBBC-6816-4C0E-A9B3-6157DAF3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828" y="404251"/>
            <a:ext cx="3759381" cy="298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4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::push()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2" y="1413164"/>
            <a:ext cx="8769575" cy="4595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&gt;::push(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Create a new leftist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Call push on the root node and pass the new node and root node as the arguments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CA" dirty="0" err="1">
                <a:solidFill>
                  <a:srgbClr val="008000"/>
                </a:solidFill>
                <a:latin typeface="Consolas" panose="020B0609020204030204" pitchFamily="49" charset="0"/>
              </a:rPr>
              <a:t>Increament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 the heap size</a:t>
            </a: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49E86-C747-44E5-BD6F-1A214959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56" y="2420888"/>
            <a:ext cx="3023688" cy="4232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563D5-DD04-4E7D-B671-01251944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409" y="2420888"/>
            <a:ext cx="2033679" cy="2902852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65E7306D-CD40-47A8-BFD2-6E854750107B}"/>
              </a:ext>
            </a:extLst>
          </p:cNvPr>
          <p:cNvSpPr/>
          <p:nvPr/>
        </p:nvSpPr>
        <p:spPr>
          <a:xfrm>
            <a:off x="4977950" y="3656290"/>
            <a:ext cx="136815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357400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Leftist_heap</a:t>
            </a:r>
            <a:r>
              <a:rPr lang="en-US" dirty="0"/>
              <a:t>::pop()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  <a:p>
            <a:pPr marL="342900" lvl="1" indent="0">
              <a:buNone/>
            </a:pPr>
            <a:endParaRPr lang="en-CA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Leftist_heap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&gt;::pop() {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If the heap is empty throw underflow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Pop the last element and delete its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The left sub-tree becomes the root node 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The right sub-tree is pushed into the new root node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Decrement the heap size </a:t>
            </a:r>
          </a:p>
          <a:p>
            <a:pPr marL="0" indent="0">
              <a:buNone/>
            </a:pP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element of the popped node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0B2E-6F69-4EDF-83DE-4551B1B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30366-F17E-4A34-B5A2-E672FC7E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548680"/>
            <a:ext cx="3959792" cy="55430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AA708F8-A66C-425F-9C5C-E2834CE8E038}"/>
              </a:ext>
            </a:extLst>
          </p:cNvPr>
          <p:cNvSpPr/>
          <p:nvPr/>
        </p:nvSpPr>
        <p:spPr>
          <a:xfrm>
            <a:off x="7164288" y="1700808"/>
            <a:ext cx="792088" cy="648072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66C0B0-140A-41DA-8FDD-8562FB9E60A8}"/>
              </a:ext>
            </a:extLst>
          </p:cNvPr>
          <p:cNvSpPr/>
          <p:nvPr/>
        </p:nvSpPr>
        <p:spPr>
          <a:xfrm>
            <a:off x="6300192" y="1628800"/>
            <a:ext cx="1808584" cy="18002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3A505204-80DB-4560-A94D-3595EE130D83}"/>
              </a:ext>
            </a:extLst>
          </p:cNvPr>
          <p:cNvSpPr/>
          <p:nvPr/>
        </p:nvSpPr>
        <p:spPr>
          <a:xfrm>
            <a:off x="4918720" y="3320214"/>
            <a:ext cx="1008112" cy="432048"/>
          </a:xfrm>
          <a:prstGeom prst="accentCallout1">
            <a:avLst>
              <a:gd name="adj1" fmla="val 33867"/>
              <a:gd name="adj2" fmla="val 104585"/>
              <a:gd name="adj3" fmla="val 114660"/>
              <a:gd name="adj4" fmla="val 130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root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09976DF-D8AD-4501-B372-95DDE4FA9289}"/>
              </a:ext>
            </a:extLst>
          </p:cNvPr>
          <p:cNvSpPr/>
          <p:nvPr/>
        </p:nvSpPr>
        <p:spPr>
          <a:xfrm>
            <a:off x="6444208" y="3573016"/>
            <a:ext cx="1368152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751088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Leftist Heap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EABD-BC7C-4EC4-A521-4898CEB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5680D-A89D-4BA4-B8FB-2EC9A782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Visualization:</a:t>
            </a:r>
            <a:endParaRPr lang="en-CA" dirty="0">
              <a:hlinkClick r:id="rId3"/>
            </a:endParaRPr>
          </a:p>
          <a:p>
            <a:pPr lvl="1"/>
            <a:r>
              <a:rPr lang="en-CA" dirty="0">
                <a:hlinkClick r:id="rId4"/>
              </a:rPr>
              <a:t>https://www.cs.usfca.edu/~galles/visualization/LeftistHeap.html</a:t>
            </a:r>
            <a:endParaRPr lang="en-CA" dirty="0"/>
          </a:p>
          <a:p>
            <a:r>
              <a:rPr lang="en-CA" dirty="0"/>
              <a:t>References</a:t>
            </a:r>
          </a:p>
          <a:p>
            <a:pPr lvl="1"/>
            <a:r>
              <a:rPr lang="en-CA" dirty="0">
                <a:hlinkClick r:id="rId5"/>
              </a:rPr>
              <a:t>https://ece.uwaterloo.ca/~dwharder/aads/Algorithms/Leftist_heaps/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http://www.cs.cmu.edu/~clo/www/CMU/DataStructures/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http://www.dgp.toronto.edu/people/JamesStewart/378notes/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https://en.wikipedia.org/wiki/Leftist_tree</a:t>
            </a:r>
            <a:endParaRPr lang="en-CA" dirty="0"/>
          </a:p>
          <a:p>
            <a:pPr lvl="1"/>
            <a:r>
              <a:rPr lang="en-CA" dirty="0"/>
              <a:t>Weiss, Mark A. </a:t>
            </a:r>
            <a:r>
              <a:rPr lang="en-CA" i="1" dirty="0"/>
              <a:t>Data structures &amp; algorithm analysis in C++</a:t>
            </a:r>
            <a:r>
              <a:rPr lang="en-CA" dirty="0"/>
              <a:t>. Pearson Education, 2012.</a:t>
            </a:r>
          </a:p>
        </p:txBody>
      </p:sp>
    </p:spTree>
    <p:extLst>
      <p:ext uri="{BB962C8B-B14F-4D97-AF65-F5344CB8AC3E}">
        <p14:creationId xmlns:p14="http://schemas.microsoft.com/office/powerpoint/2010/main" val="14071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Tree Data Structure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EABD-BC7C-4EC4-A521-4898CEB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5680D-A89D-4BA4-B8FB-2EC9A782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Tree:</a:t>
            </a:r>
          </a:p>
          <a:p>
            <a:pPr lvl="1"/>
            <a:r>
              <a:rPr lang="en-CA" dirty="0"/>
              <a:t>A is the </a:t>
            </a:r>
            <a:r>
              <a:rPr lang="en-CA" b="1" i="1" dirty="0"/>
              <a:t>parent</a:t>
            </a:r>
            <a:r>
              <a:rPr lang="en-CA" dirty="0"/>
              <a:t> of B,C, and D</a:t>
            </a:r>
          </a:p>
          <a:p>
            <a:pPr lvl="1"/>
            <a:r>
              <a:rPr lang="en-CA" dirty="0"/>
              <a:t>B is a </a:t>
            </a:r>
            <a:r>
              <a:rPr lang="en-CA" b="1" i="1" dirty="0"/>
              <a:t>child</a:t>
            </a:r>
            <a:r>
              <a:rPr lang="en-CA" dirty="0"/>
              <a:t> of A</a:t>
            </a:r>
          </a:p>
          <a:p>
            <a:pPr lvl="1"/>
            <a:r>
              <a:rPr lang="en-CA" dirty="0"/>
              <a:t>B is the parent of E, F, and G</a:t>
            </a:r>
          </a:p>
          <a:p>
            <a:pPr lvl="1"/>
            <a:r>
              <a:rPr lang="en-CA" dirty="0"/>
              <a:t>B, C, and D are </a:t>
            </a:r>
            <a:r>
              <a:rPr lang="en-CA" b="1" i="1" dirty="0"/>
              <a:t>siblings</a:t>
            </a:r>
          </a:p>
          <a:p>
            <a:pPr lvl="1"/>
            <a:r>
              <a:rPr lang="en-CA" dirty="0"/>
              <a:t>Nodes with no children  are called </a:t>
            </a:r>
            <a:r>
              <a:rPr lang="en-CA" b="1" i="1" dirty="0"/>
              <a:t>leaves </a:t>
            </a:r>
            <a:r>
              <a:rPr lang="en-CA" dirty="0"/>
              <a:t>or</a:t>
            </a:r>
            <a:r>
              <a:rPr lang="en-CA" b="1" i="1" dirty="0"/>
              <a:t> external </a:t>
            </a:r>
            <a:r>
              <a:rPr lang="en-CA" dirty="0"/>
              <a:t>nodes</a:t>
            </a:r>
          </a:p>
          <a:p>
            <a:pPr lvl="1"/>
            <a:r>
              <a:rPr lang="en-CA" dirty="0"/>
              <a:t>Nodes that are not leaves are called</a:t>
            </a:r>
            <a:r>
              <a:rPr lang="en-CA" b="1" i="1" dirty="0"/>
              <a:t> internal </a:t>
            </a:r>
            <a:r>
              <a:rPr lang="en-CA" dirty="0"/>
              <a:t>nodes</a:t>
            </a:r>
          </a:p>
          <a:p>
            <a:pPr lvl="1"/>
            <a:r>
              <a:rPr lang="en-CA" dirty="0"/>
              <a:t>The </a:t>
            </a:r>
            <a:r>
              <a:rPr lang="en-CA" b="1" i="1" dirty="0"/>
              <a:t>depth</a:t>
            </a:r>
            <a:r>
              <a:rPr lang="en-CA" dirty="0"/>
              <a:t> of a node is the number of edges from root to that node</a:t>
            </a:r>
          </a:p>
          <a:p>
            <a:pPr lvl="1"/>
            <a:r>
              <a:rPr lang="en-CA" dirty="0"/>
              <a:t>The </a:t>
            </a:r>
            <a:r>
              <a:rPr lang="en-CA" b="1" i="1" dirty="0"/>
              <a:t>height</a:t>
            </a:r>
            <a:r>
              <a:rPr lang="en-CA" dirty="0"/>
              <a:t> of a node is the number of edges from the node to the deepest leaf</a:t>
            </a:r>
          </a:p>
          <a:p>
            <a:pPr lvl="1"/>
            <a:r>
              <a:rPr lang="en-CA" dirty="0"/>
              <a:t>The </a:t>
            </a:r>
            <a:r>
              <a:rPr lang="en-CA" b="1" i="1" dirty="0"/>
              <a:t>height</a:t>
            </a:r>
            <a:r>
              <a:rPr lang="en-CA" dirty="0"/>
              <a:t> of a tree is the height of its root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9C9A0-1B29-4275-86B2-DF4335FB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4963"/>
            <a:ext cx="3759381" cy="298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Tree Data Structure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EABD-BC7C-4EC4-A521-4898CEB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5680D-A89D-4BA4-B8FB-2EC9A782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3" y="1413164"/>
            <a:ext cx="5025160" cy="4595117"/>
          </a:xfrm>
        </p:spPr>
        <p:txBody>
          <a:bodyPr>
            <a:normAutofit/>
          </a:bodyPr>
          <a:lstStyle/>
          <a:p>
            <a:r>
              <a:rPr lang="en-CA" dirty="0"/>
              <a:t>Binary Tree:</a:t>
            </a:r>
          </a:p>
          <a:p>
            <a:pPr lvl="1"/>
            <a:r>
              <a:rPr lang="en-CA" dirty="0"/>
              <a:t>A tree  where each node can have no more than </a:t>
            </a:r>
            <a:r>
              <a:rPr lang="en-CA" b="1" i="1" dirty="0"/>
              <a:t>two</a:t>
            </a:r>
            <a:r>
              <a:rPr lang="en-CA" dirty="0"/>
              <a:t> children:</a:t>
            </a:r>
          </a:p>
          <a:p>
            <a:pPr lvl="2"/>
            <a:r>
              <a:rPr lang="en-CA" dirty="0"/>
              <a:t>The </a:t>
            </a:r>
            <a:r>
              <a:rPr lang="en-CA" b="1" i="1" dirty="0"/>
              <a:t>left</a:t>
            </a:r>
            <a:r>
              <a:rPr lang="en-CA" dirty="0"/>
              <a:t> child</a:t>
            </a:r>
          </a:p>
          <a:p>
            <a:pPr lvl="2"/>
            <a:r>
              <a:rPr lang="en-CA" dirty="0"/>
              <a:t>The </a:t>
            </a:r>
            <a:r>
              <a:rPr lang="en-CA" b="1" i="1" dirty="0"/>
              <a:t>right</a:t>
            </a:r>
            <a:r>
              <a:rPr lang="en-CA" dirty="0"/>
              <a:t> child</a:t>
            </a:r>
          </a:p>
          <a:p>
            <a:pPr lvl="1"/>
            <a:r>
              <a:rPr lang="en-CA" dirty="0"/>
              <a:t> E is the left child of B</a:t>
            </a:r>
          </a:p>
          <a:p>
            <a:pPr lvl="1"/>
            <a:r>
              <a:rPr lang="en-CA" dirty="0"/>
              <a:t>G is the right child of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E6D8F-0996-4FCC-9510-B088BF18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3" y="1086135"/>
            <a:ext cx="2934225" cy="25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8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Leftist Heap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EABD-BC7C-4EC4-A521-4898CEB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5680D-A89D-4BA4-B8FB-2EC9A782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2" y="1413164"/>
            <a:ext cx="8481543" cy="459511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Leftist tree: is an implementation of a </a:t>
            </a:r>
            <a:r>
              <a:rPr lang="en-CA" b="1" i="1" dirty="0"/>
              <a:t>mergeable heap</a:t>
            </a:r>
          </a:p>
          <a:p>
            <a:pPr lvl="1"/>
            <a:r>
              <a:rPr lang="en-CA" dirty="0"/>
              <a:t>Mergeable heap: is a </a:t>
            </a:r>
            <a:r>
              <a:rPr lang="en-CA" b="1" i="1" dirty="0"/>
              <a:t>heap</a:t>
            </a:r>
            <a:r>
              <a:rPr lang="en-CA" dirty="0"/>
              <a:t> that supports an additional operation (i.e., merging two heaps)</a:t>
            </a:r>
          </a:p>
          <a:p>
            <a:pPr lvl="2"/>
            <a:r>
              <a:rPr lang="en-CA" dirty="0"/>
              <a:t>Heap: is a </a:t>
            </a:r>
            <a:r>
              <a:rPr lang="en-CA" b="1" i="1" dirty="0"/>
              <a:t>tree-based</a:t>
            </a:r>
            <a:r>
              <a:rPr lang="en-CA" dirty="0"/>
              <a:t> ADT that satisfies </a:t>
            </a:r>
            <a:r>
              <a:rPr lang="en-CA" b="1" i="1" dirty="0"/>
              <a:t>heap property</a:t>
            </a:r>
          </a:p>
          <a:p>
            <a:pPr lvl="3"/>
            <a:r>
              <a:rPr lang="en-CA" dirty="0"/>
              <a:t>Heap property (Max heap): the key (value) of each parent node is greater than or equal to its children</a:t>
            </a:r>
          </a:p>
          <a:p>
            <a:pPr lvl="3"/>
            <a:r>
              <a:rPr lang="en-CA" dirty="0"/>
              <a:t>Heap property (Min heap): the key (value) of each parent node is less than or equal to its children</a:t>
            </a:r>
          </a:p>
          <a:p>
            <a:r>
              <a:rPr lang="en-CA" dirty="0"/>
              <a:t>Usage</a:t>
            </a:r>
            <a:r>
              <a:rPr lang="en-CA"/>
              <a:t>: priority </a:t>
            </a:r>
            <a:r>
              <a:rPr lang="en-CA" dirty="0"/>
              <a:t>queues</a:t>
            </a:r>
          </a:p>
          <a:p>
            <a:r>
              <a:rPr lang="en-CA" b="1" i="1" dirty="0"/>
              <a:t>Distance</a:t>
            </a:r>
            <a:r>
              <a:rPr lang="en-CA" dirty="0"/>
              <a:t> (</a:t>
            </a:r>
            <a:r>
              <a:rPr lang="en-CA" dirty="0" err="1"/>
              <a:t>null_path_length</a:t>
            </a:r>
            <a:r>
              <a:rPr lang="en-CA" dirty="0"/>
              <a:t>): the number of edges in the shortest path from a node to its descendent external nodes </a:t>
            </a:r>
          </a:p>
          <a:p>
            <a:r>
              <a:rPr lang="en-CA" dirty="0"/>
              <a:t>Properties of leftist tree:</a:t>
            </a:r>
          </a:p>
          <a:p>
            <a:pPr lvl="1"/>
            <a:r>
              <a:rPr lang="en-CA" dirty="0"/>
              <a:t>Key(</a:t>
            </a:r>
            <a:r>
              <a:rPr lang="en-CA" dirty="0" err="1"/>
              <a:t>i</a:t>
            </a:r>
            <a:r>
              <a:rPr lang="en-CA" dirty="0"/>
              <a:t>)≥key(parent (</a:t>
            </a:r>
            <a:r>
              <a:rPr lang="en-CA" dirty="0" err="1"/>
              <a:t>i</a:t>
            </a:r>
            <a:r>
              <a:rPr lang="en-CA" dirty="0"/>
              <a:t>))</a:t>
            </a:r>
          </a:p>
          <a:p>
            <a:pPr lvl="1"/>
            <a:r>
              <a:rPr lang="en-CA" dirty="0"/>
              <a:t>Distance(right(</a:t>
            </a:r>
            <a:r>
              <a:rPr lang="en-CA" dirty="0" err="1"/>
              <a:t>i</a:t>
            </a:r>
            <a:r>
              <a:rPr lang="en-CA" dirty="0"/>
              <a:t>)) ≤ Distance(left(</a:t>
            </a:r>
            <a:r>
              <a:rPr lang="en-CA" dirty="0" err="1"/>
              <a:t>i</a:t>
            </a:r>
            <a:r>
              <a:rPr lang="en-CA" dirty="0"/>
              <a:t>))</a:t>
            </a:r>
          </a:p>
          <a:p>
            <a:r>
              <a:rPr lang="en-CA" dirty="0"/>
              <a:t>Note:</a:t>
            </a:r>
          </a:p>
          <a:p>
            <a:pPr lvl="1"/>
            <a:r>
              <a:rPr lang="en-CA" dirty="0"/>
              <a:t>Each sub-tree of a leftist tree is also a leftist tree</a:t>
            </a:r>
          </a:p>
          <a:p>
            <a:pPr lvl="1"/>
            <a:r>
              <a:rPr lang="en-CA" dirty="0"/>
              <a:t>Distance(</a:t>
            </a:r>
            <a:r>
              <a:rPr lang="en-CA" dirty="0" err="1"/>
              <a:t>i</a:t>
            </a:r>
            <a:r>
              <a:rPr lang="en-CA" dirty="0"/>
              <a:t>)=1+Distance(right(</a:t>
            </a:r>
            <a:r>
              <a:rPr lang="en-CA" dirty="0" err="1"/>
              <a:t>i</a:t>
            </a:r>
            <a:r>
              <a:rPr lang="en-CA" dirty="0"/>
              <a:t>))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970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13" y="434109"/>
            <a:ext cx="8677297" cy="895927"/>
          </a:xfrm>
        </p:spPr>
        <p:txBody>
          <a:bodyPr/>
          <a:lstStyle/>
          <a:p>
            <a:r>
              <a:rPr lang="en-US" dirty="0"/>
              <a:t>Leftist Heap Example (i.e., int.in.txt)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EABD-BC7C-4EC4-A521-4898CEB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C05680D-A89D-4BA4-B8FB-2EC9A782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12" y="1413164"/>
            <a:ext cx="8481543" cy="4595117"/>
          </a:xfrm>
        </p:spPr>
        <p:txBody>
          <a:bodyPr>
            <a:normAutofit/>
          </a:bodyPr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68823-403F-4298-8C50-A93444D1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1330036"/>
            <a:ext cx="8028384" cy="41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4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2" y="1086136"/>
            <a:ext cx="8677297" cy="49221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left_tree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right_tree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heap_null_path_length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retrieve()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*left()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*right()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count(</a:t>
            </a:r>
            <a:r>
              <a:rPr lang="en-CA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&amp;)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null_path_length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*,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*&amp;);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clear(); };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6477-9E04-4594-965E-9E891DF7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1173B-4D7B-4FAC-A9EE-11EF2CE5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045026"/>
            <a:ext cx="2223956" cy="24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Leftist_node</a:t>
            </a:r>
            <a:r>
              <a:rPr lang="en-US" dirty="0"/>
              <a:t> Constructor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CA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4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4000" dirty="0" err="1">
                <a:solidFill>
                  <a:srgbClr val="2B91AF"/>
                </a:solidFill>
                <a:latin typeface="Consolas" panose="020B0609020204030204" pitchFamily="49" charset="0"/>
              </a:rPr>
              <a:t>Leftist_node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CA" sz="4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CA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Leftist_node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4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4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CA" sz="4000" dirty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element(</a:t>
            </a:r>
            <a:r>
              <a:rPr lang="en-CA" sz="4000" dirty="0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CA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left_tree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rgbClr val="6F008A"/>
                </a:solidFill>
                <a:latin typeface="Consolas" panose="020B0609020204030204" pitchFamily="49" charset="0"/>
              </a:rPr>
              <a:t>nullptr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CA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right_tree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4000" dirty="0" err="1">
                <a:solidFill>
                  <a:srgbClr val="6F008A"/>
                </a:solidFill>
                <a:latin typeface="Consolas" panose="020B0609020204030204" pitchFamily="49" charset="0"/>
              </a:rPr>
              <a:t>nullptr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CA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heap_null_path_length</a:t>
            </a: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(0) {</a:t>
            </a:r>
          </a:p>
          <a:p>
            <a:pPr marL="0" indent="0">
              <a:buNone/>
            </a:pPr>
            <a:r>
              <a:rPr lang="en-CA" sz="4000" dirty="0">
                <a:solidFill>
                  <a:srgbClr val="008000"/>
                </a:solidFill>
                <a:latin typeface="Consolas" panose="020B0609020204030204" pitchFamily="49" charset="0"/>
              </a:rPr>
              <a:t>// does nothing</a:t>
            </a:r>
            <a:endParaRPr lang="en-CA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93793-E625-4A31-9F7B-821CA738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0DA61-D714-45EC-9E54-7C0404FB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523602"/>
            <a:ext cx="2771213" cy="29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2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ofWaterloo_BlackBkgrd">
  <a:themeElements>
    <a:clrScheme name="UofWaterloo2015_rev2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CD750"/>
      </a:accent1>
      <a:accent2>
        <a:srgbClr val="0C0C0C"/>
      </a:accent2>
      <a:accent3>
        <a:srgbClr val="AEAEAE"/>
      </a:accent3>
      <a:accent4>
        <a:srgbClr val="B71234"/>
      </a:accent4>
      <a:accent5>
        <a:srgbClr val="7F7F7F"/>
      </a:accent5>
      <a:accent6>
        <a:srgbClr val="77BBFF"/>
      </a:accent6>
      <a:hlink>
        <a:srgbClr val="353535"/>
      </a:hlink>
      <a:folHlink>
        <a:srgbClr val="595959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ofWaterloo_WhiteBkgrd">
  <a:themeElements>
    <a:clrScheme name="Custom 12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BE33DA"/>
      </a:accent1>
      <a:accent2>
        <a:srgbClr val="0C0C0C"/>
      </a:accent2>
      <a:accent3>
        <a:srgbClr val="8100B3"/>
      </a:accent3>
      <a:accent4>
        <a:srgbClr val="D0B3E7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_4x3" id="{4FA960E4-15CB-884D-82A7-7244F6FAE315}" vid="{D4A268E8-689B-5742-BCBF-95DB660AAC63}"/>
    </a:ext>
  </a:extLst>
</a:theme>
</file>

<file path=ppt/theme/theme4.xml><?xml version="1.0" encoding="utf-8"?>
<a:theme xmlns:a="http://schemas.openxmlformats.org/drawingml/2006/main" name="1_UofWaterloo_WhiteBkgrd">
  <a:themeElements>
    <a:clrScheme name="Custom 12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BE33DA"/>
      </a:accent1>
      <a:accent2>
        <a:srgbClr val="0C0C0C"/>
      </a:accent2>
      <a:accent3>
        <a:srgbClr val="8100B3"/>
      </a:accent3>
      <a:accent4>
        <a:srgbClr val="D0B3E7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_4x3" id="{4FA960E4-15CB-884D-82A7-7244F6FAE315}" vid="{D4A268E8-689B-5742-BCBF-95DB660AAC6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0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1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2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3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4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5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6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7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8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19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0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1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2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3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4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5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6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7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8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29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3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30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4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5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6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7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8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ppt/theme/themeOverride9.xml><?xml version="1.0" encoding="utf-8"?>
<a:themeOverride xmlns:a="http://schemas.openxmlformats.org/drawingml/2006/main">
  <a:clrScheme name="Custom 12">
    <a:dk1>
      <a:srgbClr val="000000"/>
    </a:dk1>
    <a:lt1>
      <a:srgbClr val="FFFFFF"/>
    </a:lt1>
    <a:dk2>
      <a:srgbClr val="757575"/>
    </a:dk2>
    <a:lt2>
      <a:srgbClr val="D6D6D6"/>
    </a:lt2>
    <a:accent1>
      <a:srgbClr val="BE33DA"/>
    </a:accent1>
    <a:accent2>
      <a:srgbClr val="0C0C0C"/>
    </a:accent2>
    <a:accent3>
      <a:srgbClr val="8100B3"/>
    </a:accent3>
    <a:accent4>
      <a:srgbClr val="D0B3E7"/>
    </a:accent4>
    <a:accent5>
      <a:srgbClr val="57058A"/>
    </a:accent5>
    <a:accent6>
      <a:srgbClr val="F1F1F1"/>
    </a:accent6>
    <a:hlink>
      <a:srgbClr val="57058A"/>
    </a:hlink>
    <a:folHlink>
      <a:srgbClr val="59595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31929</TotalTime>
  <Words>1330</Words>
  <Application>Microsoft Office PowerPoint</Application>
  <PresentationFormat>On-screen Show (4:3)</PresentationFormat>
  <Paragraphs>344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ＭＳ Ｐゴシック</vt:lpstr>
      <vt:lpstr>Arial</vt:lpstr>
      <vt:lpstr>Arial Narrow</vt:lpstr>
      <vt:lpstr>Calibri</vt:lpstr>
      <vt:lpstr>Consolas</vt:lpstr>
      <vt:lpstr>Georgia</vt:lpstr>
      <vt:lpstr>Impact</vt:lpstr>
      <vt:lpstr>Verdana</vt:lpstr>
      <vt:lpstr>Wingdings</vt:lpstr>
      <vt:lpstr>Custom Design</vt:lpstr>
      <vt:lpstr>UofWaterloo_BlackBkgrd</vt:lpstr>
      <vt:lpstr>UofWaterloo_WhiteBkgrd</vt:lpstr>
      <vt:lpstr>1_UofWaterloo_WhiteBkgrd</vt:lpstr>
      <vt:lpstr>ECE 250 Algorithms and Data Structure Project Three: Leftist heap  </vt:lpstr>
      <vt:lpstr>Tree Data Structure</vt:lpstr>
      <vt:lpstr>Tree Data Structure</vt:lpstr>
      <vt:lpstr>Tree Data Structure</vt:lpstr>
      <vt:lpstr>Tree Data Structure</vt:lpstr>
      <vt:lpstr>Leftist Heap</vt:lpstr>
      <vt:lpstr>Leftist Heap Example (i.e., int.in.txt)</vt:lpstr>
      <vt:lpstr>Leftist_node</vt:lpstr>
      <vt:lpstr>Leftist_node Constructor</vt:lpstr>
      <vt:lpstr>Leftist_node:: retrieve()</vt:lpstr>
      <vt:lpstr>Leftist_node:: empty()</vt:lpstr>
      <vt:lpstr>Leftist_node:: left()</vt:lpstr>
      <vt:lpstr>Leftist_node:: right()</vt:lpstr>
      <vt:lpstr>Leftist_node:: count()</vt:lpstr>
      <vt:lpstr>Leftist_node:: null_path_length()</vt:lpstr>
      <vt:lpstr>Leftist_node:: push</vt:lpstr>
      <vt:lpstr>Leftist_node:: push</vt:lpstr>
      <vt:lpstr>Why *&amp;ptr_to_this?</vt:lpstr>
      <vt:lpstr>Leftist_node::clear()</vt:lpstr>
      <vt:lpstr>Leftist_heap</vt:lpstr>
      <vt:lpstr>Leftist_heap Constructor</vt:lpstr>
      <vt:lpstr>Leftist_heap destructor</vt:lpstr>
      <vt:lpstr>Leftist_heap::swap()</vt:lpstr>
      <vt:lpstr>Leftist_heap::empty()</vt:lpstr>
      <vt:lpstr>Leftist_heap::size()</vt:lpstr>
      <vt:lpstr>Leftist_heap::null_path_length()</vt:lpstr>
      <vt:lpstr>Leftist_heap::top()</vt:lpstr>
      <vt:lpstr>Leftist_heap::count()</vt:lpstr>
      <vt:lpstr>Leftist_heap::clear()</vt:lpstr>
      <vt:lpstr>Leftist_heap::push()</vt:lpstr>
      <vt:lpstr>Leftist_heap::pop()</vt:lpstr>
      <vt:lpstr>Leftist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Soheil</dc:creator>
  <cp:lastModifiedBy>soheil soltani</cp:lastModifiedBy>
  <cp:revision>713</cp:revision>
  <dcterms:created xsi:type="dcterms:W3CDTF">2009-09-11T23:00:44Z</dcterms:created>
  <dcterms:modified xsi:type="dcterms:W3CDTF">2018-10-18T19:01:53Z</dcterms:modified>
</cp:coreProperties>
</file>