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9" r:id="rId4"/>
    <p:sldId id="260" r:id="rId5"/>
    <p:sldId id="270" r:id="rId6"/>
    <p:sldId id="263" r:id="rId7"/>
    <p:sldId id="272" r:id="rId8"/>
    <p:sldId id="264" r:id="rId9"/>
    <p:sldId id="273" r:id="rId10"/>
    <p:sldId id="266" r:id="rId11"/>
    <p:sldId id="274" r:id="rId12"/>
    <p:sldId id="267" r:id="rId13"/>
    <p:sldId id="275" r:id="rId14"/>
    <p:sldId id="276" r:id="rId15"/>
    <p:sldId id="277" r:id="rId16"/>
    <p:sldId id="278" r:id="rId17"/>
    <p:sldId id="280" r:id="rId18"/>
    <p:sldId id="281" r:id="rId19"/>
    <p:sldId id="285" r:id="rId20"/>
    <p:sldId id="284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9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5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3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2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9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29C1-B82A-4563-B4A6-BEE5A0B52344}" type="datetimeFigureOut">
              <a:rPr lang="ko-KR" altLang="en-US" smtClean="0"/>
              <a:t>2017-12-02-Saturday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C7F5-672F-4BDA-91F7-AD823487C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6164" y="24782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731806" y="3606464"/>
            <a:ext cx="6528987" cy="4552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딥러닝을 활용한 신호등 인식 모델 제작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22598" y="557693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20101447 </a:t>
            </a:r>
            <a:r>
              <a:rPr lang="ko-KR" altLang="en-US" dirty="0" smtClean="0"/>
              <a:t>임규범</a:t>
            </a:r>
            <a:endParaRPr lang="ko-KR" altLang="en-US" dirty="0"/>
          </a:p>
        </p:txBody>
      </p:sp>
      <p:cxnSp>
        <p:nvCxnSpPr>
          <p:cNvPr id="8" name="직선 연결선 5"/>
          <p:cNvCxnSpPr/>
          <p:nvPr/>
        </p:nvCxnSpPr>
        <p:spPr>
          <a:xfrm>
            <a:off x="1931350" y="2995455"/>
            <a:ext cx="8090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8943" y="1486567"/>
            <a:ext cx="10334714" cy="1583465"/>
            <a:chOff x="828943" y="1486567"/>
            <a:chExt cx="10334714" cy="1583465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828943" y="1486567"/>
              <a:ext cx="10334714" cy="15834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000" dirty="0" smtClean="0"/>
                <a:t>Practice in SW Convergence #3-2</a:t>
              </a:r>
              <a:endParaRPr lang="ko-KR" altLang="en-US" sz="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5430" y="1627460"/>
              <a:ext cx="763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PART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9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3107" y="660031"/>
            <a:ext cx="11717024" cy="4990659"/>
            <a:chOff x="63107" y="660031"/>
            <a:chExt cx="11717024" cy="4990659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63107" y="2282224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9" y="2506307"/>
              <a:ext cx="561755" cy="11659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893" y="1683557"/>
              <a:ext cx="8178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Image</a:t>
              </a:r>
            </a:p>
            <a:p>
              <a:pPr algn="ctr"/>
              <a:r>
                <a:rPr lang="en-US" altLang="ko-KR" sz="1300" dirty="0" smtClean="0"/>
                <a:t>(32,32,3)</a:t>
              </a:r>
              <a:endParaRPr lang="ko-KR" altLang="en-US" sz="1300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1498159" y="2957872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18"/>
            <p:cNvCxnSpPr>
              <a:endCxn id="8" idx="0"/>
            </p:cNvCxnSpPr>
            <p:nvPr/>
          </p:nvCxnSpPr>
          <p:spPr>
            <a:xfrm flipH="1">
              <a:off x="1539526" y="3680956"/>
              <a:ext cx="214989" cy="1477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7720" y="5158247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(3,3,3,16)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2213271" y="1977722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6088" y="1368106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(32,32,16)</a:t>
              </a:r>
              <a:endParaRPr lang="ko-KR" altLang="en-US" sz="1300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3112821" y="2406886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8955" y="1905606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(16,16,16)</a:t>
              </a:r>
              <a:endParaRPr lang="ko-KR" altLang="en-US" sz="13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72832" y="2456887"/>
              <a:ext cx="2667192" cy="1273077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192" h="1273077">
                  <a:moveTo>
                    <a:pt x="1280226" y="0"/>
                  </a:moveTo>
                  <a:lnTo>
                    <a:pt x="2667192" y="531809"/>
                  </a:lnTo>
                  <a:lnTo>
                    <a:pt x="2458887" y="900019"/>
                  </a:lnTo>
                  <a:lnTo>
                    <a:pt x="0" y="1273077"/>
                  </a:lnTo>
                  <a:lnTo>
                    <a:pt x="1280226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10520733" y="301798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72905" y="2569116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(3,1)</a:t>
              </a:r>
              <a:endParaRPr lang="ko-KR" altLang="en-US" sz="1300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3480370" y="2607327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18"/>
            <p:cNvCxnSpPr>
              <a:endCxn id="27" idx="0"/>
            </p:cNvCxnSpPr>
            <p:nvPr/>
          </p:nvCxnSpPr>
          <p:spPr>
            <a:xfrm flipH="1">
              <a:off x="3825346" y="3738412"/>
              <a:ext cx="40930" cy="1388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83540" y="5126727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(5,5,16,32)</a:t>
              </a:r>
            </a:p>
          </p:txBody>
        </p:sp>
        <p:sp>
          <p:nvSpPr>
            <p:cNvPr id="29" name="Cube 28"/>
            <p:cNvSpPr/>
            <p:nvPr/>
          </p:nvSpPr>
          <p:spPr>
            <a:xfrm>
              <a:off x="4513114" y="1336603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151548" y="2021695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0684" y="806901"/>
              <a:ext cx="11288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(16,16,32)</a:t>
              </a:r>
              <a:endParaRPr lang="ko-KR" alt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35583" y="1601603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(8,8,32)</a:t>
              </a:r>
              <a:endParaRPr lang="ko-KR" altLang="en-US" sz="1300" dirty="0"/>
            </a:p>
          </p:txBody>
        </p:sp>
        <p:sp>
          <p:nvSpPr>
            <p:cNvPr id="37" name="Cube 36"/>
            <p:cNvSpPr/>
            <p:nvPr/>
          </p:nvSpPr>
          <p:spPr>
            <a:xfrm>
              <a:off x="5564043" y="2684057"/>
              <a:ext cx="778436" cy="810406"/>
            </a:xfrm>
            <a:prstGeom prst="cube">
              <a:avLst>
                <a:gd name="adj" fmla="val 4878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18"/>
            <p:cNvCxnSpPr/>
            <p:nvPr/>
          </p:nvCxnSpPr>
          <p:spPr>
            <a:xfrm>
              <a:off x="5818897" y="3572792"/>
              <a:ext cx="64465" cy="14753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3492" y="5084623"/>
              <a:ext cx="148361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covolution_SAME</a:t>
              </a:r>
            </a:p>
            <a:p>
              <a:pPr algn="ctr"/>
              <a:r>
                <a:rPr lang="en-US" altLang="ko-KR" sz="1300" dirty="0" smtClean="0"/>
                <a:t> (3,3,32,64)</a:t>
              </a:r>
            </a:p>
          </p:txBody>
        </p:sp>
        <p:sp>
          <p:nvSpPr>
            <p:cNvPr id="40" name="Cube 39"/>
            <p:cNvSpPr/>
            <p:nvPr/>
          </p:nvSpPr>
          <p:spPr>
            <a:xfrm>
              <a:off x="6312366" y="1345331"/>
              <a:ext cx="1457061" cy="2498523"/>
            </a:xfrm>
            <a:prstGeom prst="cube">
              <a:avLst>
                <a:gd name="adj" fmla="val 8875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853787" y="2199097"/>
              <a:ext cx="893672" cy="1344610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3261" y="660031"/>
              <a:ext cx="11288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(8,8,64)</a:t>
              </a:r>
              <a:endParaRPr lang="ko-KR" altLang="en-US" sz="13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47459" y="1715879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(4,4,64)</a:t>
              </a:r>
              <a:endParaRPr lang="ko-KR" altLang="en-US" sz="1300" dirty="0"/>
            </a:p>
          </p:txBody>
        </p:sp>
        <p:sp>
          <p:nvSpPr>
            <p:cNvPr id="44" name="Cube 43"/>
            <p:cNvSpPr/>
            <p:nvPr/>
          </p:nvSpPr>
          <p:spPr>
            <a:xfrm>
              <a:off x="7308420" y="2735339"/>
              <a:ext cx="852236" cy="745486"/>
            </a:xfrm>
            <a:prstGeom prst="cube">
              <a:avLst>
                <a:gd name="adj" fmla="val 7053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/>
            <p:cNvCxnSpPr/>
            <p:nvPr/>
          </p:nvCxnSpPr>
          <p:spPr>
            <a:xfrm>
              <a:off x="7487678" y="3589544"/>
              <a:ext cx="35178" cy="14712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16267" y="5061968"/>
              <a:ext cx="1483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(4,4,64,128)</a:t>
              </a:r>
            </a:p>
          </p:txBody>
        </p:sp>
        <p:sp>
          <p:nvSpPr>
            <p:cNvPr id="49" name="Cube 48"/>
            <p:cNvSpPr/>
            <p:nvPr/>
          </p:nvSpPr>
          <p:spPr>
            <a:xfrm>
              <a:off x="7848864" y="1861310"/>
              <a:ext cx="1503354" cy="1877102"/>
            </a:xfrm>
            <a:prstGeom prst="cube">
              <a:avLst>
                <a:gd name="adj" fmla="val 864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81279" y="1314702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(4,4,128)</a:t>
              </a:r>
              <a:endParaRPr lang="ko-KR" altLang="en-US" sz="1300" dirty="0"/>
            </a:p>
          </p:txBody>
        </p:sp>
        <p:cxnSp>
          <p:nvCxnSpPr>
            <p:cNvPr id="56" name="직선 연결선 18"/>
            <p:cNvCxnSpPr/>
            <p:nvPr/>
          </p:nvCxnSpPr>
          <p:spPr>
            <a:xfrm>
              <a:off x="9499901" y="3137465"/>
              <a:ext cx="152569" cy="1628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143936" y="4766229"/>
              <a:ext cx="1483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fully connected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(4*4*128, 3)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#3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8320" y="1046046"/>
            <a:ext cx="4645626" cy="1141548"/>
            <a:chOff x="63107" y="1336603"/>
            <a:chExt cx="10815901" cy="2657742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63107" y="2282224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9" y="2506307"/>
              <a:ext cx="561755" cy="1165906"/>
            </a:xfrm>
            <a:prstGeom prst="rect">
              <a:avLst/>
            </a:prstGeom>
          </p:spPr>
        </p:pic>
        <p:sp>
          <p:nvSpPr>
            <p:cNvPr id="6" name="Cube 5"/>
            <p:cNvSpPr/>
            <p:nvPr/>
          </p:nvSpPr>
          <p:spPr>
            <a:xfrm>
              <a:off x="1498159" y="2957872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213271" y="1977722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3112821" y="2406886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72832" y="2456887"/>
              <a:ext cx="2667192" cy="1273077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192" h="1273077">
                  <a:moveTo>
                    <a:pt x="1280226" y="0"/>
                  </a:moveTo>
                  <a:lnTo>
                    <a:pt x="2667192" y="531809"/>
                  </a:lnTo>
                  <a:lnTo>
                    <a:pt x="2458887" y="900019"/>
                  </a:lnTo>
                  <a:lnTo>
                    <a:pt x="0" y="1273077"/>
                  </a:lnTo>
                  <a:lnTo>
                    <a:pt x="1280226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10520733" y="301798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3480370" y="2607327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4513114" y="1336603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151548" y="2021695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5564043" y="2684057"/>
              <a:ext cx="778436" cy="810406"/>
            </a:xfrm>
            <a:prstGeom prst="cube">
              <a:avLst>
                <a:gd name="adj" fmla="val 4878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6312366" y="1345331"/>
              <a:ext cx="1457061" cy="2498523"/>
            </a:xfrm>
            <a:prstGeom prst="cube">
              <a:avLst>
                <a:gd name="adj" fmla="val 8875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853787" y="2199097"/>
              <a:ext cx="893672" cy="1344610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7308420" y="2735339"/>
              <a:ext cx="852236" cy="745486"/>
            </a:xfrm>
            <a:prstGeom prst="cube">
              <a:avLst>
                <a:gd name="adj" fmla="val 7053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7848864" y="1861310"/>
              <a:ext cx="1503354" cy="1877102"/>
            </a:xfrm>
            <a:prstGeom prst="cube">
              <a:avLst>
                <a:gd name="adj" fmla="val 864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948091" y="685491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25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686" y="2461431"/>
            <a:ext cx="11246707" cy="1049154"/>
            <a:chOff x="381686" y="3719399"/>
            <a:chExt cx="11246707" cy="10491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400"/>
            <a:stretch/>
          </p:blipFill>
          <p:spPr>
            <a:xfrm>
              <a:off x="381686" y="3719399"/>
              <a:ext cx="11246707" cy="1049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Rectangle 20"/>
            <p:cNvSpPr/>
            <p:nvPr/>
          </p:nvSpPr>
          <p:spPr>
            <a:xfrm>
              <a:off x="497504" y="4486543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45040" y="3790971"/>
            <a:ext cx="7622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Convolution (VAILD)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(SAME)</a:t>
            </a:r>
            <a:r>
              <a:rPr lang="ko-KR" altLang="en-US" sz="2400" dirty="0" smtClean="0"/>
              <a:t>으로 바꿔서 해 본 결과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b="1" u="sng" dirty="0" smtClean="0"/>
              <a:t>정확도 </a:t>
            </a:r>
            <a:r>
              <a:rPr lang="en-US" altLang="ko-KR" sz="2400" b="1" u="sng" dirty="0" smtClean="0"/>
              <a:t>93%, </a:t>
            </a:r>
            <a:r>
              <a:rPr lang="ko-KR" altLang="en-US" sz="2400" b="1" u="sng" dirty="0"/>
              <a:t>경과시간 </a:t>
            </a:r>
            <a:r>
              <a:rPr lang="en-US" altLang="ko-KR" sz="2400" b="1" u="sng" dirty="0" smtClean="0"/>
              <a:t>0.38s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기울기 </a:t>
            </a:r>
            <a:r>
              <a:rPr lang="en-US" altLang="ko-KR" sz="2400" b="1" u="sng" dirty="0" smtClean="0"/>
              <a:t>1.12</a:t>
            </a:r>
            <a:r>
              <a:rPr lang="ko-KR" altLang="en-US" sz="2400" dirty="0" smtClean="0"/>
              <a:t>이 나왔다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16177" y="5545297"/>
            <a:ext cx="963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VALID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를 사용하는 것이 큰 이익이 없으므로 더이상 사용하지 않았다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#3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4061" y="950588"/>
            <a:ext cx="10528092" cy="4990659"/>
            <a:chOff x="63107" y="660031"/>
            <a:chExt cx="10528092" cy="4990659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63107" y="2282224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9" y="2506307"/>
              <a:ext cx="561755" cy="11659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893" y="1683557"/>
              <a:ext cx="8178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Image</a:t>
              </a:r>
            </a:p>
            <a:p>
              <a:pPr algn="ctr"/>
              <a:r>
                <a:rPr lang="en-US" altLang="ko-KR" sz="1300" dirty="0" smtClean="0"/>
                <a:t>(32,32,3)</a:t>
              </a:r>
              <a:endParaRPr lang="ko-KR" altLang="en-US" sz="1300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1498159" y="2957872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18"/>
            <p:cNvCxnSpPr>
              <a:endCxn id="8" idx="0"/>
            </p:cNvCxnSpPr>
            <p:nvPr/>
          </p:nvCxnSpPr>
          <p:spPr>
            <a:xfrm flipH="1">
              <a:off x="1539526" y="3680956"/>
              <a:ext cx="214989" cy="1477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7720" y="5158247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(3,3,3,16)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2213271" y="1977722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6088" y="1368106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(32,32,16)</a:t>
              </a:r>
              <a:endParaRPr lang="ko-KR" altLang="en-US" sz="1300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3112821" y="2406886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8955" y="1905606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(16,16,16)</a:t>
              </a:r>
              <a:endParaRPr lang="ko-KR" altLang="en-US" sz="13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71908" y="2850130"/>
              <a:ext cx="2479184" cy="683417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  <a:gd name="connsiteX0" fmla="*/ 1092218 w 2479184"/>
                <a:gd name="connsiteY0" fmla="*/ 0 h 1059432"/>
                <a:gd name="connsiteX1" fmla="*/ 2479184 w 2479184"/>
                <a:gd name="connsiteY1" fmla="*/ 531809 h 1059432"/>
                <a:gd name="connsiteX2" fmla="*/ 2270879 w 2479184"/>
                <a:gd name="connsiteY2" fmla="*/ 900019 h 1059432"/>
                <a:gd name="connsiteX3" fmla="*/ 0 w 2479184"/>
                <a:gd name="connsiteY3" fmla="*/ 1059432 h 1059432"/>
                <a:gd name="connsiteX4" fmla="*/ 1092218 w 2479184"/>
                <a:gd name="connsiteY4" fmla="*/ 0 h 1059432"/>
                <a:gd name="connsiteX0" fmla="*/ 707657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707657 w 2479184"/>
                <a:gd name="connsiteY4" fmla="*/ 0 h 683417"/>
                <a:gd name="connsiteX0" fmla="*/ 682020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682020 w 2479184"/>
                <a:gd name="connsiteY4" fmla="*/ 0 h 68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184" h="683417">
                  <a:moveTo>
                    <a:pt x="682020" y="0"/>
                  </a:moveTo>
                  <a:lnTo>
                    <a:pt x="2479184" y="155794"/>
                  </a:lnTo>
                  <a:lnTo>
                    <a:pt x="2270879" y="524004"/>
                  </a:lnTo>
                  <a:lnTo>
                    <a:pt x="0" y="683417"/>
                  </a:lnTo>
                  <a:lnTo>
                    <a:pt x="682020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9331801" y="3035209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83973" y="2586344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(3,1)</a:t>
              </a:r>
              <a:endParaRPr lang="ko-KR" altLang="en-US" sz="1300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3480370" y="2607327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18"/>
            <p:cNvCxnSpPr>
              <a:endCxn id="27" idx="0"/>
            </p:cNvCxnSpPr>
            <p:nvPr/>
          </p:nvCxnSpPr>
          <p:spPr>
            <a:xfrm flipH="1">
              <a:off x="3825346" y="3738412"/>
              <a:ext cx="40930" cy="1388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83540" y="5126727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(5,5,16,32)</a:t>
              </a:r>
            </a:p>
          </p:txBody>
        </p:sp>
        <p:sp>
          <p:nvSpPr>
            <p:cNvPr id="29" name="Cube 28"/>
            <p:cNvSpPr/>
            <p:nvPr/>
          </p:nvSpPr>
          <p:spPr>
            <a:xfrm>
              <a:off x="4513114" y="1336603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151548" y="2021695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0684" y="806901"/>
              <a:ext cx="11288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(16,16,32)</a:t>
              </a:r>
              <a:endParaRPr lang="ko-KR" alt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35583" y="1601603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(8,8,32)</a:t>
              </a:r>
              <a:endParaRPr lang="ko-KR" altLang="en-US" sz="1300" dirty="0"/>
            </a:p>
          </p:txBody>
        </p:sp>
        <p:sp>
          <p:nvSpPr>
            <p:cNvPr id="37" name="Cube 36"/>
            <p:cNvSpPr/>
            <p:nvPr/>
          </p:nvSpPr>
          <p:spPr>
            <a:xfrm>
              <a:off x="5564043" y="2684057"/>
              <a:ext cx="778436" cy="810406"/>
            </a:xfrm>
            <a:prstGeom prst="cube">
              <a:avLst>
                <a:gd name="adj" fmla="val 4878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18"/>
            <p:cNvCxnSpPr/>
            <p:nvPr/>
          </p:nvCxnSpPr>
          <p:spPr>
            <a:xfrm>
              <a:off x="5818897" y="3572792"/>
              <a:ext cx="64465" cy="14753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3492" y="5084623"/>
              <a:ext cx="148361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covolution_SAME</a:t>
              </a:r>
            </a:p>
            <a:p>
              <a:pPr algn="ctr"/>
              <a:r>
                <a:rPr lang="en-US" altLang="ko-KR" sz="1300" dirty="0" smtClean="0"/>
                <a:t> (3,3,32,64)</a:t>
              </a:r>
            </a:p>
          </p:txBody>
        </p:sp>
        <p:sp>
          <p:nvSpPr>
            <p:cNvPr id="40" name="Cube 39"/>
            <p:cNvSpPr/>
            <p:nvPr/>
          </p:nvSpPr>
          <p:spPr>
            <a:xfrm>
              <a:off x="6312366" y="1345331"/>
              <a:ext cx="1457061" cy="2498523"/>
            </a:xfrm>
            <a:prstGeom prst="cube">
              <a:avLst>
                <a:gd name="adj" fmla="val 8875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853787" y="2199097"/>
              <a:ext cx="893672" cy="1344610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3261" y="660031"/>
              <a:ext cx="11288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(8,8,64)</a:t>
              </a:r>
              <a:endParaRPr lang="ko-KR" altLang="en-US" sz="13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47459" y="1715879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(4,4,64)</a:t>
              </a:r>
              <a:endParaRPr lang="ko-KR" altLang="en-US" sz="1300" dirty="0"/>
            </a:p>
          </p:txBody>
        </p:sp>
        <p:cxnSp>
          <p:nvCxnSpPr>
            <p:cNvPr id="56" name="직선 연결선 18"/>
            <p:cNvCxnSpPr/>
            <p:nvPr/>
          </p:nvCxnSpPr>
          <p:spPr>
            <a:xfrm>
              <a:off x="8310969" y="3154693"/>
              <a:ext cx="152569" cy="1628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4594" y="4801897"/>
              <a:ext cx="1483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fully connected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(4*4*64, 3)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#4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88520" y="900767"/>
            <a:ext cx="4944729" cy="1365104"/>
            <a:chOff x="63107" y="1336603"/>
            <a:chExt cx="9626969" cy="2657742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63107" y="2282224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9" y="2506307"/>
              <a:ext cx="561755" cy="1165906"/>
            </a:xfrm>
            <a:prstGeom prst="rect">
              <a:avLst/>
            </a:prstGeom>
          </p:spPr>
        </p:pic>
        <p:sp>
          <p:nvSpPr>
            <p:cNvPr id="6" name="Cube 5"/>
            <p:cNvSpPr/>
            <p:nvPr/>
          </p:nvSpPr>
          <p:spPr>
            <a:xfrm>
              <a:off x="1498159" y="2957872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213271" y="1977722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3112821" y="2406886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71908" y="2850130"/>
              <a:ext cx="2479184" cy="683417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  <a:gd name="connsiteX0" fmla="*/ 1092218 w 2479184"/>
                <a:gd name="connsiteY0" fmla="*/ 0 h 1059432"/>
                <a:gd name="connsiteX1" fmla="*/ 2479184 w 2479184"/>
                <a:gd name="connsiteY1" fmla="*/ 531809 h 1059432"/>
                <a:gd name="connsiteX2" fmla="*/ 2270879 w 2479184"/>
                <a:gd name="connsiteY2" fmla="*/ 900019 h 1059432"/>
                <a:gd name="connsiteX3" fmla="*/ 0 w 2479184"/>
                <a:gd name="connsiteY3" fmla="*/ 1059432 h 1059432"/>
                <a:gd name="connsiteX4" fmla="*/ 1092218 w 2479184"/>
                <a:gd name="connsiteY4" fmla="*/ 0 h 1059432"/>
                <a:gd name="connsiteX0" fmla="*/ 707657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707657 w 2479184"/>
                <a:gd name="connsiteY4" fmla="*/ 0 h 683417"/>
                <a:gd name="connsiteX0" fmla="*/ 682020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682020 w 2479184"/>
                <a:gd name="connsiteY4" fmla="*/ 0 h 68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184" h="683417">
                  <a:moveTo>
                    <a:pt x="682020" y="0"/>
                  </a:moveTo>
                  <a:lnTo>
                    <a:pt x="2479184" y="155794"/>
                  </a:lnTo>
                  <a:lnTo>
                    <a:pt x="2270879" y="524004"/>
                  </a:lnTo>
                  <a:lnTo>
                    <a:pt x="0" y="683417"/>
                  </a:lnTo>
                  <a:lnTo>
                    <a:pt x="682020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9331801" y="3035209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3480370" y="2607327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4513114" y="1336603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151548" y="2021695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5564043" y="2684057"/>
              <a:ext cx="778436" cy="810406"/>
            </a:xfrm>
            <a:prstGeom prst="cube">
              <a:avLst>
                <a:gd name="adj" fmla="val 4878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6312366" y="1345331"/>
              <a:ext cx="1457061" cy="2498523"/>
            </a:xfrm>
            <a:prstGeom prst="cube">
              <a:avLst>
                <a:gd name="adj" fmla="val 8875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853787" y="2199097"/>
              <a:ext cx="893672" cy="1344610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948091" y="685491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25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3897" y="2522966"/>
            <a:ext cx="10945080" cy="1042587"/>
            <a:chOff x="703897" y="3392680"/>
            <a:chExt cx="10945080" cy="10425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57"/>
            <a:stretch/>
          </p:blipFill>
          <p:spPr>
            <a:xfrm>
              <a:off x="703897" y="3392680"/>
              <a:ext cx="10945080" cy="10425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" name="Rectangle 34"/>
            <p:cNvSpPr/>
            <p:nvPr/>
          </p:nvSpPr>
          <p:spPr>
            <a:xfrm>
              <a:off x="1522999" y="4119073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75498" y="3790971"/>
            <a:ext cx="7561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4</a:t>
            </a:r>
            <a:r>
              <a:rPr lang="ko-KR" altLang="en-US" sz="2400" dirty="0" smtClean="0"/>
              <a:t>층 </a:t>
            </a:r>
            <a:r>
              <a:rPr lang="en-US" altLang="ko-KR" sz="2400" dirty="0" smtClean="0">
                <a:sym typeface="Wingdings" panose="05000000000000000000" pitchFamily="2" charset="2"/>
              </a:rPr>
              <a:t> 3</a:t>
            </a:r>
            <a:r>
              <a:rPr lang="ko-KR" altLang="en-US" sz="2400" dirty="0" smtClean="0">
                <a:sym typeface="Wingdings" panose="05000000000000000000" pitchFamily="2" charset="2"/>
              </a:rPr>
              <a:t>층 </a:t>
            </a:r>
            <a:r>
              <a:rPr lang="en-US" altLang="ko-KR" sz="2400" dirty="0" smtClean="0">
                <a:sym typeface="Wingdings" panose="05000000000000000000" pitchFamily="2" charset="2"/>
              </a:rPr>
              <a:t>CNN</a:t>
            </a:r>
            <a:r>
              <a:rPr lang="ko-KR" altLang="en-US" sz="2400" dirty="0" smtClean="0">
                <a:sym typeface="Wingdings" panose="05000000000000000000" pitchFamily="2" charset="2"/>
              </a:rPr>
              <a:t>으로 바꿔서 테스트해 본</a:t>
            </a:r>
            <a:r>
              <a:rPr lang="ko-KR" altLang="en-US" sz="2400" dirty="0" smtClean="0"/>
              <a:t> 결과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b="1" u="sng" dirty="0" smtClean="0"/>
              <a:t>정확도 </a:t>
            </a:r>
            <a:r>
              <a:rPr lang="en-US" altLang="ko-KR" sz="2400" b="1" u="sng" dirty="0" smtClean="0"/>
              <a:t>81.8%, </a:t>
            </a:r>
            <a:r>
              <a:rPr lang="ko-KR" altLang="en-US" sz="2400" b="1" u="sng" dirty="0"/>
              <a:t>경과시간 </a:t>
            </a:r>
            <a:r>
              <a:rPr lang="en-US" altLang="ko-KR" sz="2400" b="1" u="sng" dirty="0" smtClean="0"/>
              <a:t>0.34s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기울기 </a:t>
            </a:r>
            <a:r>
              <a:rPr lang="en-US" altLang="ko-KR" sz="2400" b="1" u="sng" dirty="0" smtClean="0"/>
              <a:t>0.93</a:t>
            </a:r>
            <a:r>
              <a:rPr lang="ko-KR" altLang="en-US" sz="2400" dirty="0" smtClean="0"/>
              <a:t>이 나왔다</a:t>
            </a:r>
            <a:endParaRPr lang="en-US" altLang="ko-KR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95337" y="5437333"/>
            <a:ext cx="1095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층에서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층으로 변경하니 정확도는 많이 감소하고 경과시간은 조금 나아졌다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#4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14097" y="1063275"/>
            <a:ext cx="8091294" cy="4843789"/>
            <a:chOff x="2114097" y="1063275"/>
            <a:chExt cx="8091294" cy="4843789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2114097" y="2538598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89" y="2762681"/>
              <a:ext cx="561755" cy="11659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3883" y="1939931"/>
              <a:ext cx="8178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Image</a:t>
              </a:r>
            </a:p>
            <a:p>
              <a:pPr algn="ctr"/>
              <a:r>
                <a:rPr lang="en-US" altLang="ko-KR" sz="1300" dirty="0" smtClean="0"/>
                <a:t>(32,32,3)</a:t>
              </a:r>
              <a:endParaRPr lang="ko-KR" altLang="en-US" sz="1300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3549149" y="3214246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18"/>
            <p:cNvCxnSpPr>
              <a:endCxn id="8" idx="0"/>
            </p:cNvCxnSpPr>
            <p:nvPr/>
          </p:nvCxnSpPr>
          <p:spPr>
            <a:xfrm flipH="1">
              <a:off x="3590516" y="3937330"/>
              <a:ext cx="214989" cy="1477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48710" y="5414621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(3,3,3,16)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4264261" y="2234096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7078" y="1624480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(32,32,16)</a:t>
              </a:r>
              <a:endParaRPr lang="ko-KR" altLang="en-US" sz="1300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5163811" y="2663260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9945" y="2161980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(16,16,16)</a:t>
              </a:r>
              <a:endParaRPr lang="ko-KR" altLang="en-US" sz="1300" dirty="0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8935791" y="326276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98165" y="2766696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(3,1)</a:t>
              </a:r>
              <a:endParaRPr lang="ko-KR" altLang="en-US" sz="1300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5531360" y="2863701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18"/>
            <p:cNvCxnSpPr>
              <a:endCxn id="27" idx="0"/>
            </p:cNvCxnSpPr>
            <p:nvPr/>
          </p:nvCxnSpPr>
          <p:spPr>
            <a:xfrm flipH="1">
              <a:off x="5876336" y="3994786"/>
              <a:ext cx="40930" cy="1388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34530" y="5383101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(5,5,16,32)</a:t>
              </a:r>
            </a:p>
          </p:txBody>
        </p:sp>
        <p:sp>
          <p:nvSpPr>
            <p:cNvPr id="29" name="Cube 28"/>
            <p:cNvSpPr/>
            <p:nvPr/>
          </p:nvSpPr>
          <p:spPr>
            <a:xfrm>
              <a:off x="6564104" y="1592977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7202538" y="2278069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31674" y="1063275"/>
              <a:ext cx="11288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(16,16,32)</a:t>
              </a:r>
              <a:endParaRPr lang="ko-KR" alt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86573" y="1857977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(8,8,32)</a:t>
              </a:r>
              <a:endParaRPr lang="ko-KR" altLang="en-US" sz="13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405193" y="2841584"/>
              <a:ext cx="1701518" cy="720558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  <a:gd name="connsiteX0" fmla="*/ 1092218 w 2479184"/>
                <a:gd name="connsiteY0" fmla="*/ 0 h 1059432"/>
                <a:gd name="connsiteX1" fmla="*/ 2479184 w 2479184"/>
                <a:gd name="connsiteY1" fmla="*/ 531809 h 1059432"/>
                <a:gd name="connsiteX2" fmla="*/ 2270879 w 2479184"/>
                <a:gd name="connsiteY2" fmla="*/ 900019 h 1059432"/>
                <a:gd name="connsiteX3" fmla="*/ 0 w 2479184"/>
                <a:gd name="connsiteY3" fmla="*/ 1059432 h 1059432"/>
                <a:gd name="connsiteX4" fmla="*/ 1092218 w 2479184"/>
                <a:gd name="connsiteY4" fmla="*/ 0 h 1059432"/>
                <a:gd name="connsiteX0" fmla="*/ 707657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707657 w 2479184"/>
                <a:gd name="connsiteY4" fmla="*/ 0 h 683417"/>
                <a:gd name="connsiteX0" fmla="*/ 682020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682020 w 2479184"/>
                <a:gd name="connsiteY4" fmla="*/ 0 h 683417"/>
                <a:gd name="connsiteX0" fmla="*/ 2450999 w 4248163"/>
                <a:gd name="connsiteY0" fmla="*/ 0 h 524004"/>
                <a:gd name="connsiteX1" fmla="*/ 4248163 w 4248163"/>
                <a:gd name="connsiteY1" fmla="*/ 155794 h 524004"/>
                <a:gd name="connsiteX2" fmla="*/ 4039858 w 4248163"/>
                <a:gd name="connsiteY2" fmla="*/ 524004 h 524004"/>
                <a:gd name="connsiteX3" fmla="*/ 0 w 4248163"/>
                <a:gd name="connsiteY3" fmla="*/ 341585 h 524004"/>
                <a:gd name="connsiteX4" fmla="*/ 2450999 w 4248163"/>
                <a:gd name="connsiteY4" fmla="*/ 0 h 524004"/>
                <a:gd name="connsiteX0" fmla="*/ 647836 w 4248163"/>
                <a:gd name="connsiteY0" fmla="*/ 0 h 788924"/>
                <a:gd name="connsiteX1" fmla="*/ 4248163 w 4248163"/>
                <a:gd name="connsiteY1" fmla="*/ 420714 h 788924"/>
                <a:gd name="connsiteX2" fmla="*/ 4039858 w 4248163"/>
                <a:gd name="connsiteY2" fmla="*/ 788924 h 788924"/>
                <a:gd name="connsiteX3" fmla="*/ 0 w 4248163"/>
                <a:gd name="connsiteY3" fmla="*/ 606505 h 788924"/>
                <a:gd name="connsiteX4" fmla="*/ 647836 w 4248163"/>
                <a:gd name="connsiteY4" fmla="*/ 0 h 788924"/>
                <a:gd name="connsiteX0" fmla="*/ 647836 w 4248163"/>
                <a:gd name="connsiteY0" fmla="*/ 0 h 985477"/>
                <a:gd name="connsiteX1" fmla="*/ 4248163 w 4248163"/>
                <a:gd name="connsiteY1" fmla="*/ 420714 h 985477"/>
                <a:gd name="connsiteX2" fmla="*/ 1117196 w 4248163"/>
                <a:gd name="connsiteY2" fmla="*/ 985477 h 985477"/>
                <a:gd name="connsiteX3" fmla="*/ 0 w 4248163"/>
                <a:gd name="connsiteY3" fmla="*/ 606505 h 985477"/>
                <a:gd name="connsiteX4" fmla="*/ 647836 w 4248163"/>
                <a:gd name="connsiteY4" fmla="*/ 0 h 985477"/>
                <a:gd name="connsiteX0" fmla="*/ 647836 w 4248163"/>
                <a:gd name="connsiteY0" fmla="*/ 0 h 771832"/>
                <a:gd name="connsiteX1" fmla="*/ 4248163 w 4248163"/>
                <a:gd name="connsiteY1" fmla="*/ 420714 h 771832"/>
                <a:gd name="connsiteX2" fmla="*/ 1407753 w 4248163"/>
                <a:gd name="connsiteY2" fmla="*/ 771832 h 771832"/>
                <a:gd name="connsiteX3" fmla="*/ 0 w 4248163"/>
                <a:gd name="connsiteY3" fmla="*/ 606505 h 771832"/>
                <a:gd name="connsiteX4" fmla="*/ 647836 w 4248163"/>
                <a:gd name="connsiteY4" fmla="*/ 0 h 771832"/>
                <a:gd name="connsiteX0" fmla="*/ 647836 w 1701517"/>
                <a:gd name="connsiteY0" fmla="*/ 0 h 771832"/>
                <a:gd name="connsiteX1" fmla="*/ 1701517 w 1701517"/>
                <a:gd name="connsiteY1" fmla="*/ 506172 h 771832"/>
                <a:gd name="connsiteX2" fmla="*/ 1407753 w 1701517"/>
                <a:gd name="connsiteY2" fmla="*/ 771832 h 771832"/>
                <a:gd name="connsiteX3" fmla="*/ 0 w 1701517"/>
                <a:gd name="connsiteY3" fmla="*/ 606505 h 771832"/>
                <a:gd name="connsiteX4" fmla="*/ 647836 w 1701517"/>
                <a:gd name="connsiteY4" fmla="*/ 0 h 771832"/>
                <a:gd name="connsiteX0" fmla="*/ 647836 w 1701517"/>
                <a:gd name="connsiteY0" fmla="*/ 0 h 720558"/>
                <a:gd name="connsiteX1" fmla="*/ 1701517 w 1701517"/>
                <a:gd name="connsiteY1" fmla="*/ 506172 h 720558"/>
                <a:gd name="connsiteX2" fmla="*/ 1570123 w 1701517"/>
                <a:gd name="connsiteY2" fmla="*/ 720558 h 720558"/>
                <a:gd name="connsiteX3" fmla="*/ 0 w 1701517"/>
                <a:gd name="connsiteY3" fmla="*/ 606505 h 720558"/>
                <a:gd name="connsiteX4" fmla="*/ 647836 w 1701517"/>
                <a:gd name="connsiteY4" fmla="*/ 0 h 720558"/>
                <a:gd name="connsiteX0" fmla="*/ 647836 w 1744246"/>
                <a:gd name="connsiteY0" fmla="*/ 0 h 720558"/>
                <a:gd name="connsiteX1" fmla="*/ 1744246 w 1744246"/>
                <a:gd name="connsiteY1" fmla="*/ 412168 h 720558"/>
                <a:gd name="connsiteX2" fmla="*/ 1570123 w 1744246"/>
                <a:gd name="connsiteY2" fmla="*/ 720558 h 720558"/>
                <a:gd name="connsiteX3" fmla="*/ 0 w 1744246"/>
                <a:gd name="connsiteY3" fmla="*/ 606505 h 720558"/>
                <a:gd name="connsiteX4" fmla="*/ 647836 w 1744246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596562 w 1701518"/>
                <a:gd name="connsiteY0" fmla="*/ 0 h 720558"/>
                <a:gd name="connsiteX1" fmla="*/ 1701518 w 1701518"/>
                <a:gd name="connsiteY1" fmla="*/ 412168 h 720558"/>
                <a:gd name="connsiteX2" fmla="*/ 1518849 w 1701518"/>
                <a:gd name="connsiteY2" fmla="*/ 720558 h 720558"/>
                <a:gd name="connsiteX3" fmla="*/ 0 w 1701518"/>
                <a:gd name="connsiteY3" fmla="*/ 623596 h 720558"/>
                <a:gd name="connsiteX4" fmla="*/ 596562 w 1701518"/>
                <a:gd name="connsiteY4" fmla="*/ 0 h 7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518" h="720558">
                  <a:moveTo>
                    <a:pt x="596562" y="0"/>
                  </a:moveTo>
                  <a:lnTo>
                    <a:pt x="1701518" y="412168"/>
                  </a:lnTo>
                  <a:lnTo>
                    <a:pt x="1518849" y="720558"/>
                  </a:lnTo>
                  <a:lnTo>
                    <a:pt x="0" y="623596"/>
                  </a:lnTo>
                  <a:lnTo>
                    <a:pt x="596562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18"/>
            <p:cNvCxnSpPr/>
            <p:nvPr/>
          </p:nvCxnSpPr>
          <p:spPr>
            <a:xfrm>
              <a:off x="8433802" y="3227499"/>
              <a:ext cx="152569" cy="1628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837427" y="4874703"/>
              <a:ext cx="1483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fully connected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(8*8*64, 3)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#5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74691" y="716111"/>
            <a:ext cx="3755679" cy="1390205"/>
            <a:chOff x="2114097" y="1592977"/>
            <a:chExt cx="7179969" cy="2657742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2114097" y="2538598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89" y="2762681"/>
              <a:ext cx="561755" cy="1165906"/>
            </a:xfrm>
            <a:prstGeom prst="rect">
              <a:avLst/>
            </a:prstGeom>
          </p:spPr>
        </p:pic>
        <p:sp>
          <p:nvSpPr>
            <p:cNvPr id="6" name="Cube 5"/>
            <p:cNvSpPr/>
            <p:nvPr/>
          </p:nvSpPr>
          <p:spPr>
            <a:xfrm>
              <a:off x="3549149" y="3214246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4264261" y="2234096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5163811" y="2663260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8935791" y="326276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5531360" y="2863701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6564104" y="1592977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7202538" y="2278069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82407" y="2841584"/>
              <a:ext cx="1724305" cy="720559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  <a:gd name="connsiteX0" fmla="*/ 1092218 w 2479184"/>
                <a:gd name="connsiteY0" fmla="*/ 0 h 1059432"/>
                <a:gd name="connsiteX1" fmla="*/ 2479184 w 2479184"/>
                <a:gd name="connsiteY1" fmla="*/ 531809 h 1059432"/>
                <a:gd name="connsiteX2" fmla="*/ 2270879 w 2479184"/>
                <a:gd name="connsiteY2" fmla="*/ 900019 h 1059432"/>
                <a:gd name="connsiteX3" fmla="*/ 0 w 2479184"/>
                <a:gd name="connsiteY3" fmla="*/ 1059432 h 1059432"/>
                <a:gd name="connsiteX4" fmla="*/ 1092218 w 2479184"/>
                <a:gd name="connsiteY4" fmla="*/ 0 h 1059432"/>
                <a:gd name="connsiteX0" fmla="*/ 707657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707657 w 2479184"/>
                <a:gd name="connsiteY4" fmla="*/ 0 h 683417"/>
                <a:gd name="connsiteX0" fmla="*/ 682020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682020 w 2479184"/>
                <a:gd name="connsiteY4" fmla="*/ 0 h 683417"/>
                <a:gd name="connsiteX0" fmla="*/ 2450999 w 4248163"/>
                <a:gd name="connsiteY0" fmla="*/ 0 h 524004"/>
                <a:gd name="connsiteX1" fmla="*/ 4248163 w 4248163"/>
                <a:gd name="connsiteY1" fmla="*/ 155794 h 524004"/>
                <a:gd name="connsiteX2" fmla="*/ 4039858 w 4248163"/>
                <a:gd name="connsiteY2" fmla="*/ 524004 h 524004"/>
                <a:gd name="connsiteX3" fmla="*/ 0 w 4248163"/>
                <a:gd name="connsiteY3" fmla="*/ 341585 h 524004"/>
                <a:gd name="connsiteX4" fmla="*/ 2450999 w 4248163"/>
                <a:gd name="connsiteY4" fmla="*/ 0 h 524004"/>
                <a:gd name="connsiteX0" fmla="*/ 647836 w 4248163"/>
                <a:gd name="connsiteY0" fmla="*/ 0 h 788924"/>
                <a:gd name="connsiteX1" fmla="*/ 4248163 w 4248163"/>
                <a:gd name="connsiteY1" fmla="*/ 420714 h 788924"/>
                <a:gd name="connsiteX2" fmla="*/ 4039858 w 4248163"/>
                <a:gd name="connsiteY2" fmla="*/ 788924 h 788924"/>
                <a:gd name="connsiteX3" fmla="*/ 0 w 4248163"/>
                <a:gd name="connsiteY3" fmla="*/ 606505 h 788924"/>
                <a:gd name="connsiteX4" fmla="*/ 647836 w 4248163"/>
                <a:gd name="connsiteY4" fmla="*/ 0 h 788924"/>
                <a:gd name="connsiteX0" fmla="*/ 647836 w 4248163"/>
                <a:gd name="connsiteY0" fmla="*/ 0 h 985477"/>
                <a:gd name="connsiteX1" fmla="*/ 4248163 w 4248163"/>
                <a:gd name="connsiteY1" fmla="*/ 420714 h 985477"/>
                <a:gd name="connsiteX2" fmla="*/ 1117196 w 4248163"/>
                <a:gd name="connsiteY2" fmla="*/ 985477 h 985477"/>
                <a:gd name="connsiteX3" fmla="*/ 0 w 4248163"/>
                <a:gd name="connsiteY3" fmla="*/ 606505 h 985477"/>
                <a:gd name="connsiteX4" fmla="*/ 647836 w 4248163"/>
                <a:gd name="connsiteY4" fmla="*/ 0 h 985477"/>
                <a:gd name="connsiteX0" fmla="*/ 647836 w 4248163"/>
                <a:gd name="connsiteY0" fmla="*/ 0 h 771832"/>
                <a:gd name="connsiteX1" fmla="*/ 4248163 w 4248163"/>
                <a:gd name="connsiteY1" fmla="*/ 420714 h 771832"/>
                <a:gd name="connsiteX2" fmla="*/ 1407753 w 4248163"/>
                <a:gd name="connsiteY2" fmla="*/ 771832 h 771832"/>
                <a:gd name="connsiteX3" fmla="*/ 0 w 4248163"/>
                <a:gd name="connsiteY3" fmla="*/ 606505 h 771832"/>
                <a:gd name="connsiteX4" fmla="*/ 647836 w 4248163"/>
                <a:gd name="connsiteY4" fmla="*/ 0 h 771832"/>
                <a:gd name="connsiteX0" fmla="*/ 647836 w 1701517"/>
                <a:gd name="connsiteY0" fmla="*/ 0 h 771832"/>
                <a:gd name="connsiteX1" fmla="*/ 1701517 w 1701517"/>
                <a:gd name="connsiteY1" fmla="*/ 506172 h 771832"/>
                <a:gd name="connsiteX2" fmla="*/ 1407753 w 1701517"/>
                <a:gd name="connsiteY2" fmla="*/ 771832 h 771832"/>
                <a:gd name="connsiteX3" fmla="*/ 0 w 1701517"/>
                <a:gd name="connsiteY3" fmla="*/ 606505 h 771832"/>
                <a:gd name="connsiteX4" fmla="*/ 647836 w 1701517"/>
                <a:gd name="connsiteY4" fmla="*/ 0 h 771832"/>
                <a:gd name="connsiteX0" fmla="*/ 647836 w 1701517"/>
                <a:gd name="connsiteY0" fmla="*/ 0 h 720558"/>
                <a:gd name="connsiteX1" fmla="*/ 1701517 w 1701517"/>
                <a:gd name="connsiteY1" fmla="*/ 506172 h 720558"/>
                <a:gd name="connsiteX2" fmla="*/ 1570123 w 1701517"/>
                <a:gd name="connsiteY2" fmla="*/ 720558 h 720558"/>
                <a:gd name="connsiteX3" fmla="*/ 0 w 1701517"/>
                <a:gd name="connsiteY3" fmla="*/ 606505 h 720558"/>
                <a:gd name="connsiteX4" fmla="*/ 647836 w 1701517"/>
                <a:gd name="connsiteY4" fmla="*/ 0 h 720558"/>
                <a:gd name="connsiteX0" fmla="*/ 647836 w 1744246"/>
                <a:gd name="connsiteY0" fmla="*/ 0 h 720558"/>
                <a:gd name="connsiteX1" fmla="*/ 1744246 w 1744246"/>
                <a:gd name="connsiteY1" fmla="*/ 412168 h 720558"/>
                <a:gd name="connsiteX2" fmla="*/ 1570123 w 1744246"/>
                <a:gd name="connsiteY2" fmla="*/ 720558 h 720558"/>
                <a:gd name="connsiteX3" fmla="*/ 0 w 1744246"/>
                <a:gd name="connsiteY3" fmla="*/ 606505 h 720558"/>
                <a:gd name="connsiteX4" fmla="*/ 647836 w 1744246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19349 w 1724305"/>
                <a:gd name="connsiteY0" fmla="*/ 0 h 720558"/>
                <a:gd name="connsiteX1" fmla="*/ 1724305 w 1724305"/>
                <a:gd name="connsiteY1" fmla="*/ 412168 h 720558"/>
                <a:gd name="connsiteX2" fmla="*/ 1541636 w 1724305"/>
                <a:gd name="connsiteY2" fmla="*/ 720558 h 720558"/>
                <a:gd name="connsiteX3" fmla="*/ 0 w 1724305"/>
                <a:gd name="connsiteY3" fmla="*/ 578019 h 720558"/>
                <a:gd name="connsiteX4" fmla="*/ 619349 w 1724305"/>
                <a:gd name="connsiteY4" fmla="*/ 0 h 7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305" h="720558">
                  <a:moveTo>
                    <a:pt x="619349" y="0"/>
                  </a:moveTo>
                  <a:lnTo>
                    <a:pt x="1724305" y="412168"/>
                  </a:lnTo>
                  <a:lnTo>
                    <a:pt x="1541636" y="720558"/>
                  </a:lnTo>
                  <a:lnTo>
                    <a:pt x="0" y="578019"/>
                  </a:lnTo>
                  <a:lnTo>
                    <a:pt x="619349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948091" y="685491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25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0702" y="2362130"/>
            <a:ext cx="10391275" cy="1201882"/>
            <a:chOff x="888762" y="3439976"/>
            <a:chExt cx="10391275" cy="120188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62" y="3439976"/>
              <a:ext cx="10391275" cy="1201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 30"/>
            <p:cNvSpPr/>
            <p:nvPr/>
          </p:nvSpPr>
          <p:spPr>
            <a:xfrm>
              <a:off x="1087494" y="4295750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28278" y="4001144"/>
            <a:ext cx="7739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3</a:t>
            </a:r>
            <a:r>
              <a:rPr lang="ko-KR" altLang="en-US" sz="2400" dirty="0" smtClean="0"/>
              <a:t>층 </a:t>
            </a:r>
            <a:r>
              <a:rPr lang="en-US" altLang="ko-KR" sz="2400" dirty="0" smtClean="0">
                <a:sym typeface="Wingdings" panose="05000000000000000000" pitchFamily="2" charset="2"/>
              </a:rPr>
              <a:t> 2</a:t>
            </a:r>
            <a:r>
              <a:rPr lang="ko-KR" altLang="en-US" sz="2400" dirty="0" smtClean="0">
                <a:sym typeface="Wingdings" panose="05000000000000000000" pitchFamily="2" charset="2"/>
              </a:rPr>
              <a:t>층 </a:t>
            </a:r>
            <a:r>
              <a:rPr lang="en-US" altLang="ko-KR" sz="2400" dirty="0" smtClean="0">
                <a:sym typeface="Wingdings" panose="05000000000000000000" pitchFamily="2" charset="2"/>
              </a:rPr>
              <a:t>CNN</a:t>
            </a:r>
            <a:r>
              <a:rPr lang="ko-KR" altLang="en-US" sz="2400" dirty="0" smtClean="0">
                <a:sym typeface="Wingdings" panose="05000000000000000000" pitchFamily="2" charset="2"/>
              </a:rPr>
              <a:t>으로 바꿔서 테스트해 본</a:t>
            </a:r>
            <a:r>
              <a:rPr lang="ko-KR" altLang="en-US" sz="2400" dirty="0" smtClean="0"/>
              <a:t> 결과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b="1" u="sng" dirty="0" smtClean="0"/>
              <a:t>정확도 </a:t>
            </a:r>
            <a:r>
              <a:rPr lang="en-US" altLang="ko-KR" sz="2400" b="1" u="sng" dirty="0" smtClean="0"/>
              <a:t>90.9%, </a:t>
            </a:r>
            <a:r>
              <a:rPr lang="ko-KR" altLang="en-US" sz="2400" b="1" u="sng" dirty="0"/>
              <a:t>경과시간 </a:t>
            </a:r>
            <a:r>
              <a:rPr lang="en-US" altLang="ko-KR" sz="2400" b="1" u="sng" dirty="0" smtClean="0"/>
              <a:t>0.27s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기울기 </a:t>
            </a:r>
            <a:r>
              <a:rPr lang="en-US" altLang="ko-KR" sz="2400" b="1" u="sng" dirty="0" smtClean="0"/>
              <a:t>1.465</a:t>
            </a:r>
            <a:r>
              <a:rPr lang="ko-KR" altLang="en-US" sz="2400" dirty="0" smtClean="0"/>
              <a:t>이 나왔다</a:t>
            </a:r>
            <a:endParaRPr lang="en-US" altLang="ko-KR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608753" y="5638605"/>
            <a:ext cx="9196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층에서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층으로 변경하니 예상대로 경과시간이 많이 감소하였고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의외로 정확도가 증가했다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해당모델로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Fix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#5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13974" y="685491"/>
            <a:ext cx="3670222" cy="1358572"/>
            <a:chOff x="2114097" y="1592977"/>
            <a:chExt cx="7179969" cy="2657742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2114097" y="2538598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89" y="2762681"/>
              <a:ext cx="561755" cy="1165906"/>
            </a:xfrm>
            <a:prstGeom prst="rect">
              <a:avLst/>
            </a:prstGeom>
          </p:spPr>
        </p:pic>
        <p:sp>
          <p:nvSpPr>
            <p:cNvPr id="6" name="Cube 5"/>
            <p:cNvSpPr/>
            <p:nvPr/>
          </p:nvSpPr>
          <p:spPr>
            <a:xfrm>
              <a:off x="3549149" y="3214246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4264261" y="2234096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5163811" y="2663260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8935791" y="326276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5531360" y="2863701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6564104" y="1592977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7202538" y="2278069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82407" y="2841584"/>
              <a:ext cx="1724305" cy="720559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  <a:gd name="connsiteX0" fmla="*/ 1092218 w 2479184"/>
                <a:gd name="connsiteY0" fmla="*/ 0 h 1059432"/>
                <a:gd name="connsiteX1" fmla="*/ 2479184 w 2479184"/>
                <a:gd name="connsiteY1" fmla="*/ 531809 h 1059432"/>
                <a:gd name="connsiteX2" fmla="*/ 2270879 w 2479184"/>
                <a:gd name="connsiteY2" fmla="*/ 900019 h 1059432"/>
                <a:gd name="connsiteX3" fmla="*/ 0 w 2479184"/>
                <a:gd name="connsiteY3" fmla="*/ 1059432 h 1059432"/>
                <a:gd name="connsiteX4" fmla="*/ 1092218 w 2479184"/>
                <a:gd name="connsiteY4" fmla="*/ 0 h 1059432"/>
                <a:gd name="connsiteX0" fmla="*/ 707657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707657 w 2479184"/>
                <a:gd name="connsiteY4" fmla="*/ 0 h 683417"/>
                <a:gd name="connsiteX0" fmla="*/ 682020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682020 w 2479184"/>
                <a:gd name="connsiteY4" fmla="*/ 0 h 683417"/>
                <a:gd name="connsiteX0" fmla="*/ 2450999 w 4248163"/>
                <a:gd name="connsiteY0" fmla="*/ 0 h 524004"/>
                <a:gd name="connsiteX1" fmla="*/ 4248163 w 4248163"/>
                <a:gd name="connsiteY1" fmla="*/ 155794 h 524004"/>
                <a:gd name="connsiteX2" fmla="*/ 4039858 w 4248163"/>
                <a:gd name="connsiteY2" fmla="*/ 524004 h 524004"/>
                <a:gd name="connsiteX3" fmla="*/ 0 w 4248163"/>
                <a:gd name="connsiteY3" fmla="*/ 341585 h 524004"/>
                <a:gd name="connsiteX4" fmla="*/ 2450999 w 4248163"/>
                <a:gd name="connsiteY4" fmla="*/ 0 h 524004"/>
                <a:gd name="connsiteX0" fmla="*/ 647836 w 4248163"/>
                <a:gd name="connsiteY0" fmla="*/ 0 h 788924"/>
                <a:gd name="connsiteX1" fmla="*/ 4248163 w 4248163"/>
                <a:gd name="connsiteY1" fmla="*/ 420714 h 788924"/>
                <a:gd name="connsiteX2" fmla="*/ 4039858 w 4248163"/>
                <a:gd name="connsiteY2" fmla="*/ 788924 h 788924"/>
                <a:gd name="connsiteX3" fmla="*/ 0 w 4248163"/>
                <a:gd name="connsiteY3" fmla="*/ 606505 h 788924"/>
                <a:gd name="connsiteX4" fmla="*/ 647836 w 4248163"/>
                <a:gd name="connsiteY4" fmla="*/ 0 h 788924"/>
                <a:gd name="connsiteX0" fmla="*/ 647836 w 4248163"/>
                <a:gd name="connsiteY0" fmla="*/ 0 h 985477"/>
                <a:gd name="connsiteX1" fmla="*/ 4248163 w 4248163"/>
                <a:gd name="connsiteY1" fmla="*/ 420714 h 985477"/>
                <a:gd name="connsiteX2" fmla="*/ 1117196 w 4248163"/>
                <a:gd name="connsiteY2" fmla="*/ 985477 h 985477"/>
                <a:gd name="connsiteX3" fmla="*/ 0 w 4248163"/>
                <a:gd name="connsiteY3" fmla="*/ 606505 h 985477"/>
                <a:gd name="connsiteX4" fmla="*/ 647836 w 4248163"/>
                <a:gd name="connsiteY4" fmla="*/ 0 h 985477"/>
                <a:gd name="connsiteX0" fmla="*/ 647836 w 4248163"/>
                <a:gd name="connsiteY0" fmla="*/ 0 h 771832"/>
                <a:gd name="connsiteX1" fmla="*/ 4248163 w 4248163"/>
                <a:gd name="connsiteY1" fmla="*/ 420714 h 771832"/>
                <a:gd name="connsiteX2" fmla="*/ 1407753 w 4248163"/>
                <a:gd name="connsiteY2" fmla="*/ 771832 h 771832"/>
                <a:gd name="connsiteX3" fmla="*/ 0 w 4248163"/>
                <a:gd name="connsiteY3" fmla="*/ 606505 h 771832"/>
                <a:gd name="connsiteX4" fmla="*/ 647836 w 4248163"/>
                <a:gd name="connsiteY4" fmla="*/ 0 h 771832"/>
                <a:gd name="connsiteX0" fmla="*/ 647836 w 1701517"/>
                <a:gd name="connsiteY0" fmla="*/ 0 h 771832"/>
                <a:gd name="connsiteX1" fmla="*/ 1701517 w 1701517"/>
                <a:gd name="connsiteY1" fmla="*/ 506172 h 771832"/>
                <a:gd name="connsiteX2" fmla="*/ 1407753 w 1701517"/>
                <a:gd name="connsiteY2" fmla="*/ 771832 h 771832"/>
                <a:gd name="connsiteX3" fmla="*/ 0 w 1701517"/>
                <a:gd name="connsiteY3" fmla="*/ 606505 h 771832"/>
                <a:gd name="connsiteX4" fmla="*/ 647836 w 1701517"/>
                <a:gd name="connsiteY4" fmla="*/ 0 h 771832"/>
                <a:gd name="connsiteX0" fmla="*/ 647836 w 1701517"/>
                <a:gd name="connsiteY0" fmla="*/ 0 h 720558"/>
                <a:gd name="connsiteX1" fmla="*/ 1701517 w 1701517"/>
                <a:gd name="connsiteY1" fmla="*/ 506172 h 720558"/>
                <a:gd name="connsiteX2" fmla="*/ 1570123 w 1701517"/>
                <a:gd name="connsiteY2" fmla="*/ 720558 h 720558"/>
                <a:gd name="connsiteX3" fmla="*/ 0 w 1701517"/>
                <a:gd name="connsiteY3" fmla="*/ 606505 h 720558"/>
                <a:gd name="connsiteX4" fmla="*/ 647836 w 1701517"/>
                <a:gd name="connsiteY4" fmla="*/ 0 h 720558"/>
                <a:gd name="connsiteX0" fmla="*/ 647836 w 1744246"/>
                <a:gd name="connsiteY0" fmla="*/ 0 h 720558"/>
                <a:gd name="connsiteX1" fmla="*/ 1744246 w 1744246"/>
                <a:gd name="connsiteY1" fmla="*/ 412168 h 720558"/>
                <a:gd name="connsiteX2" fmla="*/ 1570123 w 1744246"/>
                <a:gd name="connsiteY2" fmla="*/ 720558 h 720558"/>
                <a:gd name="connsiteX3" fmla="*/ 0 w 1744246"/>
                <a:gd name="connsiteY3" fmla="*/ 606505 h 720558"/>
                <a:gd name="connsiteX4" fmla="*/ 647836 w 1744246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19349 w 1724305"/>
                <a:gd name="connsiteY0" fmla="*/ 0 h 720558"/>
                <a:gd name="connsiteX1" fmla="*/ 1724305 w 1724305"/>
                <a:gd name="connsiteY1" fmla="*/ 412168 h 720558"/>
                <a:gd name="connsiteX2" fmla="*/ 1541636 w 1724305"/>
                <a:gd name="connsiteY2" fmla="*/ 720558 h 720558"/>
                <a:gd name="connsiteX3" fmla="*/ 0 w 1724305"/>
                <a:gd name="connsiteY3" fmla="*/ 578019 h 720558"/>
                <a:gd name="connsiteX4" fmla="*/ 619349 w 1724305"/>
                <a:gd name="connsiteY4" fmla="*/ 0 h 7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305" h="720558">
                  <a:moveTo>
                    <a:pt x="619349" y="0"/>
                  </a:moveTo>
                  <a:lnTo>
                    <a:pt x="1724305" y="412168"/>
                  </a:lnTo>
                  <a:lnTo>
                    <a:pt x="1541636" y="720558"/>
                  </a:lnTo>
                  <a:lnTo>
                    <a:pt x="0" y="578019"/>
                  </a:lnTo>
                  <a:lnTo>
                    <a:pt x="619349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948091" y="685491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6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100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7459" y="2383779"/>
            <a:ext cx="10485249" cy="1137551"/>
            <a:chOff x="536635" y="2954882"/>
            <a:chExt cx="10485249" cy="11375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35" y="2954882"/>
              <a:ext cx="10485249" cy="11375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 30"/>
            <p:cNvSpPr/>
            <p:nvPr/>
          </p:nvSpPr>
          <p:spPr>
            <a:xfrm>
              <a:off x="847882" y="3818968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9182" y="4020443"/>
            <a:ext cx="11279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해당모델을 최종모델로 선정하고 </a:t>
            </a:r>
            <a:r>
              <a:rPr lang="en-US" altLang="ko-KR" sz="2400" dirty="0" smtClean="0"/>
              <a:t>Epoch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25</a:t>
            </a:r>
            <a:r>
              <a:rPr lang="en-US" altLang="ko-KR" sz="2400" dirty="0" smtClean="0">
                <a:sym typeface="Wingdings" panose="05000000000000000000" pitchFamily="2" charset="2"/>
              </a:rPr>
              <a:t> 100</a:t>
            </a:r>
            <a:r>
              <a:rPr lang="ko-KR" altLang="en-US" sz="2400" dirty="0" smtClean="0">
                <a:sym typeface="Wingdings" panose="05000000000000000000" pitchFamily="2" charset="2"/>
              </a:rPr>
              <a:t>으로</a:t>
            </a:r>
            <a:r>
              <a:rPr lang="ko-KR" altLang="en-US" sz="2400" dirty="0" smtClean="0"/>
              <a:t> 늘린 후 실험해 본 결과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b="1" u="sng" dirty="0" smtClean="0"/>
              <a:t>정확도 </a:t>
            </a:r>
            <a:r>
              <a:rPr lang="en-US" altLang="ko-KR" sz="2400" b="1" u="sng" dirty="0" smtClean="0"/>
              <a:t>97.7%, </a:t>
            </a:r>
            <a:r>
              <a:rPr lang="ko-KR" altLang="en-US" sz="2400" b="1" u="sng" dirty="0" smtClean="0"/>
              <a:t>경과시간 </a:t>
            </a:r>
            <a:r>
              <a:rPr lang="en-US" altLang="ko-KR" sz="2400" b="1" u="sng" dirty="0" smtClean="0"/>
              <a:t>0.28s, </a:t>
            </a:r>
            <a:r>
              <a:rPr lang="ko-KR" altLang="en-US" sz="2400" b="1" u="sng" dirty="0" smtClean="0"/>
              <a:t>기울기 </a:t>
            </a:r>
            <a:r>
              <a:rPr lang="en-US" altLang="ko-KR" sz="2400" b="1" u="sng" dirty="0" smtClean="0"/>
              <a:t>1.681</a:t>
            </a:r>
            <a:r>
              <a:rPr lang="ko-KR" altLang="en-US" sz="2400" dirty="0" smtClean="0"/>
              <a:t>이 나왔다</a:t>
            </a:r>
            <a:endParaRPr lang="en-US" altLang="ko-KR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#5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82484" y="-103811"/>
            <a:ext cx="5434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최종 모델 선정 </a:t>
            </a:r>
            <a:r>
              <a:rPr lang="en-US" altLang="ko-KR" sz="2800" b="1" dirty="0">
                <a:solidFill>
                  <a:srgbClr val="FF000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파라미터 튜닝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5946" y="809398"/>
            <a:ext cx="3670222" cy="1358572"/>
            <a:chOff x="2114097" y="1592977"/>
            <a:chExt cx="7179969" cy="2657742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2114097" y="2538598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89" y="2762681"/>
              <a:ext cx="561755" cy="1165906"/>
            </a:xfrm>
            <a:prstGeom prst="rect">
              <a:avLst/>
            </a:prstGeom>
          </p:spPr>
        </p:pic>
        <p:sp>
          <p:nvSpPr>
            <p:cNvPr id="6" name="Cube 5"/>
            <p:cNvSpPr/>
            <p:nvPr/>
          </p:nvSpPr>
          <p:spPr>
            <a:xfrm>
              <a:off x="3549149" y="3214246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4264261" y="2234096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5163811" y="2663260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8935791" y="326276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5531360" y="2863701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6564104" y="1592977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7202538" y="2278069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82407" y="2841584"/>
              <a:ext cx="1724305" cy="720559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  <a:gd name="connsiteX0" fmla="*/ 1092218 w 2479184"/>
                <a:gd name="connsiteY0" fmla="*/ 0 h 1059432"/>
                <a:gd name="connsiteX1" fmla="*/ 2479184 w 2479184"/>
                <a:gd name="connsiteY1" fmla="*/ 531809 h 1059432"/>
                <a:gd name="connsiteX2" fmla="*/ 2270879 w 2479184"/>
                <a:gd name="connsiteY2" fmla="*/ 900019 h 1059432"/>
                <a:gd name="connsiteX3" fmla="*/ 0 w 2479184"/>
                <a:gd name="connsiteY3" fmla="*/ 1059432 h 1059432"/>
                <a:gd name="connsiteX4" fmla="*/ 1092218 w 2479184"/>
                <a:gd name="connsiteY4" fmla="*/ 0 h 1059432"/>
                <a:gd name="connsiteX0" fmla="*/ 707657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707657 w 2479184"/>
                <a:gd name="connsiteY4" fmla="*/ 0 h 683417"/>
                <a:gd name="connsiteX0" fmla="*/ 682020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682020 w 2479184"/>
                <a:gd name="connsiteY4" fmla="*/ 0 h 683417"/>
                <a:gd name="connsiteX0" fmla="*/ 2450999 w 4248163"/>
                <a:gd name="connsiteY0" fmla="*/ 0 h 524004"/>
                <a:gd name="connsiteX1" fmla="*/ 4248163 w 4248163"/>
                <a:gd name="connsiteY1" fmla="*/ 155794 h 524004"/>
                <a:gd name="connsiteX2" fmla="*/ 4039858 w 4248163"/>
                <a:gd name="connsiteY2" fmla="*/ 524004 h 524004"/>
                <a:gd name="connsiteX3" fmla="*/ 0 w 4248163"/>
                <a:gd name="connsiteY3" fmla="*/ 341585 h 524004"/>
                <a:gd name="connsiteX4" fmla="*/ 2450999 w 4248163"/>
                <a:gd name="connsiteY4" fmla="*/ 0 h 524004"/>
                <a:gd name="connsiteX0" fmla="*/ 647836 w 4248163"/>
                <a:gd name="connsiteY0" fmla="*/ 0 h 788924"/>
                <a:gd name="connsiteX1" fmla="*/ 4248163 w 4248163"/>
                <a:gd name="connsiteY1" fmla="*/ 420714 h 788924"/>
                <a:gd name="connsiteX2" fmla="*/ 4039858 w 4248163"/>
                <a:gd name="connsiteY2" fmla="*/ 788924 h 788924"/>
                <a:gd name="connsiteX3" fmla="*/ 0 w 4248163"/>
                <a:gd name="connsiteY3" fmla="*/ 606505 h 788924"/>
                <a:gd name="connsiteX4" fmla="*/ 647836 w 4248163"/>
                <a:gd name="connsiteY4" fmla="*/ 0 h 788924"/>
                <a:gd name="connsiteX0" fmla="*/ 647836 w 4248163"/>
                <a:gd name="connsiteY0" fmla="*/ 0 h 985477"/>
                <a:gd name="connsiteX1" fmla="*/ 4248163 w 4248163"/>
                <a:gd name="connsiteY1" fmla="*/ 420714 h 985477"/>
                <a:gd name="connsiteX2" fmla="*/ 1117196 w 4248163"/>
                <a:gd name="connsiteY2" fmla="*/ 985477 h 985477"/>
                <a:gd name="connsiteX3" fmla="*/ 0 w 4248163"/>
                <a:gd name="connsiteY3" fmla="*/ 606505 h 985477"/>
                <a:gd name="connsiteX4" fmla="*/ 647836 w 4248163"/>
                <a:gd name="connsiteY4" fmla="*/ 0 h 985477"/>
                <a:gd name="connsiteX0" fmla="*/ 647836 w 4248163"/>
                <a:gd name="connsiteY0" fmla="*/ 0 h 771832"/>
                <a:gd name="connsiteX1" fmla="*/ 4248163 w 4248163"/>
                <a:gd name="connsiteY1" fmla="*/ 420714 h 771832"/>
                <a:gd name="connsiteX2" fmla="*/ 1407753 w 4248163"/>
                <a:gd name="connsiteY2" fmla="*/ 771832 h 771832"/>
                <a:gd name="connsiteX3" fmla="*/ 0 w 4248163"/>
                <a:gd name="connsiteY3" fmla="*/ 606505 h 771832"/>
                <a:gd name="connsiteX4" fmla="*/ 647836 w 4248163"/>
                <a:gd name="connsiteY4" fmla="*/ 0 h 771832"/>
                <a:gd name="connsiteX0" fmla="*/ 647836 w 1701517"/>
                <a:gd name="connsiteY0" fmla="*/ 0 h 771832"/>
                <a:gd name="connsiteX1" fmla="*/ 1701517 w 1701517"/>
                <a:gd name="connsiteY1" fmla="*/ 506172 h 771832"/>
                <a:gd name="connsiteX2" fmla="*/ 1407753 w 1701517"/>
                <a:gd name="connsiteY2" fmla="*/ 771832 h 771832"/>
                <a:gd name="connsiteX3" fmla="*/ 0 w 1701517"/>
                <a:gd name="connsiteY3" fmla="*/ 606505 h 771832"/>
                <a:gd name="connsiteX4" fmla="*/ 647836 w 1701517"/>
                <a:gd name="connsiteY4" fmla="*/ 0 h 771832"/>
                <a:gd name="connsiteX0" fmla="*/ 647836 w 1701517"/>
                <a:gd name="connsiteY0" fmla="*/ 0 h 720558"/>
                <a:gd name="connsiteX1" fmla="*/ 1701517 w 1701517"/>
                <a:gd name="connsiteY1" fmla="*/ 506172 h 720558"/>
                <a:gd name="connsiteX2" fmla="*/ 1570123 w 1701517"/>
                <a:gd name="connsiteY2" fmla="*/ 720558 h 720558"/>
                <a:gd name="connsiteX3" fmla="*/ 0 w 1701517"/>
                <a:gd name="connsiteY3" fmla="*/ 606505 h 720558"/>
                <a:gd name="connsiteX4" fmla="*/ 647836 w 1701517"/>
                <a:gd name="connsiteY4" fmla="*/ 0 h 720558"/>
                <a:gd name="connsiteX0" fmla="*/ 647836 w 1744246"/>
                <a:gd name="connsiteY0" fmla="*/ 0 h 720558"/>
                <a:gd name="connsiteX1" fmla="*/ 1744246 w 1744246"/>
                <a:gd name="connsiteY1" fmla="*/ 412168 h 720558"/>
                <a:gd name="connsiteX2" fmla="*/ 1570123 w 1744246"/>
                <a:gd name="connsiteY2" fmla="*/ 720558 h 720558"/>
                <a:gd name="connsiteX3" fmla="*/ 0 w 1744246"/>
                <a:gd name="connsiteY3" fmla="*/ 606505 h 720558"/>
                <a:gd name="connsiteX4" fmla="*/ 647836 w 1744246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19349 w 1724305"/>
                <a:gd name="connsiteY0" fmla="*/ 0 h 720558"/>
                <a:gd name="connsiteX1" fmla="*/ 1724305 w 1724305"/>
                <a:gd name="connsiteY1" fmla="*/ 412168 h 720558"/>
                <a:gd name="connsiteX2" fmla="*/ 1541636 w 1724305"/>
                <a:gd name="connsiteY2" fmla="*/ 720558 h 720558"/>
                <a:gd name="connsiteX3" fmla="*/ 0 w 1724305"/>
                <a:gd name="connsiteY3" fmla="*/ 578019 h 720558"/>
                <a:gd name="connsiteX4" fmla="*/ 619349 w 1724305"/>
                <a:gd name="connsiteY4" fmla="*/ 0 h 7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305" h="720558">
                  <a:moveTo>
                    <a:pt x="619349" y="0"/>
                  </a:moveTo>
                  <a:lnTo>
                    <a:pt x="1724305" y="412168"/>
                  </a:lnTo>
                  <a:lnTo>
                    <a:pt x="1541636" y="720558"/>
                  </a:lnTo>
                  <a:lnTo>
                    <a:pt x="0" y="578019"/>
                  </a:lnTo>
                  <a:lnTo>
                    <a:pt x="619349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0888" y="2401582"/>
            <a:ext cx="336502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100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(1e-3, 0.5)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4820" y="1183260"/>
            <a:ext cx="7699544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최종모델을 정했으므로 각종 파라미터를 튜닝해보았다</a:t>
            </a:r>
            <a:endParaRPr lang="en-US" altLang="ko-KR" sz="24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988001" y="2641906"/>
            <a:ext cx="7860113" cy="904346"/>
            <a:chOff x="839804" y="2327010"/>
            <a:chExt cx="10457736" cy="12032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04" y="2327010"/>
              <a:ext cx="10457736" cy="1203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839804" y="3196591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0888" y="5387427"/>
            <a:ext cx="336502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100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(1e-4, 0.1)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18332" y="5655869"/>
            <a:ext cx="7860113" cy="886049"/>
            <a:chOff x="3965113" y="5255021"/>
            <a:chExt cx="7860113" cy="88604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113" y="5255021"/>
              <a:ext cx="7860113" cy="8860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Rectangle 24"/>
            <p:cNvSpPr/>
            <p:nvPr/>
          </p:nvSpPr>
          <p:spPr>
            <a:xfrm>
              <a:off x="4032055" y="5874387"/>
              <a:ext cx="1380963" cy="2055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0888" y="3873890"/>
            <a:ext cx="336502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100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(1e-4, 0.5)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88001" y="4079675"/>
            <a:ext cx="7814335" cy="935049"/>
            <a:chOff x="3988001" y="3873890"/>
            <a:chExt cx="7814335" cy="9350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8001" y="3873890"/>
              <a:ext cx="7814335" cy="9350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ectangle 26"/>
            <p:cNvSpPr/>
            <p:nvPr/>
          </p:nvSpPr>
          <p:spPr>
            <a:xfrm>
              <a:off x="4018332" y="4525780"/>
              <a:ext cx="1380963" cy="2055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4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82484" y="-103811"/>
            <a:ext cx="5434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최종 모델 선정 </a:t>
            </a:r>
            <a:r>
              <a:rPr lang="en-US" altLang="ko-KR" sz="2800" b="1" dirty="0">
                <a:solidFill>
                  <a:srgbClr val="FF000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파라미터 튜닝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617" y="870538"/>
            <a:ext cx="336502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50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Gradient Descent :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(1e-4)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617" y="3952778"/>
            <a:ext cx="336502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100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(1e-4, 0.99)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74784" y="2731454"/>
            <a:ext cx="7850575" cy="911983"/>
            <a:chOff x="4074784" y="2513455"/>
            <a:chExt cx="7850575" cy="911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784" y="2513455"/>
              <a:ext cx="7850575" cy="9119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Rectangle 24"/>
            <p:cNvSpPr/>
            <p:nvPr/>
          </p:nvSpPr>
          <p:spPr>
            <a:xfrm>
              <a:off x="4168788" y="3131185"/>
              <a:ext cx="1448197" cy="218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3617" y="2411658"/>
            <a:ext cx="336502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50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400" b="1" dirty="0">
                <a:latin typeface="Consolas" panose="020B0609020204030204" pitchFamily="49" charset="0"/>
                <a:ea typeface="Cambria Math" panose="02040503050406030204" pitchFamily="18" charset="0"/>
              </a:rPr>
              <a:t>Gradient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Descent :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(1e-3)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74784" y="1185634"/>
            <a:ext cx="7787470" cy="899290"/>
            <a:chOff x="4061061" y="1094075"/>
            <a:chExt cx="7787470" cy="8992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061" y="1094075"/>
              <a:ext cx="7787470" cy="899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ectangle 26"/>
            <p:cNvSpPr/>
            <p:nvPr/>
          </p:nvSpPr>
          <p:spPr>
            <a:xfrm>
              <a:off x="4074784" y="1700996"/>
              <a:ext cx="1380963" cy="2055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84" y="4221462"/>
            <a:ext cx="7432332" cy="847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4168788" y="4790114"/>
            <a:ext cx="1448197" cy="218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074784" y="5492184"/>
            <a:ext cx="7669988" cy="857342"/>
            <a:chOff x="4074784" y="5492184"/>
            <a:chExt cx="7669988" cy="8573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784" y="5492184"/>
              <a:ext cx="7669988" cy="857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4088507" y="6070940"/>
              <a:ext cx="1448197" cy="218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3617" y="5385281"/>
            <a:ext cx="336502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100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(1e-4, </a:t>
            </a:r>
            <a:r>
              <a:rPr lang="en-US" altLang="ko-KR" sz="14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0.8)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H="1" flipV="1">
            <a:off x="1739068" y="2114886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484" y="-103811"/>
            <a:ext cx="5434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최종 모델 선정 </a:t>
            </a:r>
            <a:r>
              <a:rPr lang="en-US" altLang="ko-KR" sz="2800" b="1" dirty="0">
                <a:solidFill>
                  <a:srgbClr val="FF000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파라미터 튜닝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38243" y="5734228"/>
            <a:ext cx="86312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46789" y="760576"/>
            <a:ext cx="0" cy="49565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25114" y="590514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[s]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015" y="76462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accuracy</a:t>
            </a:r>
            <a:endParaRPr lang="ko-KR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54508" y="3496647"/>
            <a:ext cx="3845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324" y="33119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76486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1868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625062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0444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</a:t>
            </a:r>
            <a:endParaRPr lang="ko-KR" alt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091897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7279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0.6</a:t>
            </a:r>
            <a:endParaRPr lang="ko-KR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542874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98256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0.8</a:t>
            </a:r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980649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36031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76486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25062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91897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2874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993254" y="1066801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739070" y="3496648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78671" y="2433895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363" y="22406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0.75</a:t>
            </a:r>
            <a:endParaRPr lang="ko-KR" alt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1753475" y="2433895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54507" y="4692348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1363" y="45012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0.25</a:t>
            </a:r>
            <a:endParaRPr lang="ko-KR" alt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1739069" y="4692349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78671" y="1307945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3267" y="10846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753475" y="1307945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64264" y="1604156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0868" y="13926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1739068" y="1604156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miley Face 1"/>
          <p:cNvSpPr/>
          <p:nvPr/>
        </p:nvSpPr>
        <p:spPr>
          <a:xfrm>
            <a:off x="3498570" y="1269301"/>
            <a:ext cx="202859" cy="20285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399157" y="138539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50"/>
          <p:cNvSpPr/>
          <p:nvPr/>
        </p:nvSpPr>
        <p:spPr>
          <a:xfrm>
            <a:off x="8321039" y="1254378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51"/>
          <p:cNvSpPr/>
          <p:nvPr/>
        </p:nvSpPr>
        <p:spPr>
          <a:xfrm>
            <a:off x="3187288" y="2006012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52"/>
          <p:cNvSpPr/>
          <p:nvPr/>
        </p:nvSpPr>
        <p:spPr>
          <a:xfrm>
            <a:off x="3453765" y="1443477"/>
            <a:ext cx="141317" cy="1413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>
            <a:off x="3776239" y="1780184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Oval 54"/>
          <p:cNvSpPr/>
          <p:nvPr/>
        </p:nvSpPr>
        <p:spPr>
          <a:xfrm>
            <a:off x="4427933" y="1424116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/>
          <p:cNvSpPr/>
          <p:nvPr/>
        </p:nvSpPr>
        <p:spPr>
          <a:xfrm>
            <a:off x="4015014" y="2002761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58"/>
          <p:cNvSpPr/>
          <p:nvPr/>
        </p:nvSpPr>
        <p:spPr>
          <a:xfrm>
            <a:off x="3906175" y="295236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9"/>
          <p:cNvSpPr/>
          <p:nvPr/>
        </p:nvSpPr>
        <p:spPr>
          <a:xfrm>
            <a:off x="3687599" y="1735189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364264" y="2114886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50868" y="1903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0.8</a:t>
            </a:r>
            <a:endParaRPr lang="ko-KR" altLang="en-US" dirty="0"/>
          </a:p>
        </p:txBody>
      </p:sp>
      <p:sp>
        <p:nvSpPr>
          <p:cNvPr id="64" name="Oval 63"/>
          <p:cNvSpPr/>
          <p:nvPr/>
        </p:nvSpPr>
        <p:spPr>
          <a:xfrm>
            <a:off x="4427932" y="223676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64"/>
          <p:cNvSpPr/>
          <p:nvPr/>
        </p:nvSpPr>
        <p:spPr>
          <a:xfrm>
            <a:off x="3717837" y="3736534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65"/>
          <p:cNvSpPr/>
          <p:nvPr/>
        </p:nvSpPr>
        <p:spPr>
          <a:xfrm>
            <a:off x="3739245" y="193535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067" y="372777"/>
            <a:ext cx="2033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Content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021741" y="1849785"/>
            <a:ext cx="52774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500" b="1" dirty="0" smtClean="0"/>
              <a:t>테스트 데이터 확보</a:t>
            </a:r>
            <a:endParaRPr lang="en-US" altLang="ko-KR" sz="25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500" b="1" dirty="0" smtClean="0"/>
              <a:t>기존 모델 분석</a:t>
            </a:r>
            <a:endParaRPr lang="en-US" altLang="ko-KR" sz="2500" b="1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500" b="1" dirty="0" smtClean="0"/>
              <a:t>개선된 모델 제작 </a:t>
            </a:r>
            <a:r>
              <a:rPr lang="en-US" altLang="ko-KR" sz="2500" b="1" dirty="0" smtClean="0"/>
              <a:t>&amp; </a:t>
            </a:r>
            <a:r>
              <a:rPr lang="ko-KR" altLang="en-US" sz="2500" b="1" dirty="0" smtClean="0"/>
              <a:t>검증 </a:t>
            </a:r>
            <a:r>
              <a:rPr lang="en-US" altLang="ko-KR" sz="2500" b="1" dirty="0" smtClean="0"/>
              <a:t># 1~5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ko-KR" altLang="en-US" sz="2500" b="1" dirty="0" smtClean="0"/>
              <a:t>최종 모델 선정 </a:t>
            </a:r>
            <a:r>
              <a:rPr lang="en-US" altLang="ko-KR" sz="2500" b="1" dirty="0" smtClean="0"/>
              <a:t>&amp; </a:t>
            </a:r>
            <a:r>
              <a:rPr lang="ko-KR" altLang="en-US" sz="2500" b="1" dirty="0" smtClean="0"/>
              <a:t>파라미터 튜닝</a:t>
            </a:r>
            <a:endParaRPr lang="en-US" altLang="ko-KR" sz="25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94475" y="2110812"/>
            <a:ext cx="0" cy="2786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H="1" flipV="1">
            <a:off x="1739068" y="2114886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484" y="-103811"/>
            <a:ext cx="5434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최종 모델 선정 </a:t>
            </a:r>
            <a:r>
              <a:rPr lang="en-US" altLang="ko-KR" sz="2800" b="1" dirty="0">
                <a:solidFill>
                  <a:srgbClr val="FF000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파라미터 튜닝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38243" y="5734228"/>
            <a:ext cx="86312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46789" y="760576"/>
            <a:ext cx="0" cy="49565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25114" y="590514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[s]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015" y="76462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accuracy</a:t>
            </a:r>
            <a:endParaRPr lang="ko-KR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54508" y="3496647"/>
            <a:ext cx="3845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324" y="33119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76486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1868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625062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0444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</a:t>
            </a:r>
            <a:endParaRPr lang="ko-KR" alt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091897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7279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0.6</a:t>
            </a:r>
            <a:endParaRPr lang="ko-KR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542874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98256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0.8</a:t>
            </a:r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980649" y="5578981"/>
            <a:ext cx="2848" cy="3261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36031" y="59222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76486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25062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91897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2874" y="1025495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993254" y="1066801"/>
            <a:ext cx="0" cy="4553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739070" y="3496648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78671" y="2433895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363" y="22406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0.75</a:t>
            </a:r>
            <a:endParaRPr lang="ko-KR" alt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1753475" y="2433895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54507" y="4692348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1363" y="45012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0.25</a:t>
            </a:r>
            <a:endParaRPr lang="ko-KR" alt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1739069" y="4692349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78671" y="1307945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3267" y="10846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753475" y="1307945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64264" y="1604156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0868" y="13926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1739068" y="1604156"/>
            <a:ext cx="8701717" cy="1709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miley Face 1"/>
          <p:cNvSpPr/>
          <p:nvPr/>
        </p:nvSpPr>
        <p:spPr>
          <a:xfrm>
            <a:off x="3498570" y="1269301"/>
            <a:ext cx="202859" cy="20285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399157" y="138539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50"/>
          <p:cNvSpPr/>
          <p:nvPr/>
        </p:nvSpPr>
        <p:spPr>
          <a:xfrm>
            <a:off x="8321039" y="1254378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51"/>
          <p:cNvSpPr/>
          <p:nvPr/>
        </p:nvSpPr>
        <p:spPr>
          <a:xfrm>
            <a:off x="3187288" y="2006012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52"/>
          <p:cNvSpPr/>
          <p:nvPr/>
        </p:nvSpPr>
        <p:spPr>
          <a:xfrm>
            <a:off x="3453765" y="1443477"/>
            <a:ext cx="141317" cy="1413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>
            <a:off x="3776239" y="1780184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Oval 54"/>
          <p:cNvSpPr/>
          <p:nvPr/>
        </p:nvSpPr>
        <p:spPr>
          <a:xfrm>
            <a:off x="4427933" y="1424116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/>
          <p:cNvSpPr/>
          <p:nvPr/>
        </p:nvSpPr>
        <p:spPr>
          <a:xfrm>
            <a:off x="4015014" y="2002761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58"/>
          <p:cNvSpPr/>
          <p:nvPr/>
        </p:nvSpPr>
        <p:spPr>
          <a:xfrm>
            <a:off x="3906175" y="295236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9"/>
          <p:cNvSpPr/>
          <p:nvPr/>
        </p:nvSpPr>
        <p:spPr>
          <a:xfrm>
            <a:off x="3687599" y="1735189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364264" y="2114886"/>
            <a:ext cx="384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50868" y="1903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0.8</a:t>
            </a:r>
            <a:endParaRPr lang="ko-KR" altLang="en-US" dirty="0"/>
          </a:p>
        </p:txBody>
      </p:sp>
      <p:sp>
        <p:nvSpPr>
          <p:cNvPr id="64" name="Oval 63"/>
          <p:cNvSpPr/>
          <p:nvPr/>
        </p:nvSpPr>
        <p:spPr>
          <a:xfrm>
            <a:off x="4427932" y="223676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64"/>
          <p:cNvSpPr/>
          <p:nvPr/>
        </p:nvSpPr>
        <p:spPr>
          <a:xfrm>
            <a:off x="3717837" y="3736534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65"/>
          <p:cNvSpPr/>
          <p:nvPr/>
        </p:nvSpPr>
        <p:spPr>
          <a:xfrm>
            <a:off x="3739245" y="1935353"/>
            <a:ext cx="141317" cy="1413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38243" y="931492"/>
            <a:ext cx="2476771" cy="2582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1989" y="749433"/>
            <a:ext cx="132267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slope : 1.681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43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84" y="-103811"/>
            <a:ext cx="5434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최종 모델 선정 </a:t>
            </a:r>
            <a:r>
              <a:rPr lang="en-US" altLang="ko-KR" sz="2800" b="1" dirty="0">
                <a:solidFill>
                  <a:srgbClr val="FF000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파라미터 튜닝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09295" y="1659443"/>
            <a:ext cx="7179969" cy="2657742"/>
            <a:chOff x="2114097" y="1592977"/>
            <a:chExt cx="7179969" cy="2657742"/>
          </a:xfrm>
        </p:grpSpPr>
        <p:sp>
          <p:nvSpPr>
            <p:cNvPr id="5" name="Parallelogram 4"/>
            <p:cNvSpPr/>
            <p:nvPr/>
          </p:nvSpPr>
          <p:spPr>
            <a:xfrm rot="9443779">
              <a:off x="2114097" y="2538598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89" y="2762681"/>
              <a:ext cx="561755" cy="1165906"/>
            </a:xfrm>
            <a:prstGeom prst="rect">
              <a:avLst/>
            </a:prstGeom>
          </p:spPr>
        </p:pic>
        <p:sp>
          <p:nvSpPr>
            <p:cNvPr id="8" name="Cube 7"/>
            <p:cNvSpPr/>
            <p:nvPr/>
          </p:nvSpPr>
          <p:spPr>
            <a:xfrm>
              <a:off x="3549149" y="3214246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4264261" y="2234096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5163811" y="2663260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Cube 14"/>
            <p:cNvSpPr/>
            <p:nvPr/>
          </p:nvSpPr>
          <p:spPr>
            <a:xfrm rot="20826703">
              <a:off x="8935791" y="326276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5531360" y="2863701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6564104" y="1592977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202538" y="2278069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05193" y="2841584"/>
              <a:ext cx="1701518" cy="720558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  <a:gd name="connsiteX0" fmla="*/ 1092218 w 2479184"/>
                <a:gd name="connsiteY0" fmla="*/ 0 h 1059432"/>
                <a:gd name="connsiteX1" fmla="*/ 2479184 w 2479184"/>
                <a:gd name="connsiteY1" fmla="*/ 531809 h 1059432"/>
                <a:gd name="connsiteX2" fmla="*/ 2270879 w 2479184"/>
                <a:gd name="connsiteY2" fmla="*/ 900019 h 1059432"/>
                <a:gd name="connsiteX3" fmla="*/ 0 w 2479184"/>
                <a:gd name="connsiteY3" fmla="*/ 1059432 h 1059432"/>
                <a:gd name="connsiteX4" fmla="*/ 1092218 w 2479184"/>
                <a:gd name="connsiteY4" fmla="*/ 0 h 1059432"/>
                <a:gd name="connsiteX0" fmla="*/ 707657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707657 w 2479184"/>
                <a:gd name="connsiteY4" fmla="*/ 0 h 683417"/>
                <a:gd name="connsiteX0" fmla="*/ 682020 w 2479184"/>
                <a:gd name="connsiteY0" fmla="*/ 0 h 683417"/>
                <a:gd name="connsiteX1" fmla="*/ 2479184 w 2479184"/>
                <a:gd name="connsiteY1" fmla="*/ 155794 h 683417"/>
                <a:gd name="connsiteX2" fmla="*/ 2270879 w 2479184"/>
                <a:gd name="connsiteY2" fmla="*/ 524004 h 683417"/>
                <a:gd name="connsiteX3" fmla="*/ 0 w 2479184"/>
                <a:gd name="connsiteY3" fmla="*/ 683417 h 683417"/>
                <a:gd name="connsiteX4" fmla="*/ 682020 w 2479184"/>
                <a:gd name="connsiteY4" fmla="*/ 0 h 683417"/>
                <a:gd name="connsiteX0" fmla="*/ 2450999 w 4248163"/>
                <a:gd name="connsiteY0" fmla="*/ 0 h 524004"/>
                <a:gd name="connsiteX1" fmla="*/ 4248163 w 4248163"/>
                <a:gd name="connsiteY1" fmla="*/ 155794 h 524004"/>
                <a:gd name="connsiteX2" fmla="*/ 4039858 w 4248163"/>
                <a:gd name="connsiteY2" fmla="*/ 524004 h 524004"/>
                <a:gd name="connsiteX3" fmla="*/ 0 w 4248163"/>
                <a:gd name="connsiteY3" fmla="*/ 341585 h 524004"/>
                <a:gd name="connsiteX4" fmla="*/ 2450999 w 4248163"/>
                <a:gd name="connsiteY4" fmla="*/ 0 h 524004"/>
                <a:gd name="connsiteX0" fmla="*/ 647836 w 4248163"/>
                <a:gd name="connsiteY0" fmla="*/ 0 h 788924"/>
                <a:gd name="connsiteX1" fmla="*/ 4248163 w 4248163"/>
                <a:gd name="connsiteY1" fmla="*/ 420714 h 788924"/>
                <a:gd name="connsiteX2" fmla="*/ 4039858 w 4248163"/>
                <a:gd name="connsiteY2" fmla="*/ 788924 h 788924"/>
                <a:gd name="connsiteX3" fmla="*/ 0 w 4248163"/>
                <a:gd name="connsiteY3" fmla="*/ 606505 h 788924"/>
                <a:gd name="connsiteX4" fmla="*/ 647836 w 4248163"/>
                <a:gd name="connsiteY4" fmla="*/ 0 h 788924"/>
                <a:gd name="connsiteX0" fmla="*/ 647836 w 4248163"/>
                <a:gd name="connsiteY0" fmla="*/ 0 h 985477"/>
                <a:gd name="connsiteX1" fmla="*/ 4248163 w 4248163"/>
                <a:gd name="connsiteY1" fmla="*/ 420714 h 985477"/>
                <a:gd name="connsiteX2" fmla="*/ 1117196 w 4248163"/>
                <a:gd name="connsiteY2" fmla="*/ 985477 h 985477"/>
                <a:gd name="connsiteX3" fmla="*/ 0 w 4248163"/>
                <a:gd name="connsiteY3" fmla="*/ 606505 h 985477"/>
                <a:gd name="connsiteX4" fmla="*/ 647836 w 4248163"/>
                <a:gd name="connsiteY4" fmla="*/ 0 h 985477"/>
                <a:gd name="connsiteX0" fmla="*/ 647836 w 4248163"/>
                <a:gd name="connsiteY0" fmla="*/ 0 h 771832"/>
                <a:gd name="connsiteX1" fmla="*/ 4248163 w 4248163"/>
                <a:gd name="connsiteY1" fmla="*/ 420714 h 771832"/>
                <a:gd name="connsiteX2" fmla="*/ 1407753 w 4248163"/>
                <a:gd name="connsiteY2" fmla="*/ 771832 h 771832"/>
                <a:gd name="connsiteX3" fmla="*/ 0 w 4248163"/>
                <a:gd name="connsiteY3" fmla="*/ 606505 h 771832"/>
                <a:gd name="connsiteX4" fmla="*/ 647836 w 4248163"/>
                <a:gd name="connsiteY4" fmla="*/ 0 h 771832"/>
                <a:gd name="connsiteX0" fmla="*/ 647836 w 1701517"/>
                <a:gd name="connsiteY0" fmla="*/ 0 h 771832"/>
                <a:gd name="connsiteX1" fmla="*/ 1701517 w 1701517"/>
                <a:gd name="connsiteY1" fmla="*/ 506172 h 771832"/>
                <a:gd name="connsiteX2" fmla="*/ 1407753 w 1701517"/>
                <a:gd name="connsiteY2" fmla="*/ 771832 h 771832"/>
                <a:gd name="connsiteX3" fmla="*/ 0 w 1701517"/>
                <a:gd name="connsiteY3" fmla="*/ 606505 h 771832"/>
                <a:gd name="connsiteX4" fmla="*/ 647836 w 1701517"/>
                <a:gd name="connsiteY4" fmla="*/ 0 h 771832"/>
                <a:gd name="connsiteX0" fmla="*/ 647836 w 1701517"/>
                <a:gd name="connsiteY0" fmla="*/ 0 h 720558"/>
                <a:gd name="connsiteX1" fmla="*/ 1701517 w 1701517"/>
                <a:gd name="connsiteY1" fmla="*/ 506172 h 720558"/>
                <a:gd name="connsiteX2" fmla="*/ 1570123 w 1701517"/>
                <a:gd name="connsiteY2" fmla="*/ 720558 h 720558"/>
                <a:gd name="connsiteX3" fmla="*/ 0 w 1701517"/>
                <a:gd name="connsiteY3" fmla="*/ 606505 h 720558"/>
                <a:gd name="connsiteX4" fmla="*/ 647836 w 1701517"/>
                <a:gd name="connsiteY4" fmla="*/ 0 h 720558"/>
                <a:gd name="connsiteX0" fmla="*/ 647836 w 1744246"/>
                <a:gd name="connsiteY0" fmla="*/ 0 h 720558"/>
                <a:gd name="connsiteX1" fmla="*/ 1744246 w 1744246"/>
                <a:gd name="connsiteY1" fmla="*/ 412168 h 720558"/>
                <a:gd name="connsiteX2" fmla="*/ 1570123 w 1744246"/>
                <a:gd name="connsiteY2" fmla="*/ 720558 h 720558"/>
                <a:gd name="connsiteX3" fmla="*/ 0 w 1744246"/>
                <a:gd name="connsiteY3" fmla="*/ 606505 h 720558"/>
                <a:gd name="connsiteX4" fmla="*/ 647836 w 1744246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647836 w 1752792"/>
                <a:gd name="connsiteY0" fmla="*/ 0 h 720558"/>
                <a:gd name="connsiteX1" fmla="*/ 1752792 w 1752792"/>
                <a:gd name="connsiteY1" fmla="*/ 412168 h 720558"/>
                <a:gd name="connsiteX2" fmla="*/ 1570123 w 1752792"/>
                <a:gd name="connsiteY2" fmla="*/ 720558 h 720558"/>
                <a:gd name="connsiteX3" fmla="*/ 0 w 1752792"/>
                <a:gd name="connsiteY3" fmla="*/ 606505 h 720558"/>
                <a:gd name="connsiteX4" fmla="*/ 647836 w 1752792"/>
                <a:gd name="connsiteY4" fmla="*/ 0 h 720558"/>
                <a:gd name="connsiteX0" fmla="*/ 596562 w 1701518"/>
                <a:gd name="connsiteY0" fmla="*/ 0 h 720558"/>
                <a:gd name="connsiteX1" fmla="*/ 1701518 w 1701518"/>
                <a:gd name="connsiteY1" fmla="*/ 412168 h 720558"/>
                <a:gd name="connsiteX2" fmla="*/ 1518849 w 1701518"/>
                <a:gd name="connsiteY2" fmla="*/ 720558 h 720558"/>
                <a:gd name="connsiteX3" fmla="*/ 0 w 1701518"/>
                <a:gd name="connsiteY3" fmla="*/ 623596 h 720558"/>
                <a:gd name="connsiteX4" fmla="*/ 596562 w 1701518"/>
                <a:gd name="connsiteY4" fmla="*/ 0 h 7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518" h="720558">
                  <a:moveTo>
                    <a:pt x="596562" y="0"/>
                  </a:moveTo>
                  <a:lnTo>
                    <a:pt x="1701518" y="412168"/>
                  </a:lnTo>
                  <a:lnTo>
                    <a:pt x="1518849" y="720558"/>
                  </a:lnTo>
                  <a:lnTo>
                    <a:pt x="0" y="623596"/>
                  </a:lnTo>
                  <a:lnTo>
                    <a:pt x="596562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26158" y="4798838"/>
            <a:ext cx="5591594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최종모델과 파라미터는 위와 같다</a:t>
            </a:r>
            <a:endParaRPr lang="en-US" altLang="ko-KR" sz="2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67731" y="2344535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</a:t>
            </a:r>
            <a:r>
              <a:rPr lang="en-US" altLang="ko-KR" sz="1600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100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00" y="196840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테스트 데이터 확보</a:t>
            </a:r>
            <a:endParaRPr lang="ko-KR" alt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5" y="961656"/>
            <a:ext cx="4715004" cy="222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5" y="3281585"/>
            <a:ext cx="4880613" cy="2216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5" y="5588428"/>
            <a:ext cx="5179982" cy="1140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208843" y="271123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GREEN(16)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9023" y="496841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RED(20)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9023" y="635979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YELLOW(6)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1554" y="1157187"/>
            <a:ext cx="5394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방과후 시간을 활용해서 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틈틈히 신호등 사진을 찍어 </a:t>
            </a:r>
            <a:r>
              <a:rPr lang="ko-KR" altLang="en-US" sz="2400" b="1" dirty="0" smtClean="0"/>
              <a:t>총 </a:t>
            </a:r>
            <a:r>
              <a:rPr lang="en-US" altLang="ko-KR" sz="2400" b="1" dirty="0" smtClean="0"/>
              <a:t>43</a:t>
            </a:r>
            <a:r>
              <a:rPr lang="ko-KR" altLang="en-US" sz="2400" b="1" dirty="0" smtClean="0"/>
              <a:t>장</a:t>
            </a:r>
            <a:r>
              <a:rPr lang="ko-KR" altLang="en-US" sz="2400" dirty="0" smtClean="0"/>
              <a:t>의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자체 데이터를 추가했고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나머지 데이터는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구글링을 통해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추가했다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437134" y="677285"/>
            <a:ext cx="7117063" cy="5405775"/>
            <a:chOff x="2736238" y="890931"/>
            <a:chExt cx="6122530" cy="4650376"/>
          </a:xfrm>
        </p:grpSpPr>
        <p:grpSp>
          <p:nvGrpSpPr>
            <p:cNvPr id="26" name="Group 25"/>
            <p:cNvGrpSpPr/>
            <p:nvPr/>
          </p:nvGrpSpPr>
          <p:grpSpPr>
            <a:xfrm>
              <a:off x="2736238" y="890931"/>
              <a:ext cx="6122530" cy="4650376"/>
              <a:chOff x="2736238" y="890931"/>
              <a:chExt cx="6122530" cy="4650376"/>
            </a:xfrm>
          </p:grpSpPr>
          <p:sp>
            <p:nvSpPr>
              <p:cNvPr id="2" name="Parallelogram 1"/>
              <p:cNvSpPr/>
              <p:nvPr/>
            </p:nvSpPr>
            <p:spPr>
              <a:xfrm rot="9443779">
                <a:off x="2736238" y="2181584"/>
                <a:ext cx="1723740" cy="1614072"/>
              </a:xfrm>
              <a:prstGeom prst="parallelogram">
                <a:avLst>
                  <a:gd name="adj" fmla="val 4307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7230" y="2405667"/>
                <a:ext cx="561755" cy="116590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780254" y="1574174"/>
                <a:ext cx="8178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Image</a:t>
                </a:r>
              </a:p>
              <a:p>
                <a:pPr algn="ctr"/>
                <a:r>
                  <a:rPr lang="en-US" altLang="ko-KR" sz="1300" dirty="0" smtClean="0"/>
                  <a:t>(32,32,3)</a:t>
                </a:r>
                <a:endParaRPr lang="ko-KR" altLang="en-US" sz="1300" dirty="0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4081846" y="2673626"/>
                <a:ext cx="820018" cy="804512"/>
              </a:xfrm>
              <a:prstGeom prst="cube">
                <a:avLst>
                  <a:gd name="adj" fmla="val 40697"/>
                </a:avLst>
              </a:prstGeom>
              <a:solidFill>
                <a:srgbClr val="0070C0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18"/>
              <p:cNvCxnSpPr>
                <a:endCxn id="8" idx="0"/>
              </p:cNvCxnSpPr>
              <p:nvPr/>
            </p:nvCxnSpPr>
            <p:spPr>
              <a:xfrm flipH="1">
                <a:off x="4076887" y="3201459"/>
                <a:ext cx="302271" cy="18474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335081" y="5048864"/>
                <a:ext cx="148361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/>
                  <a:t>c</a:t>
                </a:r>
                <a:r>
                  <a:rPr lang="en-US" altLang="ko-KR" sz="1300" dirty="0" smtClean="0"/>
                  <a:t>ovolution_SAME</a:t>
                </a:r>
                <a:endParaRPr lang="ko-KR" altLang="en-US" sz="1300" dirty="0"/>
              </a:p>
              <a:p>
                <a:pPr algn="ctr"/>
                <a:r>
                  <a:rPr lang="en-US" altLang="ko-KR" sz="1300" dirty="0" smtClean="0"/>
                  <a:t>(3,3,3,16)</a:t>
                </a:r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4901864" y="1457892"/>
                <a:ext cx="1273323" cy="2657742"/>
              </a:xfrm>
              <a:prstGeom prst="cube">
                <a:avLst>
                  <a:gd name="adj" fmla="val 8003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79803" y="890931"/>
                <a:ext cx="110722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feature map</a:t>
                </a:r>
              </a:p>
              <a:p>
                <a:pPr algn="ctr"/>
                <a:r>
                  <a:rPr lang="en-US" altLang="ko-KR" sz="1300" dirty="0" smtClean="0"/>
                  <a:t>(32,32,16)</a:t>
                </a:r>
                <a:endParaRPr lang="ko-KR" altLang="en-US" sz="1300" dirty="0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5655764" y="2184122"/>
                <a:ext cx="777314" cy="1608996"/>
              </a:xfrm>
              <a:prstGeom prst="cube">
                <a:avLst>
                  <a:gd name="adj" fmla="val 80034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75187" y="1654420"/>
                <a:ext cx="110722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feature map</a:t>
                </a:r>
              </a:p>
              <a:p>
                <a:pPr algn="ctr"/>
                <a:r>
                  <a:rPr lang="en-US" altLang="ko-KR" sz="1300" dirty="0" smtClean="0"/>
                  <a:t>(16,16,16)</a:t>
                </a:r>
                <a:endParaRPr lang="ko-KR" altLang="en-US" sz="13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855266" y="2709016"/>
                <a:ext cx="2119357" cy="658027"/>
              </a:xfrm>
              <a:custGeom>
                <a:avLst/>
                <a:gdLst>
                  <a:gd name="connsiteX0" fmla="*/ 1375873 w 2717563"/>
                  <a:gd name="connsiteY0" fmla="*/ 0 h 2922662"/>
                  <a:gd name="connsiteX1" fmla="*/ 2717563 w 2717563"/>
                  <a:gd name="connsiteY1" fmla="*/ 820396 h 2922662"/>
                  <a:gd name="connsiteX2" fmla="*/ 2435551 w 2717563"/>
                  <a:gd name="connsiteY2" fmla="*/ 2076628 h 2922662"/>
                  <a:gd name="connsiteX3" fmla="*/ 0 w 2717563"/>
                  <a:gd name="connsiteY3" fmla="*/ 2922662 h 2922662"/>
                  <a:gd name="connsiteX4" fmla="*/ 1375873 w 2717563"/>
                  <a:gd name="connsiteY4" fmla="*/ 0 h 2922662"/>
                  <a:gd name="connsiteX0" fmla="*/ 1324598 w 2717563"/>
                  <a:gd name="connsiteY0" fmla="*/ 0 h 2956845"/>
                  <a:gd name="connsiteX1" fmla="*/ 2717563 w 2717563"/>
                  <a:gd name="connsiteY1" fmla="*/ 854579 h 2956845"/>
                  <a:gd name="connsiteX2" fmla="*/ 2435551 w 2717563"/>
                  <a:gd name="connsiteY2" fmla="*/ 2110811 h 2956845"/>
                  <a:gd name="connsiteX3" fmla="*/ 0 w 2717563"/>
                  <a:gd name="connsiteY3" fmla="*/ 2956845 h 2956845"/>
                  <a:gd name="connsiteX4" fmla="*/ 1324598 w 2717563"/>
                  <a:gd name="connsiteY4" fmla="*/ 0 h 2956845"/>
                  <a:gd name="connsiteX0" fmla="*/ 1324598 w 3042304"/>
                  <a:gd name="connsiteY0" fmla="*/ 0 h 2956845"/>
                  <a:gd name="connsiteX1" fmla="*/ 3042304 w 3042304"/>
                  <a:gd name="connsiteY1" fmla="*/ 1093861 h 2956845"/>
                  <a:gd name="connsiteX2" fmla="*/ 2435551 w 3042304"/>
                  <a:gd name="connsiteY2" fmla="*/ 2110811 h 2956845"/>
                  <a:gd name="connsiteX3" fmla="*/ 0 w 3042304"/>
                  <a:gd name="connsiteY3" fmla="*/ 2956845 h 2956845"/>
                  <a:gd name="connsiteX4" fmla="*/ 1324598 w 3042304"/>
                  <a:gd name="connsiteY4" fmla="*/ 0 h 2956845"/>
                  <a:gd name="connsiteX0" fmla="*/ 1324598 w 3042304"/>
                  <a:gd name="connsiteY0" fmla="*/ 0 h 2956845"/>
                  <a:gd name="connsiteX1" fmla="*/ 3042304 w 3042304"/>
                  <a:gd name="connsiteY1" fmla="*/ 1093861 h 2956845"/>
                  <a:gd name="connsiteX2" fmla="*/ 2897024 w 3042304"/>
                  <a:gd name="connsiteY2" fmla="*/ 1837346 h 2956845"/>
                  <a:gd name="connsiteX3" fmla="*/ 0 w 3042304"/>
                  <a:gd name="connsiteY3" fmla="*/ 2956845 h 2956845"/>
                  <a:gd name="connsiteX4" fmla="*/ 1324598 w 3042304"/>
                  <a:gd name="connsiteY4" fmla="*/ 0 h 2956845"/>
                  <a:gd name="connsiteX0" fmla="*/ 2751745 w 4469451"/>
                  <a:gd name="connsiteY0" fmla="*/ 0 h 1837346"/>
                  <a:gd name="connsiteX1" fmla="*/ 4469451 w 4469451"/>
                  <a:gd name="connsiteY1" fmla="*/ 1093861 h 1837346"/>
                  <a:gd name="connsiteX2" fmla="*/ 4324171 w 4469451"/>
                  <a:gd name="connsiteY2" fmla="*/ 1837346 h 1837346"/>
                  <a:gd name="connsiteX3" fmla="*/ 0 w 4469451"/>
                  <a:gd name="connsiteY3" fmla="*/ 1768980 h 1837346"/>
                  <a:gd name="connsiteX4" fmla="*/ 2751745 w 4469451"/>
                  <a:gd name="connsiteY4" fmla="*/ 0 h 1837346"/>
                  <a:gd name="connsiteX0" fmla="*/ 598205 w 4469451"/>
                  <a:gd name="connsiteY0" fmla="*/ 17092 h 743485"/>
                  <a:gd name="connsiteX1" fmla="*/ 4469451 w 4469451"/>
                  <a:gd name="connsiteY1" fmla="*/ 0 h 743485"/>
                  <a:gd name="connsiteX2" fmla="*/ 4324171 w 4469451"/>
                  <a:gd name="connsiteY2" fmla="*/ 743485 h 743485"/>
                  <a:gd name="connsiteX3" fmla="*/ 0 w 4469451"/>
                  <a:gd name="connsiteY3" fmla="*/ 675119 h 743485"/>
                  <a:gd name="connsiteX4" fmla="*/ 598205 w 4469451"/>
                  <a:gd name="connsiteY4" fmla="*/ 17092 h 743485"/>
                  <a:gd name="connsiteX0" fmla="*/ 598205 w 4324171"/>
                  <a:gd name="connsiteY0" fmla="*/ 0 h 726393"/>
                  <a:gd name="connsiteX1" fmla="*/ 2119357 w 4324171"/>
                  <a:gd name="connsiteY1" fmla="*/ 239282 h 726393"/>
                  <a:gd name="connsiteX2" fmla="*/ 4324171 w 4324171"/>
                  <a:gd name="connsiteY2" fmla="*/ 726393 h 726393"/>
                  <a:gd name="connsiteX3" fmla="*/ 0 w 4324171"/>
                  <a:gd name="connsiteY3" fmla="*/ 658027 h 726393"/>
                  <a:gd name="connsiteX4" fmla="*/ 598205 w 4324171"/>
                  <a:gd name="connsiteY4" fmla="*/ 0 h 726393"/>
                  <a:gd name="connsiteX0" fmla="*/ 598205 w 2119357"/>
                  <a:gd name="connsiteY0" fmla="*/ 0 h 658027"/>
                  <a:gd name="connsiteX1" fmla="*/ 2119357 w 2119357"/>
                  <a:gd name="connsiteY1" fmla="*/ 239282 h 658027"/>
                  <a:gd name="connsiteX2" fmla="*/ 2025352 w 2119357"/>
                  <a:gd name="connsiteY2" fmla="*/ 581114 h 658027"/>
                  <a:gd name="connsiteX3" fmla="*/ 0 w 2119357"/>
                  <a:gd name="connsiteY3" fmla="*/ 658027 h 658027"/>
                  <a:gd name="connsiteX4" fmla="*/ 598205 w 2119357"/>
                  <a:gd name="connsiteY4" fmla="*/ 0 h 65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9357" h="658027">
                    <a:moveTo>
                      <a:pt x="598205" y="0"/>
                    </a:moveTo>
                    <a:lnTo>
                      <a:pt x="2119357" y="239282"/>
                    </a:lnTo>
                    <a:lnTo>
                      <a:pt x="2025352" y="581114"/>
                    </a:lnTo>
                    <a:lnTo>
                      <a:pt x="0" y="658027"/>
                    </a:lnTo>
                    <a:lnTo>
                      <a:pt x="598205" y="0"/>
                    </a:lnTo>
                    <a:close/>
                  </a:path>
                </a:pathLst>
              </a:custGeom>
              <a:solidFill>
                <a:srgbClr val="0070C0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 rot="19910338">
                <a:off x="7818302" y="2946137"/>
                <a:ext cx="358275" cy="372772"/>
              </a:xfrm>
              <a:prstGeom prst="cube">
                <a:avLst>
                  <a:gd name="adj" fmla="val 7241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751542" y="2381460"/>
                <a:ext cx="110722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feature map</a:t>
                </a:r>
              </a:p>
              <a:p>
                <a:pPr algn="ctr"/>
                <a:r>
                  <a:rPr lang="en-US" altLang="ko-KR" sz="1300" dirty="0" smtClean="0"/>
                  <a:t>(3,1)</a:t>
                </a:r>
                <a:endParaRPr lang="ko-KR" altLang="en-US" sz="13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09388" y="4854998"/>
                <a:ext cx="1343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fully connected</a:t>
                </a:r>
              </a:p>
              <a:p>
                <a:pPr algn="ctr"/>
                <a:r>
                  <a:rPr lang="en-US" altLang="ko-KR" sz="1300" dirty="0" smtClean="0"/>
                  <a:t>(16*16*16,3)</a:t>
                </a:r>
              </a:p>
            </p:txBody>
          </p:sp>
          <p:cxnSp>
            <p:nvCxnSpPr>
              <p:cNvPr id="25" name="직선 연결선 35"/>
              <p:cNvCxnSpPr/>
              <p:nvPr/>
            </p:nvCxnSpPr>
            <p:spPr>
              <a:xfrm>
                <a:off x="6955784" y="3201459"/>
                <a:ext cx="695035" cy="1645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35"/>
              <p:cNvCxnSpPr>
                <a:endCxn id="33" idx="0"/>
              </p:cNvCxnSpPr>
              <p:nvPr/>
            </p:nvCxnSpPr>
            <p:spPr>
              <a:xfrm>
                <a:off x="5597382" y="3830377"/>
                <a:ext cx="136199" cy="1199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5166758" y="5029972"/>
              <a:ext cx="11336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max pooling</a:t>
              </a:r>
            </a:p>
            <a:p>
              <a:pPr algn="ctr"/>
              <a:r>
                <a:rPr lang="en-US" altLang="ko-KR" sz="1300" dirty="0" smtClean="0"/>
                <a:t>(2,2)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513" y="342119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기존 모델 분석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92" y="6046022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(max pooling)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표시는 추후 생략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93303" y="421971"/>
            <a:ext cx="2425515" cy="1184925"/>
            <a:chOff x="2736238" y="1457892"/>
            <a:chExt cx="5440339" cy="2657742"/>
          </a:xfrm>
        </p:grpSpPr>
        <p:sp>
          <p:nvSpPr>
            <p:cNvPr id="7" name="Parallelogram 6"/>
            <p:cNvSpPr/>
            <p:nvPr/>
          </p:nvSpPr>
          <p:spPr>
            <a:xfrm rot="9443779">
              <a:off x="2736238" y="2181584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230" y="2405667"/>
              <a:ext cx="561755" cy="1165906"/>
            </a:xfrm>
            <a:prstGeom prst="rect">
              <a:avLst/>
            </a:prstGeom>
          </p:spPr>
        </p:pic>
        <p:sp>
          <p:nvSpPr>
            <p:cNvPr id="10" name="Cube 9"/>
            <p:cNvSpPr/>
            <p:nvPr/>
          </p:nvSpPr>
          <p:spPr>
            <a:xfrm>
              <a:off x="4081846" y="2673626"/>
              <a:ext cx="820018" cy="804512"/>
            </a:xfrm>
            <a:prstGeom prst="cube">
              <a:avLst>
                <a:gd name="adj" fmla="val 40697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4901864" y="1457892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5655764" y="2184122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855266" y="2709016"/>
              <a:ext cx="2119357" cy="658027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57" h="658027">
                  <a:moveTo>
                    <a:pt x="598205" y="0"/>
                  </a:moveTo>
                  <a:lnTo>
                    <a:pt x="2119357" y="239282"/>
                  </a:lnTo>
                  <a:lnTo>
                    <a:pt x="2025352" y="581114"/>
                  </a:lnTo>
                  <a:lnTo>
                    <a:pt x="0" y="658027"/>
                  </a:lnTo>
                  <a:lnTo>
                    <a:pt x="598205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Cube 17"/>
            <p:cNvSpPr/>
            <p:nvPr/>
          </p:nvSpPr>
          <p:spPr>
            <a:xfrm rot="19910338">
              <a:off x="7818302" y="2946137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16602" y="300836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25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404" y="1996354"/>
            <a:ext cx="10587853" cy="1145137"/>
            <a:chOff x="762406" y="2854295"/>
            <a:chExt cx="10587853" cy="114513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7"/>
            <a:stretch/>
          </p:blipFill>
          <p:spPr>
            <a:xfrm>
              <a:off x="762406" y="2854295"/>
              <a:ext cx="10587853" cy="1145137"/>
            </a:xfrm>
            <a:prstGeom prst="rect">
              <a:avLst/>
            </a:prstGeom>
            <a:ln w="9525">
              <a:solidFill>
                <a:srgbClr val="002060"/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1486968" y="3614871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03238" y="4372085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기존 모델을 실험 컴퓨터에서 돌려본 결과 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b="1" u="sng" dirty="0" smtClean="0"/>
              <a:t>정확도 </a:t>
            </a:r>
            <a:r>
              <a:rPr lang="en-US" altLang="ko-KR" sz="2400" b="1" u="sng" dirty="0" smtClean="0"/>
              <a:t>79%, </a:t>
            </a:r>
            <a:r>
              <a:rPr lang="ko-KR" altLang="en-US" sz="2400" b="1" u="sng" dirty="0" smtClean="0"/>
              <a:t>경과시간 </a:t>
            </a:r>
            <a:r>
              <a:rPr lang="en-US" altLang="ko-KR" sz="2400" b="1" u="sng" dirty="0" smtClean="0"/>
              <a:t>0.21s, </a:t>
            </a:r>
            <a:r>
              <a:rPr lang="ko-KR" altLang="en-US" sz="2400" b="1" u="sng" dirty="0" smtClean="0"/>
              <a:t>기울기 </a:t>
            </a:r>
            <a:r>
              <a:rPr lang="en-US" altLang="ko-KR" sz="2400" b="1" u="sng" dirty="0" smtClean="0"/>
              <a:t>1.377</a:t>
            </a:r>
            <a:r>
              <a:rPr lang="ko-KR" altLang="en-US" sz="2400" dirty="0" smtClean="0"/>
              <a:t>이 나왔다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513" y="342119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기존 모델 분석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63107" y="660031"/>
            <a:ext cx="11717024" cy="5087394"/>
            <a:chOff x="168613" y="598485"/>
            <a:chExt cx="11717024" cy="5087394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168613" y="2220678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05" y="2444761"/>
              <a:ext cx="561755" cy="11659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8399" y="1622011"/>
              <a:ext cx="8178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Image</a:t>
              </a:r>
            </a:p>
            <a:p>
              <a:pPr algn="ctr"/>
              <a:r>
                <a:rPr lang="en-US" altLang="ko-KR" sz="1300" dirty="0" smtClean="0"/>
                <a:t>(32,32,3)</a:t>
              </a:r>
              <a:endParaRPr lang="ko-KR" altLang="en-US" sz="1300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1603665" y="2896326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18"/>
            <p:cNvCxnSpPr>
              <a:endCxn id="8" idx="0"/>
            </p:cNvCxnSpPr>
            <p:nvPr/>
          </p:nvCxnSpPr>
          <p:spPr>
            <a:xfrm flipH="1">
              <a:off x="1645032" y="3619410"/>
              <a:ext cx="214989" cy="1477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03226" y="5096701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(3,3,3,16)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2318777" y="1916176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1594" y="1306560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(32,32,16)</a:t>
              </a:r>
              <a:endParaRPr lang="ko-KR" altLang="en-US" sz="1300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3218327" y="2345340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94461" y="1844060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(16,16,16)</a:t>
              </a:r>
              <a:endParaRPr lang="ko-KR" altLang="en-US" sz="13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998734" y="1703132"/>
              <a:ext cx="1846796" cy="2478034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796" h="2478034">
                  <a:moveTo>
                    <a:pt x="1758790" y="0"/>
                  </a:moveTo>
                  <a:lnTo>
                    <a:pt x="1846796" y="1224019"/>
                  </a:lnTo>
                  <a:lnTo>
                    <a:pt x="1638491" y="1592229"/>
                  </a:lnTo>
                  <a:lnTo>
                    <a:pt x="0" y="2478034"/>
                  </a:lnTo>
                  <a:lnTo>
                    <a:pt x="1758790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10626239" y="2956435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78411" y="2507570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(3,1)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00863" y="5169896"/>
              <a:ext cx="13438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fully connected</a:t>
              </a:r>
            </a:p>
            <a:p>
              <a:pPr algn="ctr"/>
              <a:r>
                <a:rPr lang="en-US" altLang="ko-KR" sz="1300" dirty="0" smtClean="0"/>
                <a:t>(3000,3)</a:t>
              </a:r>
            </a:p>
          </p:txBody>
        </p:sp>
        <p:cxnSp>
          <p:nvCxnSpPr>
            <p:cNvPr id="25" name="직선 연결선 35"/>
            <p:cNvCxnSpPr>
              <a:endCxn id="24" idx="0"/>
            </p:cNvCxnSpPr>
            <p:nvPr/>
          </p:nvCxnSpPr>
          <p:spPr>
            <a:xfrm>
              <a:off x="10165829" y="3261995"/>
              <a:ext cx="806949" cy="1907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be 21"/>
            <p:cNvSpPr/>
            <p:nvPr/>
          </p:nvSpPr>
          <p:spPr>
            <a:xfrm>
              <a:off x="3585876" y="2545781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18"/>
            <p:cNvCxnSpPr>
              <a:endCxn id="27" idx="0"/>
            </p:cNvCxnSpPr>
            <p:nvPr/>
          </p:nvCxnSpPr>
          <p:spPr>
            <a:xfrm flipH="1">
              <a:off x="3930852" y="3676866"/>
              <a:ext cx="40930" cy="1388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89046" y="5065181"/>
              <a:ext cx="14836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(5,5,16,32)</a:t>
              </a:r>
            </a:p>
          </p:txBody>
        </p:sp>
        <p:sp>
          <p:nvSpPr>
            <p:cNvPr id="29" name="Cube 28"/>
            <p:cNvSpPr/>
            <p:nvPr/>
          </p:nvSpPr>
          <p:spPr>
            <a:xfrm>
              <a:off x="4618620" y="1275057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257054" y="1960149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86190" y="745355"/>
              <a:ext cx="11288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(16,16,32)</a:t>
              </a:r>
              <a:endParaRPr lang="ko-KR" alt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41089" y="1540057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(8,8,32)</a:t>
              </a:r>
              <a:endParaRPr lang="ko-KR" altLang="en-US" sz="1300" dirty="0"/>
            </a:p>
          </p:txBody>
        </p:sp>
        <p:sp>
          <p:nvSpPr>
            <p:cNvPr id="37" name="Cube 36"/>
            <p:cNvSpPr/>
            <p:nvPr/>
          </p:nvSpPr>
          <p:spPr>
            <a:xfrm>
              <a:off x="5669549" y="2622511"/>
              <a:ext cx="778436" cy="810406"/>
            </a:xfrm>
            <a:prstGeom prst="cube">
              <a:avLst>
                <a:gd name="adj" fmla="val 48785"/>
              </a:avLst>
            </a:prstGeom>
            <a:solidFill>
              <a:srgbClr val="FFC00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18"/>
            <p:cNvCxnSpPr/>
            <p:nvPr/>
          </p:nvCxnSpPr>
          <p:spPr>
            <a:xfrm>
              <a:off x="5924403" y="3511246"/>
              <a:ext cx="64465" cy="14753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162905" y="5023077"/>
              <a:ext cx="14957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covolution_VALID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(3,3,32,64)</a:t>
              </a:r>
            </a:p>
          </p:txBody>
        </p:sp>
        <p:sp>
          <p:nvSpPr>
            <p:cNvPr id="40" name="Cube 39"/>
            <p:cNvSpPr/>
            <p:nvPr/>
          </p:nvSpPr>
          <p:spPr>
            <a:xfrm>
              <a:off x="6417872" y="1283785"/>
              <a:ext cx="1457061" cy="2498523"/>
            </a:xfrm>
            <a:prstGeom prst="cube">
              <a:avLst>
                <a:gd name="adj" fmla="val 8875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959293" y="2137551"/>
              <a:ext cx="893672" cy="1344610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28767" y="598485"/>
              <a:ext cx="11288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(6,6,64)</a:t>
              </a:r>
              <a:endParaRPr lang="ko-KR" altLang="en-US" sz="13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52965" y="1654333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(3,3,64)</a:t>
              </a:r>
              <a:endParaRPr lang="ko-KR" altLang="en-US" sz="1300" dirty="0"/>
            </a:p>
          </p:txBody>
        </p:sp>
        <p:sp>
          <p:nvSpPr>
            <p:cNvPr id="44" name="Cube 43"/>
            <p:cNvSpPr/>
            <p:nvPr/>
          </p:nvSpPr>
          <p:spPr>
            <a:xfrm>
              <a:off x="7413926" y="2673793"/>
              <a:ext cx="852236" cy="745486"/>
            </a:xfrm>
            <a:prstGeom prst="cube">
              <a:avLst>
                <a:gd name="adj" fmla="val 7053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/>
            <p:cNvCxnSpPr/>
            <p:nvPr/>
          </p:nvCxnSpPr>
          <p:spPr>
            <a:xfrm>
              <a:off x="7593184" y="3527998"/>
              <a:ext cx="35178" cy="14712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921773" y="5000422"/>
              <a:ext cx="1483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c</a:t>
              </a:r>
              <a:r>
                <a:rPr lang="en-US" altLang="ko-KR" sz="1300" dirty="0" smtClean="0"/>
                <a:t>ovolution_SAME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(4,4,64,128)</a:t>
              </a:r>
            </a:p>
          </p:txBody>
        </p:sp>
        <p:sp>
          <p:nvSpPr>
            <p:cNvPr id="49" name="Cube 48"/>
            <p:cNvSpPr/>
            <p:nvPr/>
          </p:nvSpPr>
          <p:spPr>
            <a:xfrm>
              <a:off x="7954370" y="1799764"/>
              <a:ext cx="1503354" cy="1877102"/>
            </a:xfrm>
            <a:prstGeom prst="cube">
              <a:avLst>
                <a:gd name="adj" fmla="val 864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986785" y="1253156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(3,3,128)</a:t>
              </a:r>
              <a:endParaRPr lang="ko-KR" altLang="en-US" sz="1300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151837" y="1548302"/>
              <a:ext cx="2417885" cy="2523393"/>
            </a:xfrm>
            <a:custGeom>
              <a:avLst/>
              <a:gdLst>
                <a:gd name="connsiteX0" fmla="*/ 1318846 w 2321169"/>
                <a:gd name="connsiteY0" fmla="*/ 817685 h 2584939"/>
                <a:gd name="connsiteX1" fmla="*/ 2321169 w 2321169"/>
                <a:gd name="connsiteY1" fmla="*/ 0 h 2584939"/>
                <a:gd name="connsiteX2" fmla="*/ 677008 w 2321169"/>
                <a:gd name="connsiteY2" fmla="*/ 2584939 h 2584939"/>
                <a:gd name="connsiteX3" fmla="*/ 0 w 2321169"/>
                <a:gd name="connsiteY3" fmla="*/ 2110154 h 2584939"/>
                <a:gd name="connsiteX4" fmla="*/ 1318846 w 2321169"/>
                <a:gd name="connsiteY4" fmla="*/ 817685 h 2584939"/>
                <a:gd name="connsiteX0" fmla="*/ 1318846 w 2321169"/>
                <a:gd name="connsiteY0" fmla="*/ 817685 h 2497016"/>
                <a:gd name="connsiteX1" fmla="*/ 2321169 w 2321169"/>
                <a:gd name="connsiteY1" fmla="*/ 0 h 2497016"/>
                <a:gd name="connsiteX2" fmla="*/ 624254 w 2321169"/>
                <a:gd name="connsiteY2" fmla="*/ 2497016 h 2497016"/>
                <a:gd name="connsiteX3" fmla="*/ 0 w 2321169"/>
                <a:gd name="connsiteY3" fmla="*/ 2110154 h 2497016"/>
                <a:gd name="connsiteX4" fmla="*/ 1318846 w 2321169"/>
                <a:gd name="connsiteY4" fmla="*/ 817685 h 2497016"/>
                <a:gd name="connsiteX0" fmla="*/ 1318846 w 2417885"/>
                <a:gd name="connsiteY0" fmla="*/ 844062 h 2523393"/>
                <a:gd name="connsiteX1" fmla="*/ 2417885 w 2417885"/>
                <a:gd name="connsiteY1" fmla="*/ 0 h 2523393"/>
                <a:gd name="connsiteX2" fmla="*/ 624254 w 2417885"/>
                <a:gd name="connsiteY2" fmla="*/ 2523393 h 2523393"/>
                <a:gd name="connsiteX3" fmla="*/ 0 w 2417885"/>
                <a:gd name="connsiteY3" fmla="*/ 2136531 h 2523393"/>
                <a:gd name="connsiteX4" fmla="*/ 1318846 w 2417885"/>
                <a:gd name="connsiteY4" fmla="*/ 844062 h 25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885" h="2523393">
                  <a:moveTo>
                    <a:pt x="1318846" y="844062"/>
                  </a:moveTo>
                  <a:lnTo>
                    <a:pt x="2417885" y="0"/>
                  </a:lnTo>
                  <a:lnTo>
                    <a:pt x="624254" y="2523393"/>
                  </a:lnTo>
                  <a:lnTo>
                    <a:pt x="0" y="2136531"/>
                  </a:lnTo>
                  <a:lnTo>
                    <a:pt x="1318846" y="844062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Cube 51"/>
            <p:cNvSpPr/>
            <p:nvPr/>
          </p:nvSpPr>
          <p:spPr>
            <a:xfrm rot="21018512">
              <a:off x="8589265" y="1665356"/>
              <a:ext cx="2375914" cy="2403587"/>
            </a:xfrm>
            <a:prstGeom prst="cube">
              <a:avLst>
                <a:gd name="adj" fmla="val 9420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18"/>
            <p:cNvCxnSpPr/>
            <p:nvPr/>
          </p:nvCxnSpPr>
          <p:spPr>
            <a:xfrm>
              <a:off x="8772569" y="3564672"/>
              <a:ext cx="152569" cy="1628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416604" y="5193436"/>
              <a:ext cx="1483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fully connected</a:t>
              </a:r>
              <a:endParaRPr lang="ko-KR" altLang="en-US" sz="1300" dirty="0"/>
            </a:p>
            <a:p>
              <a:pPr algn="ctr"/>
              <a:r>
                <a:rPr lang="en-US" altLang="ko-KR" sz="1300" dirty="0" smtClean="0"/>
                <a:t>(3*3*128, 3000)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307251" y="888979"/>
              <a:ext cx="1107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smtClean="0"/>
                <a:t>feature map</a:t>
              </a:r>
            </a:p>
            <a:p>
              <a:pPr algn="ctr"/>
              <a:r>
                <a:rPr lang="en-US" altLang="ko-KR" sz="1300" dirty="0" smtClean="0"/>
                <a:t>(3000, 1)</a:t>
              </a:r>
              <a:endParaRPr lang="ko-KR" altLang="en-US" sz="13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#1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3596" y="926405"/>
            <a:ext cx="4252519" cy="1142603"/>
            <a:chOff x="63107" y="1336603"/>
            <a:chExt cx="10815901" cy="2906109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63107" y="2282224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9" y="2506307"/>
              <a:ext cx="561755" cy="1165906"/>
            </a:xfrm>
            <a:prstGeom prst="rect">
              <a:avLst/>
            </a:prstGeom>
          </p:spPr>
        </p:pic>
        <p:sp>
          <p:nvSpPr>
            <p:cNvPr id="6" name="Cube 5"/>
            <p:cNvSpPr/>
            <p:nvPr/>
          </p:nvSpPr>
          <p:spPr>
            <a:xfrm>
              <a:off x="1498159" y="2957872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213271" y="1977722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3112821" y="2406886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893228" y="1764678"/>
              <a:ext cx="1846796" cy="2478034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796" h="2478034">
                  <a:moveTo>
                    <a:pt x="1758790" y="0"/>
                  </a:moveTo>
                  <a:lnTo>
                    <a:pt x="1846796" y="1224019"/>
                  </a:lnTo>
                  <a:lnTo>
                    <a:pt x="1638491" y="1592229"/>
                  </a:lnTo>
                  <a:lnTo>
                    <a:pt x="0" y="2478034"/>
                  </a:lnTo>
                  <a:lnTo>
                    <a:pt x="1758790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10520733" y="301798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3480370" y="2607327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4513114" y="1336603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151548" y="2021695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5564043" y="2684057"/>
              <a:ext cx="778436" cy="810406"/>
            </a:xfrm>
            <a:prstGeom prst="cube">
              <a:avLst>
                <a:gd name="adj" fmla="val 48785"/>
              </a:avLst>
            </a:prstGeom>
            <a:solidFill>
              <a:srgbClr val="FFC00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6312366" y="1345331"/>
              <a:ext cx="1457061" cy="2498523"/>
            </a:xfrm>
            <a:prstGeom prst="cube">
              <a:avLst>
                <a:gd name="adj" fmla="val 8875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853787" y="2199097"/>
              <a:ext cx="893672" cy="1344610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7308420" y="2735339"/>
              <a:ext cx="852236" cy="745486"/>
            </a:xfrm>
            <a:prstGeom prst="cube">
              <a:avLst>
                <a:gd name="adj" fmla="val 7053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7848864" y="1861310"/>
              <a:ext cx="1503354" cy="1877102"/>
            </a:xfrm>
            <a:prstGeom prst="cube">
              <a:avLst>
                <a:gd name="adj" fmla="val 864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046331" y="1609848"/>
              <a:ext cx="2417885" cy="2523393"/>
            </a:xfrm>
            <a:custGeom>
              <a:avLst/>
              <a:gdLst>
                <a:gd name="connsiteX0" fmla="*/ 1318846 w 2321169"/>
                <a:gd name="connsiteY0" fmla="*/ 817685 h 2584939"/>
                <a:gd name="connsiteX1" fmla="*/ 2321169 w 2321169"/>
                <a:gd name="connsiteY1" fmla="*/ 0 h 2584939"/>
                <a:gd name="connsiteX2" fmla="*/ 677008 w 2321169"/>
                <a:gd name="connsiteY2" fmla="*/ 2584939 h 2584939"/>
                <a:gd name="connsiteX3" fmla="*/ 0 w 2321169"/>
                <a:gd name="connsiteY3" fmla="*/ 2110154 h 2584939"/>
                <a:gd name="connsiteX4" fmla="*/ 1318846 w 2321169"/>
                <a:gd name="connsiteY4" fmla="*/ 817685 h 2584939"/>
                <a:gd name="connsiteX0" fmla="*/ 1318846 w 2321169"/>
                <a:gd name="connsiteY0" fmla="*/ 817685 h 2497016"/>
                <a:gd name="connsiteX1" fmla="*/ 2321169 w 2321169"/>
                <a:gd name="connsiteY1" fmla="*/ 0 h 2497016"/>
                <a:gd name="connsiteX2" fmla="*/ 624254 w 2321169"/>
                <a:gd name="connsiteY2" fmla="*/ 2497016 h 2497016"/>
                <a:gd name="connsiteX3" fmla="*/ 0 w 2321169"/>
                <a:gd name="connsiteY3" fmla="*/ 2110154 h 2497016"/>
                <a:gd name="connsiteX4" fmla="*/ 1318846 w 2321169"/>
                <a:gd name="connsiteY4" fmla="*/ 817685 h 2497016"/>
                <a:gd name="connsiteX0" fmla="*/ 1318846 w 2417885"/>
                <a:gd name="connsiteY0" fmla="*/ 844062 h 2523393"/>
                <a:gd name="connsiteX1" fmla="*/ 2417885 w 2417885"/>
                <a:gd name="connsiteY1" fmla="*/ 0 h 2523393"/>
                <a:gd name="connsiteX2" fmla="*/ 624254 w 2417885"/>
                <a:gd name="connsiteY2" fmla="*/ 2523393 h 2523393"/>
                <a:gd name="connsiteX3" fmla="*/ 0 w 2417885"/>
                <a:gd name="connsiteY3" fmla="*/ 2136531 h 2523393"/>
                <a:gd name="connsiteX4" fmla="*/ 1318846 w 2417885"/>
                <a:gd name="connsiteY4" fmla="*/ 844062 h 25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885" h="2523393">
                  <a:moveTo>
                    <a:pt x="1318846" y="844062"/>
                  </a:moveTo>
                  <a:lnTo>
                    <a:pt x="2417885" y="0"/>
                  </a:lnTo>
                  <a:lnTo>
                    <a:pt x="624254" y="2523393"/>
                  </a:lnTo>
                  <a:lnTo>
                    <a:pt x="0" y="2136531"/>
                  </a:lnTo>
                  <a:lnTo>
                    <a:pt x="1318846" y="844062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Cube 51"/>
            <p:cNvSpPr/>
            <p:nvPr/>
          </p:nvSpPr>
          <p:spPr>
            <a:xfrm rot="21018512">
              <a:off x="8483759" y="1726902"/>
              <a:ext cx="2375914" cy="2403587"/>
            </a:xfrm>
            <a:prstGeom prst="cube">
              <a:avLst>
                <a:gd name="adj" fmla="val 9420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#1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8091" y="685491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25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4178" y="2411335"/>
            <a:ext cx="10830026" cy="1194085"/>
            <a:chOff x="593642" y="2856621"/>
            <a:chExt cx="10830026" cy="11940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801"/>
            <a:stretch/>
          </p:blipFill>
          <p:spPr>
            <a:xfrm>
              <a:off x="593642" y="2856621"/>
              <a:ext cx="10830026" cy="11940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Rectangle 52"/>
            <p:cNvSpPr/>
            <p:nvPr/>
          </p:nvSpPr>
          <p:spPr>
            <a:xfrm>
              <a:off x="806514" y="3700329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40369" y="3790971"/>
            <a:ext cx="9431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4</a:t>
            </a:r>
            <a:r>
              <a:rPr lang="ko-KR" altLang="en-US" sz="2400" dirty="0" smtClean="0"/>
              <a:t>층 </a:t>
            </a:r>
            <a:r>
              <a:rPr lang="en-US" altLang="ko-KR" sz="2400" dirty="0" smtClean="0"/>
              <a:t>CNN &amp; Max Pooling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&amp; 2 Fully Connected </a:t>
            </a:r>
            <a:r>
              <a:rPr lang="ko-KR" altLang="en-US" sz="2400" dirty="0" smtClean="0"/>
              <a:t>모델을 사용한 결과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b="1" u="sng" dirty="0"/>
              <a:t>정확도 </a:t>
            </a:r>
            <a:r>
              <a:rPr lang="en-US" altLang="ko-KR" sz="2400" b="1" u="sng" dirty="0" smtClean="0"/>
              <a:t>100%, </a:t>
            </a:r>
            <a:r>
              <a:rPr lang="ko-KR" altLang="en-US" sz="2400" b="1" u="sng" dirty="0"/>
              <a:t>경과시간 </a:t>
            </a:r>
            <a:r>
              <a:rPr lang="en-US" altLang="ko-KR" sz="2400" b="1" u="sng" dirty="0" smtClean="0"/>
              <a:t>0.87s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기울기 </a:t>
            </a:r>
            <a:r>
              <a:rPr lang="en-US" altLang="ko-KR" sz="2400" b="1" u="sng" dirty="0" smtClean="0"/>
              <a:t>0.571</a:t>
            </a:r>
            <a:r>
              <a:rPr lang="ko-KR" altLang="en-US" sz="2400" dirty="0" smtClean="0"/>
              <a:t>이 나왔다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05643" y="5500015"/>
            <a:ext cx="936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정확도는 완벽했으나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경과시간이 많이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걸려 다음 모델을 구상했다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9443779">
            <a:off x="63107" y="2282224"/>
            <a:ext cx="1723740" cy="1614072"/>
          </a:xfrm>
          <a:prstGeom prst="parallelogram">
            <a:avLst>
              <a:gd name="adj" fmla="val 430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" y="2506307"/>
            <a:ext cx="561755" cy="1165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893" y="1683557"/>
            <a:ext cx="8178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Image</a:t>
            </a:r>
          </a:p>
          <a:p>
            <a:pPr algn="ctr"/>
            <a:r>
              <a:rPr lang="en-US" altLang="ko-KR" sz="1300" dirty="0" smtClean="0"/>
              <a:t>(32,32,3)</a:t>
            </a:r>
            <a:endParaRPr lang="ko-KR" altLang="en-US" sz="1300" dirty="0"/>
          </a:p>
        </p:txBody>
      </p:sp>
      <p:sp>
        <p:nvSpPr>
          <p:cNvPr id="6" name="Cube 5"/>
          <p:cNvSpPr/>
          <p:nvPr/>
        </p:nvSpPr>
        <p:spPr>
          <a:xfrm>
            <a:off x="1498159" y="2957872"/>
            <a:ext cx="699347" cy="668346"/>
          </a:xfrm>
          <a:prstGeom prst="cube">
            <a:avLst>
              <a:gd name="adj" fmla="val 49906"/>
            </a:avLst>
          </a:prstGeom>
          <a:solidFill>
            <a:srgbClr val="0070C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18"/>
          <p:cNvCxnSpPr>
            <a:endCxn id="8" idx="0"/>
          </p:cNvCxnSpPr>
          <p:nvPr/>
        </p:nvCxnSpPr>
        <p:spPr>
          <a:xfrm flipH="1">
            <a:off x="1539526" y="3680956"/>
            <a:ext cx="214989" cy="1477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7720" y="5158247"/>
            <a:ext cx="14836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c</a:t>
            </a:r>
            <a:r>
              <a:rPr lang="en-US" altLang="ko-KR" sz="1300" dirty="0" smtClean="0"/>
              <a:t>ovolution_SAME</a:t>
            </a:r>
            <a:endParaRPr lang="ko-KR" altLang="en-US" sz="1300" dirty="0"/>
          </a:p>
          <a:p>
            <a:pPr algn="ctr"/>
            <a:r>
              <a:rPr lang="en-US" altLang="ko-KR" sz="1300" dirty="0" smtClean="0"/>
              <a:t>(3,3,3,16)</a:t>
            </a:r>
          </a:p>
        </p:txBody>
      </p:sp>
      <p:sp>
        <p:nvSpPr>
          <p:cNvPr id="9" name="Cube 8"/>
          <p:cNvSpPr/>
          <p:nvPr/>
        </p:nvSpPr>
        <p:spPr>
          <a:xfrm>
            <a:off x="2213271" y="1977722"/>
            <a:ext cx="1273323" cy="1866132"/>
          </a:xfrm>
          <a:prstGeom prst="cube">
            <a:avLst>
              <a:gd name="adj" fmla="val 5184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86088" y="1368106"/>
            <a:ext cx="1107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(32,32,16)</a:t>
            </a:r>
            <a:endParaRPr lang="ko-KR" altLang="en-US" sz="1300" dirty="0"/>
          </a:p>
        </p:txBody>
      </p:sp>
      <p:sp>
        <p:nvSpPr>
          <p:cNvPr id="13" name="Cube 12"/>
          <p:cNvSpPr/>
          <p:nvPr/>
        </p:nvSpPr>
        <p:spPr>
          <a:xfrm>
            <a:off x="3112821" y="2406886"/>
            <a:ext cx="537559" cy="1165906"/>
          </a:xfrm>
          <a:prstGeom prst="cube">
            <a:avLst>
              <a:gd name="adj" fmla="val 5618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88955" y="1905606"/>
            <a:ext cx="1107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(16,16,16)</a:t>
            </a:r>
            <a:endParaRPr lang="ko-KR" altLang="en-US" sz="1300" dirty="0"/>
          </a:p>
        </p:txBody>
      </p:sp>
      <p:sp>
        <p:nvSpPr>
          <p:cNvPr id="19" name="Freeform 18"/>
          <p:cNvSpPr/>
          <p:nvPr/>
        </p:nvSpPr>
        <p:spPr>
          <a:xfrm>
            <a:off x="8072832" y="2456887"/>
            <a:ext cx="2667192" cy="1273077"/>
          </a:xfrm>
          <a:custGeom>
            <a:avLst/>
            <a:gdLst>
              <a:gd name="connsiteX0" fmla="*/ 1375873 w 2717563"/>
              <a:gd name="connsiteY0" fmla="*/ 0 h 2922662"/>
              <a:gd name="connsiteX1" fmla="*/ 2717563 w 2717563"/>
              <a:gd name="connsiteY1" fmla="*/ 820396 h 2922662"/>
              <a:gd name="connsiteX2" fmla="*/ 2435551 w 2717563"/>
              <a:gd name="connsiteY2" fmla="*/ 2076628 h 2922662"/>
              <a:gd name="connsiteX3" fmla="*/ 0 w 2717563"/>
              <a:gd name="connsiteY3" fmla="*/ 2922662 h 2922662"/>
              <a:gd name="connsiteX4" fmla="*/ 1375873 w 2717563"/>
              <a:gd name="connsiteY4" fmla="*/ 0 h 2922662"/>
              <a:gd name="connsiteX0" fmla="*/ 1324598 w 2717563"/>
              <a:gd name="connsiteY0" fmla="*/ 0 h 2956845"/>
              <a:gd name="connsiteX1" fmla="*/ 2717563 w 2717563"/>
              <a:gd name="connsiteY1" fmla="*/ 854579 h 2956845"/>
              <a:gd name="connsiteX2" fmla="*/ 2435551 w 2717563"/>
              <a:gd name="connsiteY2" fmla="*/ 2110811 h 2956845"/>
              <a:gd name="connsiteX3" fmla="*/ 0 w 2717563"/>
              <a:gd name="connsiteY3" fmla="*/ 2956845 h 2956845"/>
              <a:gd name="connsiteX4" fmla="*/ 1324598 w 2717563"/>
              <a:gd name="connsiteY4" fmla="*/ 0 h 2956845"/>
              <a:gd name="connsiteX0" fmla="*/ 1324598 w 3042304"/>
              <a:gd name="connsiteY0" fmla="*/ 0 h 2956845"/>
              <a:gd name="connsiteX1" fmla="*/ 3042304 w 3042304"/>
              <a:gd name="connsiteY1" fmla="*/ 1093861 h 2956845"/>
              <a:gd name="connsiteX2" fmla="*/ 2435551 w 3042304"/>
              <a:gd name="connsiteY2" fmla="*/ 2110811 h 2956845"/>
              <a:gd name="connsiteX3" fmla="*/ 0 w 3042304"/>
              <a:gd name="connsiteY3" fmla="*/ 2956845 h 2956845"/>
              <a:gd name="connsiteX4" fmla="*/ 1324598 w 3042304"/>
              <a:gd name="connsiteY4" fmla="*/ 0 h 2956845"/>
              <a:gd name="connsiteX0" fmla="*/ 1324598 w 3042304"/>
              <a:gd name="connsiteY0" fmla="*/ 0 h 2956845"/>
              <a:gd name="connsiteX1" fmla="*/ 3042304 w 3042304"/>
              <a:gd name="connsiteY1" fmla="*/ 1093861 h 2956845"/>
              <a:gd name="connsiteX2" fmla="*/ 2897024 w 3042304"/>
              <a:gd name="connsiteY2" fmla="*/ 1837346 h 2956845"/>
              <a:gd name="connsiteX3" fmla="*/ 0 w 3042304"/>
              <a:gd name="connsiteY3" fmla="*/ 2956845 h 2956845"/>
              <a:gd name="connsiteX4" fmla="*/ 1324598 w 3042304"/>
              <a:gd name="connsiteY4" fmla="*/ 0 h 2956845"/>
              <a:gd name="connsiteX0" fmla="*/ 2751745 w 4469451"/>
              <a:gd name="connsiteY0" fmla="*/ 0 h 1837346"/>
              <a:gd name="connsiteX1" fmla="*/ 4469451 w 4469451"/>
              <a:gd name="connsiteY1" fmla="*/ 1093861 h 1837346"/>
              <a:gd name="connsiteX2" fmla="*/ 4324171 w 4469451"/>
              <a:gd name="connsiteY2" fmla="*/ 1837346 h 1837346"/>
              <a:gd name="connsiteX3" fmla="*/ 0 w 4469451"/>
              <a:gd name="connsiteY3" fmla="*/ 1768980 h 1837346"/>
              <a:gd name="connsiteX4" fmla="*/ 2751745 w 4469451"/>
              <a:gd name="connsiteY4" fmla="*/ 0 h 1837346"/>
              <a:gd name="connsiteX0" fmla="*/ 598205 w 4469451"/>
              <a:gd name="connsiteY0" fmla="*/ 17092 h 743485"/>
              <a:gd name="connsiteX1" fmla="*/ 4469451 w 4469451"/>
              <a:gd name="connsiteY1" fmla="*/ 0 h 743485"/>
              <a:gd name="connsiteX2" fmla="*/ 4324171 w 4469451"/>
              <a:gd name="connsiteY2" fmla="*/ 743485 h 743485"/>
              <a:gd name="connsiteX3" fmla="*/ 0 w 4469451"/>
              <a:gd name="connsiteY3" fmla="*/ 675119 h 743485"/>
              <a:gd name="connsiteX4" fmla="*/ 598205 w 4469451"/>
              <a:gd name="connsiteY4" fmla="*/ 17092 h 743485"/>
              <a:gd name="connsiteX0" fmla="*/ 598205 w 4324171"/>
              <a:gd name="connsiteY0" fmla="*/ 0 h 726393"/>
              <a:gd name="connsiteX1" fmla="*/ 2119357 w 4324171"/>
              <a:gd name="connsiteY1" fmla="*/ 239282 h 726393"/>
              <a:gd name="connsiteX2" fmla="*/ 4324171 w 4324171"/>
              <a:gd name="connsiteY2" fmla="*/ 726393 h 726393"/>
              <a:gd name="connsiteX3" fmla="*/ 0 w 4324171"/>
              <a:gd name="connsiteY3" fmla="*/ 658027 h 726393"/>
              <a:gd name="connsiteX4" fmla="*/ 598205 w 4324171"/>
              <a:gd name="connsiteY4" fmla="*/ 0 h 726393"/>
              <a:gd name="connsiteX0" fmla="*/ 598205 w 2119357"/>
              <a:gd name="connsiteY0" fmla="*/ 0 h 658027"/>
              <a:gd name="connsiteX1" fmla="*/ 2119357 w 2119357"/>
              <a:gd name="connsiteY1" fmla="*/ 239282 h 658027"/>
              <a:gd name="connsiteX2" fmla="*/ 2025352 w 2119357"/>
              <a:gd name="connsiteY2" fmla="*/ 581114 h 658027"/>
              <a:gd name="connsiteX3" fmla="*/ 0 w 2119357"/>
              <a:gd name="connsiteY3" fmla="*/ 658027 h 658027"/>
              <a:gd name="connsiteX4" fmla="*/ 598205 w 2119357"/>
              <a:gd name="connsiteY4" fmla="*/ 0 h 658027"/>
              <a:gd name="connsiteX0" fmla="*/ 747674 w 2119357"/>
              <a:gd name="connsiteY0" fmla="*/ 0 h 1783442"/>
              <a:gd name="connsiteX1" fmla="*/ 2119357 w 2119357"/>
              <a:gd name="connsiteY1" fmla="*/ 1364697 h 1783442"/>
              <a:gd name="connsiteX2" fmla="*/ 2025352 w 2119357"/>
              <a:gd name="connsiteY2" fmla="*/ 1706529 h 1783442"/>
              <a:gd name="connsiteX3" fmla="*/ 0 w 2119357"/>
              <a:gd name="connsiteY3" fmla="*/ 1783442 h 1783442"/>
              <a:gd name="connsiteX4" fmla="*/ 747674 w 2119357"/>
              <a:gd name="connsiteY4" fmla="*/ 0 h 1783442"/>
              <a:gd name="connsiteX0" fmla="*/ 1714828 w 3086511"/>
              <a:gd name="connsiteY0" fmla="*/ 0 h 2653881"/>
              <a:gd name="connsiteX1" fmla="*/ 3086511 w 3086511"/>
              <a:gd name="connsiteY1" fmla="*/ 1364697 h 2653881"/>
              <a:gd name="connsiteX2" fmla="*/ 2992506 w 3086511"/>
              <a:gd name="connsiteY2" fmla="*/ 1706529 h 2653881"/>
              <a:gd name="connsiteX3" fmla="*/ 0 w 3086511"/>
              <a:gd name="connsiteY3" fmla="*/ 2653881 h 2653881"/>
              <a:gd name="connsiteX4" fmla="*/ 1714828 w 3086511"/>
              <a:gd name="connsiteY4" fmla="*/ 0 h 2653881"/>
              <a:gd name="connsiteX0" fmla="*/ 1714828 w 3086511"/>
              <a:gd name="connsiteY0" fmla="*/ 0 h 2653881"/>
              <a:gd name="connsiteX1" fmla="*/ 3086511 w 3086511"/>
              <a:gd name="connsiteY1" fmla="*/ 1364697 h 2653881"/>
              <a:gd name="connsiteX2" fmla="*/ 1612114 w 3086511"/>
              <a:gd name="connsiteY2" fmla="*/ 1636191 h 2653881"/>
              <a:gd name="connsiteX3" fmla="*/ 0 w 3086511"/>
              <a:gd name="connsiteY3" fmla="*/ 2653881 h 2653881"/>
              <a:gd name="connsiteX4" fmla="*/ 1714828 w 3086511"/>
              <a:gd name="connsiteY4" fmla="*/ 0 h 2653881"/>
              <a:gd name="connsiteX0" fmla="*/ 1714828 w 1794042"/>
              <a:gd name="connsiteY0" fmla="*/ 0 h 2653881"/>
              <a:gd name="connsiteX1" fmla="*/ 1794042 w 1794042"/>
              <a:gd name="connsiteY1" fmla="*/ 1338320 h 2653881"/>
              <a:gd name="connsiteX2" fmla="*/ 1612114 w 1794042"/>
              <a:gd name="connsiteY2" fmla="*/ 1636191 h 2653881"/>
              <a:gd name="connsiteX3" fmla="*/ 0 w 1794042"/>
              <a:gd name="connsiteY3" fmla="*/ 2653881 h 2653881"/>
              <a:gd name="connsiteX4" fmla="*/ 1714828 w 1794042"/>
              <a:gd name="connsiteY4" fmla="*/ 0 h 2653881"/>
              <a:gd name="connsiteX0" fmla="*/ 1679659 w 1794042"/>
              <a:gd name="connsiteY0" fmla="*/ 0 h 2627504"/>
              <a:gd name="connsiteX1" fmla="*/ 1794042 w 1794042"/>
              <a:gd name="connsiteY1" fmla="*/ 1311943 h 2627504"/>
              <a:gd name="connsiteX2" fmla="*/ 1612114 w 1794042"/>
              <a:gd name="connsiteY2" fmla="*/ 1609814 h 2627504"/>
              <a:gd name="connsiteX3" fmla="*/ 0 w 1794042"/>
              <a:gd name="connsiteY3" fmla="*/ 2627504 h 2627504"/>
              <a:gd name="connsiteX4" fmla="*/ 1679659 w 1794042"/>
              <a:gd name="connsiteY4" fmla="*/ 0 h 2627504"/>
              <a:gd name="connsiteX0" fmla="*/ 1679659 w 1794042"/>
              <a:gd name="connsiteY0" fmla="*/ 0 h 2627504"/>
              <a:gd name="connsiteX1" fmla="*/ 1794042 w 1794042"/>
              <a:gd name="connsiteY1" fmla="*/ 1311943 h 2627504"/>
              <a:gd name="connsiteX2" fmla="*/ 1612114 w 1794042"/>
              <a:gd name="connsiteY2" fmla="*/ 1662568 h 2627504"/>
              <a:gd name="connsiteX3" fmla="*/ 0 w 1794042"/>
              <a:gd name="connsiteY3" fmla="*/ 2627504 h 2627504"/>
              <a:gd name="connsiteX4" fmla="*/ 1679659 w 1794042"/>
              <a:gd name="connsiteY4" fmla="*/ 0 h 2627504"/>
              <a:gd name="connsiteX0" fmla="*/ 1679659 w 1820419"/>
              <a:gd name="connsiteY0" fmla="*/ 0 h 2627504"/>
              <a:gd name="connsiteX1" fmla="*/ 1820419 w 1820419"/>
              <a:gd name="connsiteY1" fmla="*/ 1294358 h 2627504"/>
              <a:gd name="connsiteX2" fmla="*/ 1612114 w 1820419"/>
              <a:gd name="connsiteY2" fmla="*/ 1662568 h 2627504"/>
              <a:gd name="connsiteX3" fmla="*/ 0 w 1820419"/>
              <a:gd name="connsiteY3" fmla="*/ 2627504 h 2627504"/>
              <a:gd name="connsiteX4" fmla="*/ 1679659 w 1820419"/>
              <a:gd name="connsiteY4" fmla="*/ 0 h 2627504"/>
              <a:gd name="connsiteX0" fmla="*/ 1706036 w 1846796"/>
              <a:gd name="connsiteY0" fmla="*/ 0 h 2548373"/>
              <a:gd name="connsiteX1" fmla="*/ 1846796 w 1846796"/>
              <a:gd name="connsiteY1" fmla="*/ 1294358 h 2548373"/>
              <a:gd name="connsiteX2" fmla="*/ 1638491 w 1846796"/>
              <a:gd name="connsiteY2" fmla="*/ 1662568 h 2548373"/>
              <a:gd name="connsiteX3" fmla="*/ 0 w 1846796"/>
              <a:gd name="connsiteY3" fmla="*/ 2548373 h 2548373"/>
              <a:gd name="connsiteX4" fmla="*/ 1706036 w 1846796"/>
              <a:gd name="connsiteY4" fmla="*/ 0 h 2548373"/>
              <a:gd name="connsiteX0" fmla="*/ 1785167 w 1846796"/>
              <a:gd name="connsiteY0" fmla="*/ 0 h 2478034"/>
              <a:gd name="connsiteX1" fmla="*/ 1846796 w 1846796"/>
              <a:gd name="connsiteY1" fmla="*/ 1224019 h 2478034"/>
              <a:gd name="connsiteX2" fmla="*/ 1638491 w 1846796"/>
              <a:gd name="connsiteY2" fmla="*/ 1592229 h 2478034"/>
              <a:gd name="connsiteX3" fmla="*/ 0 w 1846796"/>
              <a:gd name="connsiteY3" fmla="*/ 2478034 h 2478034"/>
              <a:gd name="connsiteX4" fmla="*/ 1785167 w 1846796"/>
              <a:gd name="connsiteY4" fmla="*/ 0 h 2478034"/>
              <a:gd name="connsiteX0" fmla="*/ 1758790 w 1846796"/>
              <a:gd name="connsiteY0" fmla="*/ 0 h 2478034"/>
              <a:gd name="connsiteX1" fmla="*/ 1846796 w 1846796"/>
              <a:gd name="connsiteY1" fmla="*/ 1224019 h 2478034"/>
              <a:gd name="connsiteX2" fmla="*/ 1638491 w 1846796"/>
              <a:gd name="connsiteY2" fmla="*/ 1592229 h 2478034"/>
              <a:gd name="connsiteX3" fmla="*/ 0 w 1846796"/>
              <a:gd name="connsiteY3" fmla="*/ 2478034 h 2478034"/>
              <a:gd name="connsiteX4" fmla="*/ 1758790 w 1846796"/>
              <a:gd name="connsiteY4" fmla="*/ 0 h 2478034"/>
              <a:gd name="connsiteX0" fmla="*/ 2579186 w 2667192"/>
              <a:gd name="connsiteY0" fmla="*/ 0 h 1965287"/>
              <a:gd name="connsiteX1" fmla="*/ 2667192 w 2667192"/>
              <a:gd name="connsiteY1" fmla="*/ 1224019 h 1965287"/>
              <a:gd name="connsiteX2" fmla="*/ 2458887 w 2667192"/>
              <a:gd name="connsiteY2" fmla="*/ 1592229 h 1965287"/>
              <a:gd name="connsiteX3" fmla="*/ 0 w 2667192"/>
              <a:gd name="connsiteY3" fmla="*/ 1965287 h 1965287"/>
              <a:gd name="connsiteX4" fmla="*/ 2579186 w 2667192"/>
              <a:gd name="connsiteY4" fmla="*/ 0 h 1965287"/>
              <a:gd name="connsiteX0" fmla="*/ 1280226 w 2667192"/>
              <a:gd name="connsiteY0" fmla="*/ 0 h 1273077"/>
              <a:gd name="connsiteX1" fmla="*/ 2667192 w 2667192"/>
              <a:gd name="connsiteY1" fmla="*/ 531809 h 1273077"/>
              <a:gd name="connsiteX2" fmla="*/ 2458887 w 2667192"/>
              <a:gd name="connsiteY2" fmla="*/ 900019 h 1273077"/>
              <a:gd name="connsiteX3" fmla="*/ 0 w 2667192"/>
              <a:gd name="connsiteY3" fmla="*/ 1273077 h 1273077"/>
              <a:gd name="connsiteX4" fmla="*/ 1280226 w 2667192"/>
              <a:gd name="connsiteY4" fmla="*/ 0 h 127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192" h="1273077">
                <a:moveTo>
                  <a:pt x="1280226" y="0"/>
                </a:moveTo>
                <a:lnTo>
                  <a:pt x="2667192" y="531809"/>
                </a:lnTo>
                <a:lnTo>
                  <a:pt x="2458887" y="900019"/>
                </a:lnTo>
                <a:lnTo>
                  <a:pt x="0" y="1273077"/>
                </a:lnTo>
                <a:lnTo>
                  <a:pt x="1280226" y="0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ube 19"/>
          <p:cNvSpPr/>
          <p:nvPr/>
        </p:nvSpPr>
        <p:spPr>
          <a:xfrm rot="20826703">
            <a:off x="10520733" y="3017981"/>
            <a:ext cx="358275" cy="372772"/>
          </a:xfrm>
          <a:prstGeom prst="cube">
            <a:avLst>
              <a:gd name="adj" fmla="val 7241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72905" y="2569116"/>
            <a:ext cx="1107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(3,1)</a:t>
            </a:r>
            <a:endParaRPr lang="ko-KR" altLang="en-US" sz="1300" dirty="0"/>
          </a:p>
        </p:txBody>
      </p:sp>
      <p:sp>
        <p:nvSpPr>
          <p:cNvPr id="22" name="Cube 21"/>
          <p:cNvSpPr/>
          <p:nvPr/>
        </p:nvSpPr>
        <p:spPr>
          <a:xfrm>
            <a:off x="3480370" y="2607327"/>
            <a:ext cx="1118279" cy="1040381"/>
          </a:xfrm>
          <a:prstGeom prst="cube">
            <a:avLst>
              <a:gd name="adj" fmla="val 55482"/>
            </a:avLst>
          </a:prstGeom>
          <a:solidFill>
            <a:srgbClr val="0070C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18"/>
          <p:cNvCxnSpPr>
            <a:endCxn id="27" idx="0"/>
          </p:cNvCxnSpPr>
          <p:nvPr/>
        </p:nvCxnSpPr>
        <p:spPr>
          <a:xfrm flipH="1">
            <a:off x="3825346" y="3738412"/>
            <a:ext cx="40930" cy="1388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83540" y="5126727"/>
            <a:ext cx="14836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c</a:t>
            </a:r>
            <a:r>
              <a:rPr lang="en-US" altLang="ko-KR" sz="1300" dirty="0" smtClean="0"/>
              <a:t>ovolution_SAME</a:t>
            </a:r>
            <a:endParaRPr lang="ko-KR" altLang="en-US" sz="1300" dirty="0"/>
          </a:p>
          <a:p>
            <a:pPr algn="ctr"/>
            <a:r>
              <a:rPr lang="en-US" altLang="ko-KR" sz="1300" dirty="0" smtClean="0"/>
              <a:t>(5,5,16,32)</a:t>
            </a:r>
          </a:p>
        </p:txBody>
      </p:sp>
      <p:sp>
        <p:nvSpPr>
          <p:cNvPr id="29" name="Cube 28"/>
          <p:cNvSpPr/>
          <p:nvPr/>
        </p:nvSpPr>
        <p:spPr>
          <a:xfrm>
            <a:off x="4513114" y="1336603"/>
            <a:ext cx="1273323" cy="2657742"/>
          </a:xfrm>
          <a:prstGeom prst="cube">
            <a:avLst>
              <a:gd name="adj" fmla="val 8003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ube 29"/>
          <p:cNvSpPr/>
          <p:nvPr/>
        </p:nvSpPr>
        <p:spPr>
          <a:xfrm>
            <a:off x="5151548" y="2021695"/>
            <a:ext cx="777314" cy="1608996"/>
          </a:xfrm>
          <a:prstGeom prst="cube">
            <a:avLst>
              <a:gd name="adj" fmla="val 8003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980684" y="806901"/>
            <a:ext cx="11288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(16,16,32)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5583" y="1601603"/>
            <a:ext cx="1107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(8,8,32)</a:t>
            </a:r>
            <a:endParaRPr lang="ko-KR" altLang="en-US" sz="1300" dirty="0"/>
          </a:p>
        </p:txBody>
      </p:sp>
      <p:sp>
        <p:nvSpPr>
          <p:cNvPr id="37" name="Cube 36"/>
          <p:cNvSpPr/>
          <p:nvPr/>
        </p:nvSpPr>
        <p:spPr>
          <a:xfrm>
            <a:off x="5564043" y="2684057"/>
            <a:ext cx="778436" cy="810406"/>
          </a:xfrm>
          <a:prstGeom prst="cube">
            <a:avLst>
              <a:gd name="adj" fmla="val 48785"/>
            </a:avLst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18"/>
          <p:cNvCxnSpPr/>
          <p:nvPr/>
        </p:nvCxnSpPr>
        <p:spPr>
          <a:xfrm>
            <a:off x="5818897" y="3572792"/>
            <a:ext cx="64465" cy="1475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57399" y="5084623"/>
            <a:ext cx="14957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covolution_VALID</a:t>
            </a:r>
            <a:endParaRPr lang="ko-KR" altLang="en-US" sz="1300" dirty="0"/>
          </a:p>
          <a:p>
            <a:pPr algn="ctr"/>
            <a:r>
              <a:rPr lang="en-US" altLang="ko-KR" sz="1300" dirty="0" smtClean="0"/>
              <a:t>(3,3,32,64)</a:t>
            </a:r>
          </a:p>
        </p:txBody>
      </p:sp>
      <p:sp>
        <p:nvSpPr>
          <p:cNvPr id="40" name="Cube 39"/>
          <p:cNvSpPr/>
          <p:nvPr/>
        </p:nvSpPr>
        <p:spPr>
          <a:xfrm>
            <a:off x="6312366" y="1345331"/>
            <a:ext cx="1457061" cy="2498523"/>
          </a:xfrm>
          <a:prstGeom prst="cube">
            <a:avLst>
              <a:gd name="adj" fmla="val 8875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Cube 40"/>
          <p:cNvSpPr/>
          <p:nvPr/>
        </p:nvSpPr>
        <p:spPr>
          <a:xfrm>
            <a:off x="6853787" y="2199097"/>
            <a:ext cx="893672" cy="1344610"/>
          </a:xfrm>
          <a:prstGeom prst="cube">
            <a:avLst>
              <a:gd name="adj" fmla="val 8003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23261" y="660031"/>
            <a:ext cx="11288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(6,6,64)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7747459" y="1715879"/>
            <a:ext cx="1107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(3,3,64)</a:t>
            </a:r>
            <a:endParaRPr lang="ko-KR" altLang="en-US" sz="1300" dirty="0"/>
          </a:p>
        </p:txBody>
      </p:sp>
      <p:sp>
        <p:nvSpPr>
          <p:cNvPr id="44" name="Cube 43"/>
          <p:cNvSpPr/>
          <p:nvPr/>
        </p:nvSpPr>
        <p:spPr>
          <a:xfrm>
            <a:off x="7308420" y="2735339"/>
            <a:ext cx="852236" cy="745486"/>
          </a:xfrm>
          <a:prstGeom prst="cube">
            <a:avLst>
              <a:gd name="adj" fmla="val 70535"/>
            </a:avLst>
          </a:prstGeom>
          <a:solidFill>
            <a:srgbClr val="0070C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18"/>
          <p:cNvCxnSpPr/>
          <p:nvPr/>
        </p:nvCxnSpPr>
        <p:spPr>
          <a:xfrm>
            <a:off x="7487678" y="3589544"/>
            <a:ext cx="35178" cy="1471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16267" y="5061968"/>
            <a:ext cx="1483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c</a:t>
            </a:r>
            <a:r>
              <a:rPr lang="en-US" altLang="ko-KR" sz="1300" dirty="0" smtClean="0"/>
              <a:t>ovolution_SAME</a:t>
            </a:r>
            <a:endParaRPr lang="ko-KR" altLang="en-US" sz="1300" dirty="0"/>
          </a:p>
          <a:p>
            <a:pPr algn="ctr"/>
            <a:r>
              <a:rPr lang="en-US" altLang="ko-KR" sz="1300" dirty="0" smtClean="0"/>
              <a:t>(4,4,64,128)</a:t>
            </a:r>
          </a:p>
        </p:txBody>
      </p:sp>
      <p:sp>
        <p:nvSpPr>
          <p:cNvPr id="49" name="Cube 48"/>
          <p:cNvSpPr/>
          <p:nvPr/>
        </p:nvSpPr>
        <p:spPr>
          <a:xfrm>
            <a:off x="7848864" y="1861310"/>
            <a:ext cx="1503354" cy="1877102"/>
          </a:xfrm>
          <a:prstGeom prst="cube">
            <a:avLst>
              <a:gd name="adj" fmla="val 864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881279" y="1314702"/>
            <a:ext cx="1107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feature map</a:t>
            </a:r>
          </a:p>
          <a:p>
            <a:pPr algn="ctr"/>
            <a:r>
              <a:rPr lang="en-US" altLang="ko-KR" sz="1300" dirty="0" smtClean="0"/>
              <a:t>(3,3,128)</a:t>
            </a:r>
            <a:endParaRPr lang="ko-KR" altLang="en-US" sz="1300" dirty="0"/>
          </a:p>
        </p:txBody>
      </p:sp>
      <p:cxnSp>
        <p:nvCxnSpPr>
          <p:cNvPr id="56" name="직선 연결선 18"/>
          <p:cNvCxnSpPr/>
          <p:nvPr/>
        </p:nvCxnSpPr>
        <p:spPr>
          <a:xfrm>
            <a:off x="9499901" y="3137465"/>
            <a:ext cx="152569" cy="1628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43936" y="4766229"/>
            <a:ext cx="1483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fully connected</a:t>
            </a:r>
            <a:endParaRPr lang="ko-KR" altLang="en-US" sz="1300" dirty="0"/>
          </a:p>
          <a:p>
            <a:pPr algn="ctr"/>
            <a:r>
              <a:rPr lang="en-US" altLang="ko-KR" sz="1300" dirty="0" smtClean="0"/>
              <a:t>(3*3*128,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#2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6506" y="893259"/>
            <a:ext cx="4278157" cy="1051252"/>
            <a:chOff x="63107" y="1336603"/>
            <a:chExt cx="10815901" cy="2657742"/>
          </a:xfrm>
        </p:grpSpPr>
        <p:sp>
          <p:nvSpPr>
            <p:cNvPr id="2" name="Parallelogram 1"/>
            <p:cNvSpPr/>
            <p:nvPr/>
          </p:nvSpPr>
          <p:spPr>
            <a:xfrm rot="9443779">
              <a:off x="63107" y="2282224"/>
              <a:ext cx="1723740" cy="1614072"/>
            </a:xfrm>
            <a:prstGeom prst="parallelogram">
              <a:avLst>
                <a:gd name="adj" fmla="val 4307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9" y="2506307"/>
              <a:ext cx="561755" cy="1165906"/>
            </a:xfrm>
            <a:prstGeom prst="rect">
              <a:avLst/>
            </a:prstGeom>
          </p:spPr>
        </p:pic>
        <p:sp>
          <p:nvSpPr>
            <p:cNvPr id="6" name="Cube 5"/>
            <p:cNvSpPr/>
            <p:nvPr/>
          </p:nvSpPr>
          <p:spPr>
            <a:xfrm>
              <a:off x="1498159" y="2957872"/>
              <a:ext cx="699347" cy="668346"/>
            </a:xfrm>
            <a:prstGeom prst="cube">
              <a:avLst>
                <a:gd name="adj" fmla="val 49906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213271" y="1977722"/>
              <a:ext cx="1273323" cy="1866132"/>
            </a:xfrm>
            <a:prstGeom prst="cube">
              <a:avLst>
                <a:gd name="adj" fmla="val 5184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3112821" y="2406886"/>
              <a:ext cx="537559" cy="1165906"/>
            </a:xfrm>
            <a:prstGeom prst="cube">
              <a:avLst>
                <a:gd name="adj" fmla="val 561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72832" y="2456887"/>
              <a:ext cx="2667192" cy="1273077"/>
            </a:xfrm>
            <a:custGeom>
              <a:avLst/>
              <a:gdLst>
                <a:gd name="connsiteX0" fmla="*/ 1375873 w 2717563"/>
                <a:gd name="connsiteY0" fmla="*/ 0 h 2922662"/>
                <a:gd name="connsiteX1" fmla="*/ 2717563 w 2717563"/>
                <a:gd name="connsiteY1" fmla="*/ 820396 h 2922662"/>
                <a:gd name="connsiteX2" fmla="*/ 2435551 w 2717563"/>
                <a:gd name="connsiteY2" fmla="*/ 2076628 h 2922662"/>
                <a:gd name="connsiteX3" fmla="*/ 0 w 2717563"/>
                <a:gd name="connsiteY3" fmla="*/ 2922662 h 2922662"/>
                <a:gd name="connsiteX4" fmla="*/ 1375873 w 2717563"/>
                <a:gd name="connsiteY4" fmla="*/ 0 h 2922662"/>
                <a:gd name="connsiteX0" fmla="*/ 1324598 w 2717563"/>
                <a:gd name="connsiteY0" fmla="*/ 0 h 2956845"/>
                <a:gd name="connsiteX1" fmla="*/ 2717563 w 2717563"/>
                <a:gd name="connsiteY1" fmla="*/ 854579 h 2956845"/>
                <a:gd name="connsiteX2" fmla="*/ 2435551 w 2717563"/>
                <a:gd name="connsiteY2" fmla="*/ 2110811 h 2956845"/>
                <a:gd name="connsiteX3" fmla="*/ 0 w 2717563"/>
                <a:gd name="connsiteY3" fmla="*/ 2956845 h 2956845"/>
                <a:gd name="connsiteX4" fmla="*/ 1324598 w 2717563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435551 w 3042304"/>
                <a:gd name="connsiteY2" fmla="*/ 2110811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1324598 w 3042304"/>
                <a:gd name="connsiteY0" fmla="*/ 0 h 2956845"/>
                <a:gd name="connsiteX1" fmla="*/ 3042304 w 3042304"/>
                <a:gd name="connsiteY1" fmla="*/ 1093861 h 2956845"/>
                <a:gd name="connsiteX2" fmla="*/ 2897024 w 3042304"/>
                <a:gd name="connsiteY2" fmla="*/ 1837346 h 2956845"/>
                <a:gd name="connsiteX3" fmla="*/ 0 w 3042304"/>
                <a:gd name="connsiteY3" fmla="*/ 2956845 h 2956845"/>
                <a:gd name="connsiteX4" fmla="*/ 1324598 w 3042304"/>
                <a:gd name="connsiteY4" fmla="*/ 0 h 2956845"/>
                <a:gd name="connsiteX0" fmla="*/ 2751745 w 4469451"/>
                <a:gd name="connsiteY0" fmla="*/ 0 h 1837346"/>
                <a:gd name="connsiteX1" fmla="*/ 4469451 w 4469451"/>
                <a:gd name="connsiteY1" fmla="*/ 1093861 h 1837346"/>
                <a:gd name="connsiteX2" fmla="*/ 4324171 w 4469451"/>
                <a:gd name="connsiteY2" fmla="*/ 1837346 h 1837346"/>
                <a:gd name="connsiteX3" fmla="*/ 0 w 4469451"/>
                <a:gd name="connsiteY3" fmla="*/ 1768980 h 1837346"/>
                <a:gd name="connsiteX4" fmla="*/ 2751745 w 4469451"/>
                <a:gd name="connsiteY4" fmla="*/ 0 h 1837346"/>
                <a:gd name="connsiteX0" fmla="*/ 598205 w 4469451"/>
                <a:gd name="connsiteY0" fmla="*/ 17092 h 743485"/>
                <a:gd name="connsiteX1" fmla="*/ 4469451 w 4469451"/>
                <a:gd name="connsiteY1" fmla="*/ 0 h 743485"/>
                <a:gd name="connsiteX2" fmla="*/ 4324171 w 4469451"/>
                <a:gd name="connsiteY2" fmla="*/ 743485 h 743485"/>
                <a:gd name="connsiteX3" fmla="*/ 0 w 4469451"/>
                <a:gd name="connsiteY3" fmla="*/ 675119 h 743485"/>
                <a:gd name="connsiteX4" fmla="*/ 598205 w 4469451"/>
                <a:gd name="connsiteY4" fmla="*/ 17092 h 743485"/>
                <a:gd name="connsiteX0" fmla="*/ 598205 w 4324171"/>
                <a:gd name="connsiteY0" fmla="*/ 0 h 726393"/>
                <a:gd name="connsiteX1" fmla="*/ 2119357 w 4324171"/>
                <a:gd name="connsiteY1" fmla="*/ 239282 h 726393"/>
                <a:gd name="connsiteX2" fmla="*/ 4324171 w 4324171"/>
                <a:gd name="connsiteY2" fmla="*/ 726393 h 726393"/>
                <a:gd name="connsiteX3" fmla="*/ 0 w 4324171"/>
                <a:gd name="connsiteY3" fmla="*/ 658027 h 726393"/>
                <a:gd name="connsiteX4" fmla="*/ 598205 w 4324171"/>
                <a:gd name="connsiteY4" fmla="*/ 0 h 726393"/>
                <a:gd name="connsiteX0" fmla="*/ 598205 w 2119357"/>
                <a:gd name="connsiteY0" fmla="*/ 0 h 658027"/>
                <a:gd name="connsiteX1" fmla="*/ 2119357 w 2119357"/>
                <a:gd name="connsiteY1" fmla="*/ 239282 h 658027"/>
                <a:gd name="connsiteX2" fmla="*/ 2025352 w 2119357"/>
                <a:gd name="connsiteY2" fmla="*/ 581114 h 658027"/>
                <a:gd name="connsiteX3" fmla="*/ 0 w 2119357"/>
                <a:gd name="connsiteY3" fmla="*/ 658027 h 658027"/>
                <a:gd name="connsiteX4" fmla="*/ 598205 w 2119357"/>
                <a:gd name="connsiteY4" fmla="*/ 0 h 658027"/>
                <a:gd name="connsiteX0" fmla="*/ 747674 w 2119357"/>
                <a:gd name="connsiteY0" fmla="*/ 0 h 1783442"/>
                <a:gd name="connsiteX1" fmla="*/ 2119357 w 2119357"/>
                <a:gd name="connsiteY1" fmla="*/ 1364697 h 1783442"/>
                <a:gd name="connsiteX2" fmla="*/ 2025352 w 2119357"/>
                <a:gd name="connsiteY2" fmla="*/ 1706529 h 1783442"/>
                <a:gd name="connsiteX3" fmla="*/ 0 w 2119357"/>
                <a:gd name="connsiteY3" fmla="*/ 1783442 h 1783442"/>
                <a:gd name="connsiteX4" fmla="*/ 747674 w 2119357"/>
                <a:gd name="connsiteY4" fmla="*/ 0 h 1783442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2992506 w 3086511"/>
                <a:gd name="connsiteY2" fmla="*/ 1706529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3086511"/>
                <a:gd name="connsiteY0" fmla="*/ 0 h 2653881"/>
                <a:gd name="connsiteX1" fmla="*/ 3086511 w 3086511"/>
                <a:gd name="connsiteY1" fmla="*/ 1364697 h 2653881"/>
                <a:gd name="connsiteX2" fmla="*/ 1612114 w 3086511"/>
                <a:gd name="connsiteY2" fmla="*/ 1636191 h 2653881"/>
                <a:gd name="connsiteX3" fmla="*/ 0 w 3086511"/>
                <a:gd name="connsiteY3" fmla="*/ 2653881 h 2653881"/>
                <a:gd name="connsiteX4" fmla="*/ 1714828 w 3086511"/>
                <a:gd name="connsiteY4" fmla="*/ 0 h 2653881"/>
                <a:gd name="connsiteX0" fmla="*/ 1714828 w 1794042"/>
                <a:gd name="connsiteY0" fmla="*/ 0 h 2653881"/>
                <a:gd name="connsiteX1" fmla="*/ 1794042 w 1794042"/>
                <a:gd name="connsiteY1" fmla="*/ 1338320 h 2653881"/>
                <a:gd name="connsiteX2" fmla="*/ 1612114 w 1794042"/>
                <a:gd name="connsiteY2" fmla="*/ 1636191 h 2653881"/>
                <a:gd name="connsiteX3" fmla="*/ 0 w 1794042"/>
                <a:gd name="connsiteY3" fmla="*/ 2653881 h 2653881"/>
                <a:gd name="connsiteX4" fmla="*/ 1714828 w 1794042"/>
                <a:gd name="connsiteY4" fmla="*/ 0 h 2653881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09814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794042"/>
                <a:gd name="connsiteY0" fmla="*/ 0 h 2627504"/>
                <a:gd name="connsiteX1" fmla="*/ 1794042 w 1794042"/>
                <a:gd name="connsiteY1" fmla="*/ 1311943 h 2627504"/>
                <a:gd name="connsiteX2" fmla="*/ 1612114 w 1794042"/>
                <a:gd name="connsiteY2" fmla="*/ 1662568 h 2627504"/>
                <a:gd name="connsiteX3" fmla="*/ 0 w 1794042"/>
                <a:gd name="connsiteY3" fmla="*/ 2627504 h 2627504"/>
                <a:gd name="connsiteX4" fmla="*/ 1679659 w 1794042"/>
                <a:gd name="connsiteY4" fmla="*/ 0 h 2627504"/>
                <a:gd name="connsiteX0" fmla="*/ 1679659 w 1820419"/>
                <a:gd name="connsiteY0" fmla="*/ 0 h 2627504"/>
                <a:gd name="connsiteX1" fmla="*/ 1820419 w 1820419"/>
                <a:gd name="connsiteY1" fmla="*/ 1294358 h 2627504"/>
                <a:gd name="connsiteX2" fmla="*/ 1612114 w 1820419"/>
                <a:gd name="connsiteY2" fmla="*/ 1662568 h 2627504"/>
                <a:gd name="connsiteX3" fmla="*/ 0 w 1820419"/>
                <a:gd name="connsiteY3" fmla="*/ 2627504 h 2627504"/>
                <a:gd name="connsiteX4" fmla="*/ 1679659 w 1820419"/>
                <a:gd name="connsiteY4" fmla="*/ 0 h 2627504"/>
                <a:gd name="connsiteX0" fmla="*/ 1706036 w 1846796"/>
                <a:gd name="connsiteY0" fmla="*/ 0 h 2548373"/>
                <a:gd name="connsiteX1" fmla="*/ 1846796 w 1846796"/>
                <a:gd name="connsiteY1" fmla="*/ 1294358 h 2548373"/>
                <a:gd name="connsiteX2" fmla="*/ 1638491 w 1846796"/>
                <a:gd name="connsiteY2" fmla="*/ 1662568 h 2548373"/>
                <a:gd name="connsiteX3" fmla="*/ 0 w 1846796"/>
                <a:gd name="connsiteY3" fmla="*/ 2548373 h 2548373"/>
                <a:gd name="connsiteX4" fmla="*/ 1706036 w 1846796"/>
                <a:gd name="connsiteY4" fmla="*/ 0 h 2548373"/>
                <a:gd name="connsiteX0" fmla="*/ 1785167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85167 w 1846796"/>
                <a:gd name="connsiteY4" fmla="*/ 0 h 2478034"/>
                <a:gd name="connsiteX0" fmla="*/ 1758790 w 1846796"/>
                <a:gd name="connsiteY0" fmla="*/ 0 h 2478034"/>
                <a:gd name="connsiteX1" fmla="*/ 1846796 w 1846796"/>
                <a:gd name="connsiteY1" fmla="*/ 1224019 h 2478034"/>
                <a:gd name="connsiteX2" fmla="*/ 1638491 w 1846796"/>
                <a:gd name="connsiteY2" fmla="*/ 1592229 h 2478034"/>
                <a:gd name="connsiteX3" fmla="*/ 0 w 1846796"/>
                <a:gd name="connsiteY3" fmla="*/ 2478034 h 2478034"/>
                <a:gd name="connsiteX4" fmla="*/ 1758790 w 1846796"/>
                <a:gd name="connsiteY4" fmla="*/ 0 h 2478034"/>
                <a:gd name="connsiteX0" fmla="*/ 2579186 w 2667192"/>
                <a:gd name="connsiteY0" fmla="*/ 0 h 1965287"/>
                <a:gd name="connsiteX1" fmla="*/ 2667192 w 2667192"/>
                <a:gd name="connsiteY1" fmla="*/ 1224019 h 1965287"/>
                <a:gd name="connsiteX2" fmla="*/ 2458887 w 2667192"/>
                <a:gd name="connsiteY2" fmla="*/ 1592229 h 1965287"/>
                <a:gd name="connsiteX3" fmla="*/ 0 w 2667192"/>
                <a:gd name="connsiteY3" fmla="*/ 1965287 h 1965287"/>
                <a:gd name="connsiteX4" fmla="*/ 2579186 w 2667192"/>
                <a:gd name="connsiteY4" fmla="*/ 0 h 1965287"/>
                <a:gd name="connsiteX0" fmla="*/ 1280226 w 2667192"/>
                <a:gd name="connsiteY0" fmla="*/ 0 h 1273077"/>
                <a:gd name="connsiteX1" fmla="*/ 2667192 w 2667192"/>
                <a:gd name="connsiteY1" fmla="*/ 531809 h 1273077"/>
                <a:gd name="connsiteX2" fmla="*/ 2458887 w 2667192"/>
                <a:gd name="connsiteY2" fmla="*/ 900019 h 1273077"/>
                <a:gd name="connsiteX3" fmla="*/ 0 w 2667192"/>
                <a:gd name="connsiteY3" fmla="*/ 1273077 h 1273077"/>
                <a:gd name="connsiteX4" fmla="*/ 1280226 w 2667192"/>
                <a:gd name="connsiteY4" fmla="*/ 0 h 127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192" h="1273077">
                  <a:moveTo>
                    <a:pt x="1280226" y="0"/>
                  </a:moveTo>
                  <a:lnTo>
                    <a:pt x="2667192" y="531809"/>
                  </a:lnTo>
                  <a:lnTo>
                    <a:pt x="2458887" y="900019"/>
                  </a:lnTo>
                  <a:lnTo>
                    <a:pt x="0" y="1273077"/>
                  </a:lnTo>
                  <a:lnTo>
                    <a:pt x="1280226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Cube 19"/>
            <p:cNvSpPr/>
            <p:nvPr/>
          </p:nvSpPr>
          <p:spPr>
            <a:xfrm rot="20826703">
              <a:off x="10520733" y="3017981"/>
              <a:ext cx="358275" cy="372772"/>
            </a:xfrm>
            <a:prstGeom prst="cube">
              <a:avLst>
                <a:gd name="adj" fmla="val 7241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3480370" y="2607327"/>
              <a:ext cx="1118279" cy="1040381"/>
            </a:xfrm>
            <a:prstGeom prst="cube">
              <a:avLst>
                <a:gd name="adj" fmla="val 55482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4513114" y="1336603"/>
              <a:ext cx="1273323" cy="2657742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151548" y="2021695"/>
              <a:ext cx="777314" cy="1608996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5564043" y="2684057"/>
              <a:ext cx="778436" cy="810406"/>
            </a:xfrm>
            <a:prstGeom prst="cube">
              <a:avLst>
                <a:gd name="adj" fmla="val 48785"/>
              </a:avLst>
            </a:prstGeom>
            <a:solidFill>
              <a:srgbClr val="FFC00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6312366" y="1345331"/>
              <a:ext cx="1457061" cy="2498523"/>
            </a:xfrm>
            <a:prstGeom prst="cube">
              <a:avLst>
                <a:gd name="adj" fmla="val 8875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853787" y="2199097"/>
              <a:ext cx="893672" cy="1344610"/>
            </a:xfrm>
            <a:prstGeom prst="cube">
              <a:avLst>
                <a:gd name="adj" fmla="val 8003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7308420" y="2735339"/>
              <a:ext cx="852236" cy="745486"/>
            </a:xfrm>
            <a:prstGeom prst="cube">
              <a:avLst>
                <a:gd name="adj" fmla="val 70535"/>
              </a:avLst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7848864" y="1861310"/>
              <a:ext cx="1503354" cy="1877102"/>
            </a:xfrm>
            <a:prstGeom prst="cube">
              <a:avLst>
                <a:gd name="adj" fmla="val 864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6452" y="2389746"/>
            <a:ext cx="10825610" cy="1051134"/>
            <a:chOff x="654933" y="3085031"/>
            <a:chExt cx="10825610" cy="10511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811"/>
            <a:stretch/>
          </p:blipFill>
          <p:spPr>
            <a:xfrm>
              <a:off x="654933" y="3085031"/>
              <a:ext cx="10825610" cy="10511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Rectangle 50"/>
            <p:cNvSpPr/>
            <p:nvPr/>
          </p:nvSpPr>
          <p:spPr>
            <a:xfrm>
              <a:off x="847882" y="3794333"/>
              <a:ext cx="1837346" cy="273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48091" y="685491"/>
            <a:ext cx="37753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Epoch       : 25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 size  : 32      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Softmax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Cross Entropy          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Adam Optimizer : (1e-4, 0.9)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5573" y="3790971"/>
            <a:ext cx="7481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개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Fully Connected</a:t>
            </a:r>
            <a:r>
              <a:rPr lang="ko-KR" altLang="en-US" sz="2400" dirty="0" smtClean="0"/>
              <a:t>만 사용한 결과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b="1" u="sng" dirty="0"/>
              <a:t>정확도 </a:t>
            </a:r>
            <a:r>
              <a:rPr lang="en-US" altLang="ko-KR" sz="2400" b="1" u="sng" dirty="0" smtClean="0"/>
              <a:t>93%, </a:t>
            </a:r>
            <a:r>
              <a:rPr lang="ko-KR" altLang="en-US" sz="2400" b="1" u="sng" dirty="0"/>
              <a:t>경과시간 </a:t>
            </a:r>
            <a:r>
              <a:rPr lang="en-US" altLang="ko-KR" sz="2400" b="1" u="sng" dirty="0" smtClean="0"/>
              <a:t>0.38s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기울기 </a:t>
            </a:r>
            <a:r>
              <a:rPr lang="en-US" altLang="ko-KR" sz="2400" b="1" u="sng" dirty="0" smtClean="0"/>
              <a:t>1.116</a:t>
            </a:r>
            <a:r>
              <a:rPr lang="ko-KR" altLang="en-US" sz="2400" dirty="0" smtClean="0"/>
              <a:t>이 나왔다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966592" y="5545297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정확도는 조금 감소했지만 만족할만한 경과시간이 나왔다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893" y="280772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개선된 모델 제작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검증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#2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1041</Words>
  <Application>Microsoft Office PowerPoint</Application>
  <PresentationFormat>Widescreen</PresentationFormat>
  <Paragraphs>305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im</dc:creator>
  <cp:lastModifiedBy>Edward im</cp:lastModifiedBy>
  <cp:revision>281</cp:revision>
  <dcterms:created xsi:type="dcterms:W3CDTF">2017-11-30T04:30:56Z</dcterms:created>
  <dcterms:modified xsi:type="dcterms:W3CDTF">2017-12-02T13:24:38Z</dcterms:modified>
</cp:coreProperties>
</file>