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4320063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2" autoAdjust="0"/>
    <p:restoredTop sz="94249" autoAdjust="0"/>
  </p:normalViewPr>
  <p:slideViewPr>
    <p:cSldViewPr snapToGrid="0">
      <p:cViewPr>
        <p:scale>
          <a:sx n="66" d="100"/>
          <a:sy n="66" d="100"/>
        </p:scale>
        <p:origin x="-60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7070108"/>
            <a:ext cx="36720542" cy="15040222"/>
          </a:xfrm>
        </p:spPr>
        <p:txBody>
          <a:bodyPr anchor="b"/>
          <a:lstStyle>
            <a:lvl1pPr algn="ctr">
              <a:defRPr sz="2834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22690338"/>
            <a:ext cx="32400479" cy="10430151"/>
          </a:xfrm>
        </p:spPr>
        <p:txBody>
          <a:bodyPr/>
          <a:lstStyle>
            <a:lvl1pPr marL="0" indent="0" algn="ctr">
              <a:buNone/>
              <a:defRPr sz="11339"/>
            </a:lvl1pPr>
            <a:lvl2pPr marL="2160041" indent="0" algn="ctr">
              <a:buNone/>
              <a:defRPr sz="9449"/>
            </a:lvl2pPr>
            <a:lvl3pPr marL="4320083" indent="0" algn="ctr">
              <a:buNone/>
              <a:defRPr sz="8504"/>
            </a:lvl3pPr>
            <a:lvl4pPr marL="6480124" indent="0" algn="ctr">
              <a:buNone/>
              <a:defRPr sz="7559"/>
            </a:lvl4pPr>
            <a:lvl5pPr marL="8640166" indent="0" algn="ctr">
              <a:buNone/>
              <a:defRPr sz="7559"/>
            </a:lvl5pPr>
            <a:lvl6pPr marL="10800207" indent="0" algn="ctr">
              <a:buNone/>
              <a:defRPr sz="7559"/>
            </a:lvl6pPr>
            <a:lvl7pPr marL="12960248" indent="0" algn="ctr">
              <a:buNone/>
              <a:defRPr sz="7559"/>
            </a:lvl7pPr>
            <a:lvl8pPr marL="15120290" indent="0" algn="ctr">
              <a:buNone/>
              <a:defRPr sz="7559"/>
            </a:lvl8pPr>
            <a:lvl9pPr marL="17280331" indent="0" algn="ctr">
              <a:buNone/>
              <a:defRPr sz="755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DA90-92C9-43AA-BE92-6703714D1F20}" type="datetimeFigureOut">
              <a:rPr lang="es-CO" smtClean="0"/>
              <a:t>6/06/2021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D335-C886-4C9D-83EB-AB928BF905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632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DA90-92C9-43AA-BE92-6703714D1F20}" type="datetimeFigureOut">
              <a:rPr lang="es-CO" smtClean="0"/>
              <a:t>6/06/2021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D335-C886-4C9D-83EB-AB928BF905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757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9" y="2300034"/>
            <a:ext cx="9315138" cy="366105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6" y="2300034"/>
            <a:ext cx="27405405" cy="366105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DA90-92C9-43AA-BE92-6703714D1F20}" type="datetimeFigureOut">
              <a:rPr lang="es-CO" smtClean="0"/>
              <a:t>6/06/2021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D335-C886-4C9D-83EB-AB928BF905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772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DA90-92C9-43AA-BE92-6703714D1F20}" type="datetimeFigureOut">
              <a:rPr lang="es-CO" smtClean="0"/>
              <a:t>6/06/2021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D335-C886-4C9D-83EB-AB928BF905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278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10770172"/>
            <a:ext cx="37260550" cy="17970262"/>
          </a:xfrm>
        </p:spPr>
        <p:txBody>
          <a:bodyPr anchor="b"/>
          <a:lstStyle>
            <a:lvl1pPr>
              <a:defRPr sz="2834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28910440"/>
            <a:ext cx="37260550" cy="9450136"/>
          </a:xfrm>
        </p:spPr>
        <p:txBody>
          <a:bodyPr/>
          <a:lstStyle>
            <a:lvl1pPr marL="0" indent="0">
              <a:buNone/>
              <a:defRPr sz="11339">
                <a:solidFill>
                  <a:schemeClr val="tx1"/>
                </a:solidFill>
              </a:defRPr>
            </a:lvl1pPr>
            <a:lvl2pPr marL="2160041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2pPr>
            <a:lvl3pPr marL="4320083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3pPr>
            <a:lvl4pPr marL="6480124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4pPr>
            <a:lvl5pPr marL="8640166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5pPr>
            <a:lvl6pPr marL="10800207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6pPr>
            <a:lvl7pPr marL="12960248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7pPr>
            <a:lvl8pPr marL="1512029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8pPr>
            <a:lvl9pPr marL="17280331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DA90-92C9-43AA-BE92-6703714D1F20}" type="datetimeFigureOut">
              <a:rPr lang="es-CO" smtClean="0"/>
              <a:t>6/06/2021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D335-C886-4C9D-83EB-AB928BF905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286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11500170"/>
            <a:ext cx="18360271" cy="2741040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11500170"/>
            <a:ext cx="18360271" cy="2741040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DA90-92C9-43AA-BE92-6703714D1F20}" type="datetimeFigureOut">
              <a:rPr lang="es-CO" smtClean="0"/>
              <a:t>6/06/2021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D335-C886-4C9D-83EB-AB928BF905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842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300044"/>
            <a:ext cx="37260550" cy="835012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5" y="10590160"/>
            <a:ext cx="18275892" cy="5190073"/>
          </a:xfrm>
        </p:spPr>
        <p:txBody>
          <a:bodyPr anchor="b"/>
          <a:lstStyle>
            <a:lvl1pPr marL="0" indent="0">
              <a:buNone/>
              <a:defRPr sz="11339" b="1"/>
            </a:lvl1pPr>
            <a:lvl2pPr marL="2160041" indent="0">
              <a:buNone/>
              <a:defRPr sz="9449" b="1"/>
            </a:lvl2pPr>
            <a:lvl3pPr marL="4320083" indent="0">
              <a:buNone/>
              <a:defRPr sz="8504" b="1"/>
            </a:lvl3pPr>
            <a:lvl4pPr marL="6480124" indent="0">
              <a:buNone/>
              <a:defRPr sz="7559" b="1"/>
            </a:lvl4pPr>
            <a:lvl5pPr marL="8640166" indent="0">
              <a:buNone/>
              <a:defRPr sz="7559" b="1"/>
            </a:lvl5pPr>
            <a:lvl6pPr marL="10800207" indent="0">
              <a:buNone/>
              <a:defRPr sz="7559" b="1"/>
            </a:lvl6pPr>
            <a:lvl7pPr marL="12960248" indent="0">
              <a:buNone/>
              <a:defRPr sz="7559" b="1"/>
            </a:lvl7pPr>
            <a:lvl8pPr marL="15120290" indent="0">
              <a:buNone/>
              <a:defRPr sz="7559" b="1"/>
            </a:lvl8pPr>
            <a:lvl9pPr marL="17280331" indent="0">
              <a:buNone/>
              <a:defRPr sz="755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5" y="15780233"/>
            <a:ext cx="18275892" cy="2321034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5" y="10590160"/>
            <a:ext cx="18365898" cy="5190073"/>
          </a:xfrm>
        </p:spPr>
        <p:txBody>
          <a:bodyPr anchor="b"/>
          <a:lstStyle>
            <a:lvl1pPr marL="0" indent="0">
              <a:buNone/>
              <a:defRPr sz="11339" b="1"/>
            </a:lvl1pPr>
            <a:lvl2pPr marL="2160041" indent="0">
              <a:buNone/>
              <a:defRPr sz="9449" b="1"/>
            </a:lvl2pPr>
            <a:lvl3pPr marL="4320083" indent="0">
              <a:buNone/>
              <a:defRPr sz="8504" b="1"/>
            </a:lvl3pPr>
            <a:lvl4pPr marL="6480124" indent="0">
              <a:buNone/>
              <a:defRPr sz="7559" b="1"/>
            </a:lvl4pPr>
            <a:lvl5pPr marL="8640166" indent="0">
              <a:buNone/>
              <a:defRPr sz="7559" b="1"/>
            </a:lvl5pPr>
            <a:lvl6pPr marL="10800207" indent="0">
              <a:buNone/>
              <a:defRPr sz="7559" b="1"/>
            </a:lvl6pPr>
            <a:lvl7pPr marL="12960248" indent="0">
              <a:buNone/>
              <a:defRPr sz="7559" b="1"/>
            </a:lvl7pPr>
            <a:lvl8pPr marL="15120290" indent="0">
              <a:buNone/>
              <a:defRPr sz="7559" b="1"/>
            </a:lvl8pPr>
            <a:lvl9pPr marL="17280331" indent="0">
              <a:buNone/>
              <a:defRPr sz="755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5" y="15780233"/>
            <a:ext cx="18365898" cy="2321034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DA90-92C9-43AA-BE92-6703714D1F20}" type="datetimeFigureOut">
              <a:rPr lang="es-CO" smtClean="0"/>
              <a:t>6/06/2021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D335-C886-4C9D-83EB-AB928BF905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456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DA90-92C9-43AA-BE92-6703714D1F20}" type="datetimeFigureOut">
              <a:rPr lang="es-CO" smtClean="0"/>
              <a:t>6/06/2021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D335-C886-4C9D-83EB-AB928BF905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408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DA90-92C9-43AA-BE92-6703714D1F20}" type="datetimeFigureOut">
              <a:rPr lang="es-CO" smtClean="0"/>
              <a:t>6/06/2021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D335-C886-4C9D-83EB-AB928BF905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402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880042"/>
            <a:ext cx="13933330" cy="10080149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6220102"/>
            <a:ext cx="21870323" cy="30700453"/>
          </a:xfrm>
        </p:spPr>
        <p:txBody>
          <a:bodyPr/>
          <a:lstStyle>
            <a:lvl1pPr>
              <a:defRPr sz="15118"/>
            </a:lvl1pPr>
            <a:lvl2pPr>
              <a:defRPr sz="13229"/>
            </a:lvl2pPr>
            <a:lvl3pPr>
              <a:defRPr sz="11339"/>
            </a:lvl3pPr>
            <a:lvl4pPr>
              <a:defRPr sz="9449"/>
            </a:lvl4pPr>
            <a:lvl5pPr>
              <a:defRPr sz="9449"/>
            </a:lvl5pPr>
            <a:lvl6pPr>
              <a:defRPr sz="9449"/>
            </a:lvl6pPr>
            <a:lvl7pPr>
              <a:defRPr sz="9449"/>
            </a:lvl7pPr>
            <a:lvl8pPr>
              <a:defRPr sz="9449"/>
            </a:lvl8pPr>
            <a:lvl9pPr>
              <a:defRPr sz="944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2960191"/>
            <a:ext cx="13933330" cy="24010358"/>
          </a:xfrm>
        </p:spPr>
        <p:txBody>
          <a:bodyPr/>
          <a:lstStyle>
            <a:lvl1pPr marL="0" indent="0">
              <a:buNone/>
              <a:defRPr sz="7559"/>
            </a:lvl1pPr>
            <a:lvl2pPr marL="2160041" indent="0">
              <a:buNone/>
              <a:defRPr sz="6614"/>
            </a:lvl2pPr>
            <a:lvl3pPr marL="4320083" indent="0">
              <a:buNone/>
              <a:defRPr sz="5669"/>
            </a:lvl3pPr>
            <a:lvl4pPr marL="6480124" indent="0">
              <a:buNone/>
              <a:defRPr sz="4725"/>
            </a:lvl4pPr>
            <a:lvl5pPr marL="8640166" indent="0">
              <a:buNone/>
              <a:defRPr sz="4725"/>
            </a:lvl5pPr>
            <a:lvl6pPr marL="10800207" indent="0">
              <a:buNone/>
              <a:defRPr sz="4725"/>
            </a:lvl6pPr>
            <a:lvl7pPr marL="12960248" indent="0">
              <a:buNone/>
              <a:defRPr sz="4725"/>
            </a:lvl7pPr>
            <a:lvl8pPr marL="15120290" indent="0">
              <a:buNone/>
              <a:defRPr sz="4725"/>
            </a:lvl8pPr>
            <a:lvl9pPr marL="17280331" indent="0">
              <a:buNone/>
              <a:defRPr sz="47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DA90-92C9-43AA-BE92-6703714D1F20}" type="datetimeFigureOut">
              <a:rPr lang="es-CO" smtClean="0"/>
              <a:t>6/06/2021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D335-C886-4C9D-83EB-AB928BF905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451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880042"/>
            <a:ext cx="13933330" cy="10080149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6220102"/>
            <a:ext cx="21870323" cy="30700453"/>
          </a:xfrm>
        </p:spPr>
        <p:txBody>
          <a:bodyPr anchor="t"/>
          <a:lstStyle>
            <a:lvl1pPr marL="0" indent="0">
              <a:buNone/>
              <a:defRPr sz="15118"/>
            </a:lvl1pPr>
            <a:lvl2pPr marL="2160041" indent="0">
              <a:buNone/>
              <a:defRPr sz="13229"/>
            </a:lvl2pPr>
            <a:lvl3pPr marL="4320083" indent="0">
              <a:buNone/>
              <a:defRPr sz="11339"/>
            </a:lvl3pPr>
            <a:lvl4pPr marL="6480124" indent="0">
              <a:buNone/>
              <a:defRPr sz="9449"/>
            </a:lvl4pPr>
            <a:lvl5pPr marL="8640166" indent="0">
              <a:buNone/>
              <a:defRPr sz="9449"/>
            </a:lvl5pPr>
            <a:lvl6pPr marL="10800207" indent="0">
              <a:buNone/>
              <a:defRPr sz="9449"/>
            </a:lvl6pPr>
            <a:lvl7pPr marL="12960248" indent="0">
              <a:buNone/>
              <a:defRPr sz="9449"/>
            </a:lvl7pPr>
            <a:lvl8pPr marL="15120290" indent="0">
              <a:buNone/>
              <a:defRPr sz="9449"/>
            </a:lvl8pPr>
            <a:lvl9pPr marL="17280331" indent="0">
              <a:buNone/>
              <a:defRPr sz="944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2960191"/>
            <a:ext cx="13933330" cy="24010358"/>
          </a:xfrm>
        </p:spPr>
        <p:txBody>
          <a:bodyPr/>
          <a:lstStyle>
            <a:lvl1pPr marL="0" indent="0">
              <a:buNone/>
              <a:defRPr sz="7559"/>
            </a:lvl1pPr>
            <a:lvl2pPr marL="2160041" indent="0">
              <a:buNone/>
              <a:defRPr sz="6614"/>
            </a:lvl2pPr>
            <a:lvl3pPr marL="4320083" indent="0">
              <a:buNone/>
              <a:defRPr sz="5669"/>
            </a:lvl3pPr>
            <a:lvl4pPr marL="6480124" indent="0">
              <a:buNone/>
              <a:defRPr sz="4725"/>
            </a:lvl4pPr>
            <a:lvl5pPr marL="8640166" indent="0">
              <a:buNone/>
              <a:defRPr sz="4725"/>
            </a:lvl5pPr>
            <a:lvl6pPr marL="10800207" indent="0">
              <a:buNone/>
              <a:defRPr sz="4725"/>
            </a:lvl6pPr>
            <a:lvl7pPr marL="12960248" indent="0">
              <a:buNone/>
              <a:defRPr sz="4725"/>
            </a:lvl7pPr>
            <a:lvl8pPr marL="15120290" indent="0">
              <a:buNone/>
              <a:defRPr sz="4725"/>
            </a:lvl8pPr>
            <a:lvl9pPr marL="17280331" indent="0">
              <a:buNone/>
              <a:defRPr sz="47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DA90-92C9-43AA-BE92-6703714D1F20}" type="datetimeFigureOut">
              <a:rPr lang="es-CO" smtClean="0"/>
              <a:t>6/06/2021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D335-C886-4C9D-83EB-AB928BF905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486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2300044"/>
            <a:ext cx="37260550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11500170"/>
            <a:ext cx="37260550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40040601"/>
            <a:ext cx="9720144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8DA90-92C9-43AA-BE92-6703714D1F20}" type="datetimeFigureOut">
              <a:rPr lang="es-CO" smtClean="0"/>
              <a:t>6/06/2021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40040601"/>
            <a:ext cx="14580215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40040601"/>
            <a:ext cx="9720144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8D335-C886-4C9D-83EB-AB928BF905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313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20083" rtl="0" eaLnBrk="1" latinLnBrk="0" hangingPunct="1">
        <a:lnSpc>
          <a:spcPct val="90000"/>
        </a:lnSpc>
        <a:spcBef>
          <a:spcPct val="0"/>
        </a:spcBef>
        <a:buNone/>
        <a:defRPr sz="207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21" indent="-1080021" algn="l" defTabSz="4320083" rtl="0" eaLnBrk="1" latinLnBrk="0" hangingPunct="1">
        <a:lnSpc>
          <a:spcPct val="90000"/>
        </a:lnSpc>
        <a:spcBef>
          <a:spcPts val="4725"/>
        </a:spcBef>
        <a:buFont typeface="Arial" panose="020B0604020202020204" pitchFamily="34" charset="0"/>
        <a:buChar char="•"/>
        <a:defRPr sz="13229" kern="1200">
          <a:solidFill>
            <a:schemeClr val="tx1"/>
          </a:solidFill>
          <a:latin typeface="+mn-lt"/>
          <a:ea typeface="+mn-ea"/>
          <a:cs typeface="+mn-cs"/>
        </a:defRPr>
      </a:lvl1pPr>
      <a:lvl2pPr marL="3240062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11339" kern="1200">
          <a:solidFill>
            <a:schemeClr val="tx1"/>
          </a:solidFill>
          <a:latin typeface="+mn-lt"/>
          <a:ea typeface="+mn-ea"/>
          <a:cs typeface="+mn-cs"/>
        </a:defRPr>
      </a:lvl2pPr>
      <a:lvl3pPr marL="5400104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560145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9720186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1880228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4040269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6200311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8360352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1pPr>
      <a:lvl2pPr marL="2160041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320083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3pPr>
      <a:lvl4pPr marL="6480124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8640166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0800207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2960248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5120290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7280331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: curvado 4">
            <a:extLst>
              <a:ext uri="{FF2B5EF4-FFF2-40B4-BE49-F238E27FC236}">
                <a16:creationId xmlns:a16="http://schemas.microsoft.com/office/drawing/2014/main" id="{640CF37C-C01B-4F63-AB7D-DA953EDD6B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160230" y="2511180"/>
            <a:ext cx="3180577" cy="2082516"/>
          </a:xfrm>
          <a:prstGeom prst="curvedConnector3">
            <a:avLst>
              <a:gd name="adj1" fmla="val 601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E774FC3-F34B-4A51-AB04-682F6939E814}"/>
              </a:ext>
            </a:extLst>
          </p:cNvPr>
          <p:cNvSpPr txBox="1"/>
          <p:nvPr/>
        </p:nvSpPr>
        <p:spPr>
          <a:xfrm>
            <a:off x="21466745" y="1314844"/>
            <a:ext cx="37923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err="1"/>
              <a:t>Struct</a:t>
            </a:r>
            <a:r>
              <a:rPr lang="es-CO" sz="2000" dirty="0"/>
              <a:t> casos {</a:t>
            </a:r>
          </a:p>
          <a:p>
            <a:r>
              <a:rPr lang="es-ES" sz="2000" dirty="0" err="1"/>
              <a:t>long</a:t>
            </a:r>
            <a:r>
              <a:rPr lang="es-ES" sz="2000" dirty="0"/>
              <a:t> </a:t>
            </a:r>
            <a:r>
              <a:rPr lang="es-ES" sz="2000" dirty="0" err="1"/>
              <a:t>int</a:t>
            </a:r>
            <a:r>
              <a:rPr lang="es-ES" sz="2000" dirty="0"/>
              <a:t> tiempo = 0</a:t>
            </a:r>
          </a:p>
          <a:p>
            <a:r>
              <a:rPr lang="es-ES" sz="2000" dirty="0" err="1"/>
              <a:t>long</a:t>
            </a:r>
            <a:r>
              <a:rPr lang="es-ES" sz="2000" dirty="0"/>
              <a:t> </a:t>
            </a:r>
            <a:r>
              <a:rPr lang="es-ES" sz="2000" dirty="0" err="1"/>
              <a:t>int</a:t>
            </a:r>
            <a:r>
              <a:rPr lang="es-ES" sz="2000" dirty="0"/>
              <a:t> </a:t>
            </a:r>
            <a:r>
              <a:rPr lang="es-ES" sz="2000" dirty="0" err="1"/>
              <a:t>uBI</a:t>
            </a:r>
            <a:r>
              <a:rPr lang="es-ES" sz="2000" dirty="0"/>
              <a:t> = 0</a:t>
            </a:r>
          </a:p>
          <a:p>
            <a:r>
              <a:rPr lang="es-ES" sz="2000" dirty="0" err="1"/>
              <a:t>long</a:t>
            </a:r>
            <a:r>
              <a:rPr lang="es-ES" sz="2000" dirty="0"/>
              <a:t> </a:t>
            </a:r>
            <a:r>
              <a:rPr lang="es-ES" sz="2000" dirty="0" err="1"/>
              <a:t>int</a:t>
            </a:r>
            <a:r>
              <a:rPr lang="es-ES" sz="2000" dirty="0"/>
              <a:t> periodo = 0</a:t>
            </a:r>
          </a:p>
          <a:p>
            <a:r>
              <a:rPr lang="es-ES" sz="2000" dirty="0" err="1"/>
              <a:t>int</a:t>
            </a:r>
            <a:r>
              <a:rPr lang="es-ES" sz="2000" dirty="0"/>
              <a:t> casos = 1 </a:t>
            </a:r>
            <a:r>
              <a:rPr lang="es-CO" sz="2000" dirty="0"/>
              <a:t>}</a:t>
            </a:r>
          </a:p>
          <a:p>
            <a:r>
              <a:rPr lang="es-CO" sz="2000" dirty="0"/>
              <a:t>Long </a:t>
            </a:r>
            <a:r>
              <a:rPr lang="es-CO" sz="2000" dirty="0" err="1"/>
              <a:t>int</a:t>
            </a:r>
            <a:r>
              <a:rPr lang="es-CO" sz="2000" dirty="0"/>
              <a:t> entrada</a:t>
            </a:r>
          </a:p>
          <a:p>
            <a:r>
              <a:rPr lang="es-CO" sz="2000" dirty="0"/>
              <a:t>Long </a:t>
            </a:r>
            <a:r>
              <a:rPr lang="es-CO" sz="2000" dirty="0" err="1"/>
              <a:t>int</a:t>
            </a:r>
            <a:r>
              <a:rPr lang="es-CO" sz="2000" dirty="0"/>
              <a:t> frecuencia</a:t>
            </a:r>
          </a:p>
          <a:p>
            <a:r>
              <a:rPr lang="es-CO" sz="2000" dirty="0"/>
              <a:t>Long </a:t>
            </a:r>
            <a:r>
              <a:rPr lang="es-CO" sz="2000" dirty="0" err="1"/>
              <a:t>Int</a:t>
            </a:r>
            <a:r>
              <a:rPr lang="es-CO" sz="2000" dirty="0"/>
              <a:t> puerto 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86C1F59-D349-48EF-B109-CE88CD8BB2C6}"/>
              </a:ext>
            </a:extLst>
          </p:cNvPr>
          <p:cNvSpPr/>
          <p:nvPr/>
        </p:nvSpPr>
        <p:spPr>
          <a:xfrm>
            <a:off x="22555200" y="5120640"/>
            <a:ext cx="80772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0</a:t>
            </a:r>
          </a:p>
        </p:txBody>
      </p:sp>
      <p:cxnSp>
        <p:nvCxnSpPr>
          <p:cNvPr id="29" name="Conector: curvado 28">
            <a:extLst>
              <a:ext uri="{FF2B5EF4-FFF2-40B4-BE49-F238E27FC236}">
                <a16:creationId xmlns:a16="http://schemas.microsoft.com/office/drawing/2014/main" id="{8804D42B-E87E-4D7F-A386-C8C015314401}"/>
              </a:ext>
            </a:extLst>
          </p:cNvPr>
          <p:cNvCxnSpPr>
            <a:cxnSpLocks/>
            <a:stCxn id="15" idx="6"/>
            <a:endCxn id="15" idx="4"/>
          </p:cNvCxnSpPr>
          <p:nvPr/>
        </p:nvCxnSpPr>
        <p:spPr>
          <a:xfrm flipH="1">
            <a:off x="22959060" y="5482590"/>
            <a:ext cx="403860" cy="361950"/>
          </a:xfrm>
          <a:prstGeom prst="curvedConnector4">
            <a:avLst>
              <a:gd name="adj1" fmla="val -247642"/>
              <a:gd name="adj2" fmla="val 431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57578F4-209B-40D7-B2CD-225381C452D9}"/>
              </a:ext>
            </a:extLst>
          </p:cNvPr>
          <p:cNvSpPr txBox="1"/>
          <p:nvPr/>
        </p:nvSpPr>
        <p:spPr>
          <a:xfrm>
            <a:off x="24370665" y="5614333"/>
            <a:ext cx="215988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if</a:t>
            </a:r>
            <a:r>
              <a:rPr lang="es-ES" dirty="0"/>
              <a:t> (datos1-&gt;tiempo &lt;= ((datos1-&gt;</a:t>
            </a:r>
            <a:r>
              <a:rPr lang="es-ES" dirty="0" err="1"/>
              <a:t>uBI</a:t>
            </a:r>
            <a:r>
              <a:rPr lang="es-ES" dirty="0"/>
              <a:t>) * (entrada)))/</a:t>
            </a:r>
          </a:p>
          <a:p>
            <a:endParaRPr lang="es-ES" dirty="0"/>
          </a:p>
          <a:p>
            <a:r>
              <a:rPr lang="es-ES" dirty="0" err="1"/>
              <a:t>digitalWrite</a:t>
            </a:r>
            <a:r>
              <a:rPr lang="es-ES" dirty="0"/>
              <a:t>(puerto, HIGH);</a:t>
            </a:r>
          </a:p>
          <a:p>
            <a:r>
              <a:rPr lang="es-ES" dirty="0"/>
              <a:t>datos1-&gt;tiempo = (micros() - datos1-&gt;periodo * (micros() / datos1-&gt;periodo))</a:t>
            </a:r>
            <a:endParaRPr lang="es-CO" dirty="0"/>
          </a:p>
        </p:txBody>
      </p:sp>
      <p:cxnSp>
        <p:nvCxnSpPr>
          <p:cNvPr id="36" name="Conector: curvado 35">
            <a:extLst>
              <a:ext uri="{FF2B5EF4-FFF2-40B4-BE49-F238E27FC236}">
                <a16:creationId xmlns:a16="http://schemas.microsoft.com/office/drawing/2014/main" id="{B3A87771-5F47-4D3C-830F-95A5F7A24F32}"/>
              </a:ext>
            </a:extLst>
          </p:cNvPr>
          <p:cNvCxnSpPr>
            <a:cxnSpLocks/>
            <a:stCxn id="15" idx="3"/>
            <a:endCxn id="15" idx="1"/>
          </p:cNvCxnSpPr>
          <p:nvPr/>
        </p:nvCxnSpPr>
        <p:spPr>
          <a:xfrm rot="5400000" flipH="1">
            <a:off x="22417551" y="5482590"/>
            <a:ext cx="511874" cy="12700"/>
          </a:xfrm>
          <a:prstGeom prst="curvedConnector5">
            <a:avLst>
              <a:gd name="adj1" fmla="val -44659"/>
              <a:gd name="adj2" fmla="val 16153598"/>
              <a:gd name="adj3" fmla="val 1446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7B23FB-B93A-416C-AE53-9E2BF8CFB865}"/>
              </a:ext>
            </a:extLst>
          </p:cNvPr>
          <p:cNvSpPr txBox="1"/>
          <p:nvPr/>
        </p:nvSpPr>
        <p:spPr>
          <a:xfrm>
            <a:off x="22401479" y="3958124"/>
            <a:ext cx="48934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datos1-&gt;periodo = (1000000 / frecuencia);</a:t>
            </a:r>
          </a:p>
          <a:p>
            <a:r>
              <a:rPr lang="es-ES" dirty="0"/>
              <a:t>      datos1-&gt;</a:t>
            </a:r>
            <a:r>
              <a:rPr lang="es-ES" dirty="0" err="1"/>
              <a:t>uBI</a:t>
            </a:r>
            <a:r>
              <a:rPr lang="es-ES" dirty="0"/>
              <a:t> = (1000000 / (frecuencia * 255));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BEA8C22-1681-48DD-B6CA-CBFF3E0B1364}"/>
              </a:ext>
            </a:extLst>
          </p:cNvPr>
          <p:cNvSpPr txBox="1"/>
          <p:nvPr/>
        </p:nvSpPr>
        <p:spPr>
          <a:xfrm>
            <a:off x="15884841" y="5190309"/>
            <a:ext cx="66703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if</a:t>
            </a:r>
            <a:r>
              <a:rPr lang="es-ES" dirty="0"/>
              <a:t> (datos1-&gt;tiempo &gt; ((datos1-&gt;</a:t>
            </a:r>
            <a:r>
              <a:rPr lang="es-ES" dirty="0" err="1"/>
              <a:t>uBI</a:t>
            </a:r>
            <a:r>
              <a:rPr lang="es-ES" dirty="0"/>
              <a:t>) * (entrada)))/</a:t>
            </a:r>
          </a:p>
          <a:p>
            <a:endParaRPr lang="es-ES" dirty="0"/>
          </a:p>
          <a:p>
            <a:r>
              <a:rPr lang="es-ES" dirty="0" err="1"/>
              <a:t>digitalWrite</a:t>
            </a:r>
            <a:r>
              <a:rPr lang="es-ES" dirty="0"/>
              <a:t>(puerto, LOW);</a:t>
            </a:r>
          </a:p>
          <a:p>
            <a:r>
              <a:rPr lang="es-ES" dirty="0"/>
              <a:t>        datos1-&gt;tiempo = (micros() - datos1-&gt;periodo * (micros() / datos1-&gt;periodo))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0505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: curvado 4">
            <a:extLst>
              <a:ext uri="{FF2B5EF4-FFF2-40B4-BE49-F238E27FC236}">
                <a16:creationId xmlns:a16="http://schemas.microsoft.com/office/drawing/2014/main" id="{640CF37C-C01B-4F63-AB7D-DA953EDD6B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102831" y="3453782"/>
            <a:ext cx="1936209" cy="1441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E774FC3-F34B-4A51-AB04-682F6939E814}"/>
              </a:ext>
            </a:extLst>
          </p:cNvPr>
          <p:cNvSpPr txBox="1"/>
          <p:nvPr/>
        </p:nvSpPr>
        <p:spPr>
          <a:xfrm>
            <a:off x="21887051" y="2266117"/>
            <a:ext cx="26168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/>
              <a:t>NULL/</a:t>
            </a:r>
          </a:p>
          <a:p>
            <a:r>
              <a:rPr lang="es-CO" sz="2000" dirty="0" err="1"/>
              <a:t>Int</a:t>
            </a:r>
            <a:r>
              <a:rPr lang="es-CO" sz="2000" dirty="0"/>
              <a:t> puerto;</a:t>
            </a:r>
          </a:p>
          <a:p>
            <a:r>
              <a:rPr lang="es-CO" sz="2000" dirty="0" err="1"/>
              <a:t>Unsigned</a:t>
            </a:r>
            <a:r>
              <a:rPr lang="es-CO" sz="2000" dirty="0"/>
              <a:t> </a:t>
            </a:r>
            <a:r>
              <a:rPr lang="es-CO" sz="2000" dirty="0" err="1"/>
              <a:t>char</a:t>
            </a:r>
            <a:r>
              <a:rPr lang="es-CO" sz="2000" dirty="0"/>
              <a:t> entrada;</a:t>
            </a:r>
          </a:p>
          <a:p>
            <a:r>
              <a:rPr lang="es-CO" sz="2000" dirty="0" err="1"/>
              <a:t>Int</a:t>
            </a:r>
            <a:r>
              <a:rPr lang="es-CO" sz="2000" dirty="0"/>
              <a:t> ciclos =0;</a:t>
            </a:r>
          </a:p>
          <a:p>
            <a:r>
              <a:rPr lang="es-CO" sz="2000" dirty="0" err="1"/>
              <a:t>Double</a:t>
            </a:r>
            <a:r>
              <a:rPr lang="es-CO" sz="2000" dirty="0"/>
              <a:t> tiempo;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5AD9977-02BD-464B-80BD-EA304C7D6A63}"/>
              </a:ext>
            </a:extLst>
          </p:cNvPr>
          <p:cNvSpPr txBox="1"/>
          <p:nvPr/>
        </p:nvSpPr>
        <p:spPr>
          <a:xfrm>
            <a:off x="18093907" y="4127083"/>
            <a:ext cx="4138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If</a:t>
            </a:r>
            <a:r>
              <a:rPr lang="es-CO" dirty="0"/>
              <a:t>(Tiempo &gt;=(1000000/</a:t>
            </a:r>
            <a:r>
              <a:rPr lang="es-CO" dirty="0" err="1"/>
              <a:t>frec</a:t>
            </a:r>
            <a:r>
              <a:rPr lang="es-CO" dirty="0"/>
              <a:t>))/</a:t>
            </a:r>
          </a:p>
          <a:p>
            <a:r>
              <a:rPr lang="es-CO" dirty="0"/>
              <a:t>Ciclos++;</a:t>
            </a:r>
          </a:p>
          <a:p>
            <a:r>
              <a:rPr lang="es-CO" dirty="0"/>
              <a:t>Tiempo =micros()-((1000000/</a:t>
            </a:r>
            <a:r>
              <a:rPr lang="es-CO" dirty="0" err="1"/>
              <a:t>frec</a:t>
            </a:r>
            <a:r>
              <a:rPr lang="es-CO" dirty="0"/>
              <a:t>)*ciclos);</a:t>
            </a:r>
          </a:p>
          <a:p>
            <a:endParaRPr lang="es-CO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86C1F59-D349-48EF-B109-CE88CD8BB2C6}"/>
              </a:ext>
            </a:extLst>
          </p:cNvPr>
          <p:cNvSpPr/>
          <p:nvPr/>
        </p:nvSpPr>
        <p:spPr>
          <a:xfrm>
            <a:off x="22555200" y="5120640"/>
            <a:ext cx="80772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0</a:t>
            </a:r>
          </a:p>
        </p:txBody>
      </p:sp>
      <p:cxnSp>
        <p:nvCxnSpPr>
          <p:cNvPr id="20" name="Conector: curvado 19">
            <a:extLst>
              <a:ext uri="{FF2B5EF4-FFF2-40B4-BE49-F238E27FC236}">
                <a16:creationId xmlns:a16="http://schemas.microsoft.com/office/drawing/2014/main" id="{77D552F8-E1A2-4401-8B2D-D6FFF5F43555}"/>
              </a:ext>
            </a:extLst>
          </p:cNvPr>
          <p:cNvCxnSpPr>
            <a:cxnSpLocks/>
            <a:stCxn id="15" idx="6"/>
            <a:endCxn id="15" idx="0"/>
          </p:cNvCxnSpPr>
          <p:nvPr/>
        </p:nvCxnSpPr>
        <p:spPr>
          <a:xfrm flipH="1" flipV="1">
            <a:off x="22959060" y="5120640"/>
            <a:ext cx="403860" cy="361950"/>
          </a:xfrm>
          <a:prstGeom prst="curvedConnector4">
            <a:avLst>
              <a:gd name="adj1" fmla="val -249057"/>
              <a:gd name="adj2" fmla="val 2936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F8FF862-B9C4-4E81-9A52-D788C39201AC}"/>
              </a:ext>
            </a:extLst>
          </p:cNvPr>
          <p:cNvSpPr txBox="1"/>
          <p:nvPr/>
        </p:nvSpPr>
        <p:spPr>
          <a:xfrm>
            <a:off x="24483060" y="4219398"/>
            <a:ext cx="7055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If</a:t>
            </a:r>
            <a:r>
              <a:rPr lang="es-CO" dirty="0"/>
              <a:t>((tiempo&lt;(1000000/(</a:t>
            </a:r>
            <a:r>
              <a:rPr lang="es-CO" dirty="0" err="1"/>
              <a:t>frec</a:t>
            </a:r>
            <a:r>
              <a:rPr lang="es-CO" dirty="0"/>
              <a:t>*255))*entrada) &amp;&amp; tiempo &lt;1000000/</a:t>
            </a:r>
            <a:r>
              <a:rPr lang="es-CO" dirty="0" err="1"/>
              <a:t>frec</a:t>
            </a:r>
            <a:r>
              <a:rPr lang="es-CO" dirty="0"/>
              <a:t>))/</a:t>
            </a:r>
          </a:p>
          <a:p>
            <a:r>
              <a:rPr lang="es-CO" dirty="0" err="1"/>
              <a:t>digitalWrite</a:t>
            </a:r>
            <a:r>
              <a:rPr lang="es-CO" dirty="0"/>
              <a:t>(</a:t>
            </a:r>
            <a:r>
              <a:rPr lang="es-CO" dirty="0" err="1"/>
              <a:t>puerto,HIGH</a:t>
            </a:r>
            <a:r>
              <a:rPr lang="es-CO" dirty="0"/>
              <a:t>);</a:t>
            </a:r>
          </a:p>
          <a:p>
            <a:r>
              <a:rPr lang="es-CO" dirty="0"/>
              <a:t>Tiempo =micros()-((1000000/</a:t>
            </a:r>
            <a:r>
              <a:rPr lang="es-CO" dirty="0" err="1"/>
              <a:t>frec</a:t>
            </a:r>
            <a:r>
              <a:rPr lang="es-CO" dirty="0"/>
              <a:t>)*ciclos);</a:t>
            </a:r>
          </a:p>
        </p:txBody>
      </p:sp>
      <p:cxnSp>
        <p:nvCxnSpPr>
          <p:cNvPr id="29" name="Conector: curvado 28">
            <a:extLst>
              <a:ext uri="{FF2B5EF4-FFF2-40B4-BE49-F238E27FC236}">
                <a16:creationId xmlns:a16="http://schemas.microsoft.com/office/drawing/2014/main" id="{8804D42B-E87E-4D7F-A386-C8C015314401}"/>
              </a:ext>
            </a:extLst>
          </p:cNvPr>
          <p:cNvCxnSpPr>
            <a:cxnSpLocks/>
            <a:stCxn id="15" idx="6"/>
            <a:endCxn id="15" idx="4"/>
          </p:cNvCxnSpPr>
          <p:nvPr/>
        </p:nvCxnSpPr>
        <p:spPr>
          <a:xfrm flipH="1">
            <a:off x="22959060" y="5482590"/>
            <a:ext cx="403860" cy="361950"/>
          </a:xfrm>
          <a:prstGeom prst="curvedConnector4">
            <a:avLst>
              <a:gd name="adj1" fmla="val -268644"/>
              <a:gd name="adj2" fmla="val 3436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57578F4-209B-40D7-B2CD-225381C452D9}"/>
              </a:ext>
            </a:extLst>
          </p:cNvPr>
          <p:cNvSpPr txBox="1"/>
          <p:nvPr/>
        </p:nvSpPr>
        <p:spPr>
          <a:xfrm>
            <a:off x="24665940" y="5772817"/>
            <a:ext cx="215988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 err="1"/>
              <a:t>If</a:t>
            </a:r>
            <a:r>
              <a:rPr lang="es-CO" dirty="0"/>
              <a:t>((tiempo&gt;=(1000000/</a:t>
            </a:r>
            <a:r>
              <a:rPr lang="es-CO" dirty="0" err="1"/>
              <a:t>frec</a:t>
            </a:r>
            <a:r>
              <a:rPr lang="es-CO" dirty="0"/>
              <a:t>*255)*entrada) &amp;&amp; tiempo &lt;1000000/</a:t>
            </a:r>
            <a:r>
              <a:rPr lang="es-CO" dirty="0" err="1"/>
              <a:t>frec</a:t>
            </a:r>
            <a:r>
              <a:rPr lang="es-CO" dirty="0"/>
              <a:t>))/</a:t>
            </a:r>
          </a:p>
          <a:p>
            <a:r>
              <a:rPr lang="es-CO" dirty="0" err="1"/>
              <a:t>digitalWrite</a:t>
            </a:r>
            <a:r>
              <a:rPr lang="es-CO" dirty="0"/>
              <a:t>(</a:t>
            </a:r>
            <a:r>
              <a:rPr lang="es-CO" dirty="0" err="1"/>
              <a:t>puerto,LOW</a:t>
            </a:r>
            <a:r>
              <a:rPr lang="es-CO" dirty="0"/>
              <a:t>);</a:t>
            </a:r>
          </a:p>
          <a:p>
            <a:r>
              <a:rPr lang="es-CO" dirty="0"/>
              <a:t>Tiempo =micros()-((1000000/</a:t>
            </a:r>
            <a:r>
              <a:rPr lang="es-CO" dirty="0" err="1"/>
              <a:t>frec</a:t>
            </a:r>
            <a:r>
              <a:rPr lang="es-CO" dirty="0"/>
              <a:t>)*ciclos);</a:t>
            </a:r>
          </a:p>
          <a:p>
            <a:endParaRPr lang="es-CO" dirty="0"/>
          </a:p>
        </p:txBody>
      </p:sp>
      <p:cxnSp>
        <p:nvCxnSpPr>
          <p:cNvPr id="36" name="Conector: curvado 35">
            <a:extLst>
              <a:ext uri="{FF2B5EF4-FFF2-40B4-BE49-F238E27FC236}">
                <a16:creationId xmlns:a16="http://schemas.microsoft.com/office/drawing/2014/main" id="{B3A87771-5F47-4D3C-830F-95A5F7A24F32}"/>
              </a:ext>
            </a:extLst>
          </p:cNvPr>
          <p:cNvCxnSpPr>
            <a:cxnSpLocks/>
            <a:stCxn id="15" idx="3"/>
            <a:endCxn id="15" idx="1"/>
          </p:cNvCxnSpPr>
          <p:nvPr/>
        </p:nvCxnSpPr>
        <p:spPr>
          <a:xfrm rot="5400000" flipH="1">
            <a:off x="22417551" y="5482590"/>
            <a:ext cx="511874" cy="12700"/>
          </a:xfrm>
          <a:prstGeom prst="curvedConnector5">
            <a:avLst>
              <a:gd name="adj1" fmla="val -44659"/>
              <a:gd name="adj2" fmla="val 16153598"/>
              <a:gd name="adj3" fmla="val 1446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696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488</TotalTime>
  <Words>246</Words>
  <Application>Microsoft Office PowerPoint</Application>
  <PresentationFormat>Personalizado</PresentationFormat>
  <Paragraphs>34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Andres Ramírez Andrade</dc:creator>
  <cp:lastModifiedBy>Edward Nicolas Duarte Valencia</cp:lastModifiedBy>
  <cp:revision>11</cp:revision>
  <dcterms:created xsi:type="dcterms:W3CDTF">2021-06-03T19:15:25Z</dcterms:created>
  <dcterms:modified xsi:type="dcterms:W3CDTF">2021-06-07T00:46:30Z</dcterms:modified>
</cp:coreProperties>
</file>