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4" r:id="rId3"/>
    <p:sldId id="258" r:id="rId4"/>
    <p:sldId id="259" r:id="rId5"/>
    <p:sldId id="260" r:id="rId6"/>
    <p:sldId id="261" r:id="rId7"/>
    <p:sldId id="262" r:id="rId8"/>
    <p:sldId id="263" r:id="rId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CA6"/>
    <a:srgbClr val="788C7F"/>
    <a:srgbClr val="788C57"/>
    <a:srgbClr val="A3FF73"/>
    <a:srgbClr val="C7CCB4"/>
    <a:srgbClr val="5E7458"/>
    <a:srgbClr val="9EB199"/>
    <a:srgbClr val="DDE0D2"/>
    <a:srgbClr val="75897D"/>
    <a:srgbClr val="30F0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114"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829814C-FFA0-E34A-B1AD-3921538F7E52}" type="datetimeFigureOut">
              <a:rPr lang="en-GB" smtClean="0"/>
              <a:t>03/12/2019</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229DE37-B902-954D-B34C-6594524EF3A3}" type="slidenum">
              <a:rPr lang="en-GB" smtClean="0"/>
              <a:t>‹#›</a:t>
            </a:fld>
            <a:endParaRPr lang="en-GB"/>
          </a:p>
        </p:txBody>
      </p:sp>
    </p:spTree>
    <p:extLst>
      <p:ext uri="{BB962C8B-B14F-4D97-AF65-F5344CB8AC3E}">
        <p14:creationId xmlns:p14="http://schemas.microsoft.com/office/powerpoint/2010/main" val="294756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1</a:t>
            </a:fld>
            <a:endParaRPr lang="en-GB"/>
          </a:p>
        </p:txBody>
      </p:sp>
    </p:spTree>
    <p:extLst>
      <p:ext uri="{BB962C8B-B14F-4D97-AF65-F5344CB8AC3E}">
        <p14:creationId xmlns:p14="http://schemas.microsoft.com/office/powerpoint/2010/main" val="299385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3</a:t>
            </a:fld>
            <a:endParaRPr lang="en-GB"/>
          </a:p>
        </p:txBody>
      </p:sp>
    </p:spTree>
    <p:extLst>
      <p:ext uri="{BB962C8B-B14F-4D97-AF65-F5344CB8AC3E}">
        <p14:creationId xmlns:p14="http://schemas.microsoft.com/office/powerpoint/2010/main" val="377007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4</a:t>
            </a:fld>
            <a:endParaRPr lang="en-GB"/>
          </a:p>
        </p:txBody>
      </p:sp>
    </p:spTree>
    <p:extLst>
      <p:ext uri="{BB962C8B-B14F-4D97-AF65-F5344CB8AC3E}">
        <p14:creationId xmlns:p14="http://schemas.microsoft.com/office/powerpoint/2010/main" val="105798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5</a:t>
            </a:fld>
            <a:endParaRPr lang="en-GB"/>
          </a:p>
        </p:txBody>
      </p:sp>
    </p:spTree>
    <p:extLst>
      <p:ext uri="{BB962C8B-B14F-4D97-AF65-F5344CB8AC3E}">
        <p14:creationId xmlns:p14="http://schemas.microsoft.com/office/powerpoint/2010/main" val="157673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6</a:t>
            </a:fld>
            <a:endParaRPr lang="en-GB"/>
          </a:p>
        </p:txBody>
      </p:sp>
    </p:spTree>
    <p:extLst>
      <p:ext uri="{BB962C8B-B14F-4D97-AF65-F5344CB8AC3E}">
        <p14:creationId xmlns:p14="http://schemas.microsoft.com/office/powerpoint/2010/main" val="212044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7</a:t>
            </a:fld>
            <a:endParaRPr lang="en-GB"/>
          </a:p>
        </p:txBody>
      </p:sp>
    </p:spTree>
    <p:extLst>
      <p:ext uri="{BB962C8B-B14F-4D97-AF65-F5344CB8AC3E}">
        <p14:creationId xmlns:p14="http://schemas.microsoft.com/office/powerpoint/2010/main" val="41941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29DE37-B902-954D-B34C-6594524EF3A3}" type="slidenum">
              <a:rPr lang="en-GB" smtClean="0"/>
              <a:t>8</a:t>
            </a:fld>
            <a:endParaRPr lang="en-GB"/>
          </a:p>
        </p:txBody>
      </p:sp>
    </p:spTree>
    <p:extLst>
      <p:ext uri="{BB962C8B-B14F-4D97-AF65-F5344CB8AC3E}">
        <p14:creationId xmlns:p14="http://schemas.microsoft.com/office/powerpoint/2010/main" val="369474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2BC0DA-B439-4C47-BF79-937C91162D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 xmlns:a16="http://schemas.microsoft.com/office/drawing/2014/main" id="{14A58F28-603D-054D-B6C7-CFE160816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 xmlns:a16="http://schemas.microsoft.com/office/drawing/2014/main" id="{D136237B-AAE6-7F49-A862-C2E661EC795D}"/>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F696ADB8-AA82-2D41-96AC-ABB1F4B71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F58BF88-5374-E347-82DF-40575680142A}"/>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05642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5583A4-2EEE-D542-BE80-9425F79CE45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 xmlns:a16="http://schemas.microsoft.com/office/drawing/2014/main" id="{580E972D-9B4B-B449-8938-0B397F05FC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 xmlns:a16="http://schemas.microsoft.com/office/drawing/2014/main" id="{43022ECD-57E6-7C41-AE00-AE49B0FD53ED}"/>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6FAFAE8E-A360-2D47-A4C8-50145ADE6E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4348C7BF-64A9-7447-916C-4B3871314922}"/>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268667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7CDA407-87CB-614C-892A-53DC37E9118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 xmlns:a16="http://schemas.microsoft.com/office/drawing/2014/main" id="{D9B8BAD1-905E-7C41-9F47-AB7CF24743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 xmlns:a16="http://schemas.microsoft.com/office/drawing/2014/main" id="{1D22CF2C-95A5-7C4A-A524-E08DE3FEAF84}"/>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F0A882CF-D39F-C642-AE5E-1424069A51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EB94B01-A5E5-5B4C-B263-89C82A216E48}"/>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16534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F52143-AD40-1D48-A7E8-D8AF85E92F0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 xmlns:a16="http://schemas.microsoft.com/office/drawing/2014/main" id="{3F97FA3C-B21C-C34B-9DA5-3CFF8AE431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 xmlns:a16="http://schemas.microsoft.com/office/drawing/2014/main" id="{5E8761E4-C6C9-6643-9D6F-532598540A67}"/>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7C39B938-ABDA-694E-9765-5545CEA214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27508BD-A524-734D-8DBA-3892B1AEE0B1}"/>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69700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4A130-9723-614E-9694-9088087C1F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 xmlns:a16="http://schemas.microsoft.com/office/drawing/2014/main" id="{98350E4B-ACE7-7E4A-8D70-FA4DB8EAF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5E1CDBA8-C28A-FD42-B89B-0E87B8E33DFC}"/>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F6DA8C80-DB5E-664A-AA9F-6124267D01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1CA9F5E-52BF-FF47-9059-62A4319D1C4F}"/>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01201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68CEED-6B5F-8C49-8E77-6A98D57546E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 xmlns:a16="http://schemas.microsoft.com/office/drawing/2014/main" id="{8EB7B5A7-D765-1044-BD95-ADF1820B4B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 xmlns:a16="http://schemas.microsoft.com/office/drawing/2014/main" id="{DE0AD85B-64D3-1D4C-A3D3-D4F20F46F2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 xmlns:a16="http://schemas.microsoft.com/office/drawing/2014/main" id="{C627FBD0-2EB7-884F-AEFD-33D236AF81C1}"/>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6" name="Footer Placeholder 5">
            <a:extLst>
              <a:ext uri="{FF2B5EF4-FFF2-40B4-BE49-F238E27FC236}">
                <a16:creationId xmlns="" xmlns:a16="http://schemas.microsoft.com/office/drawing/2014/main" id="{6E383F65-C9B3-D944-9A99-FE8F5E1913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39BF0A-4FF7-5C4D-8C11-37595FAC140A}"/>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9805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AB2AC0-13C4-3D4D-92ED-7D5EFC25DBB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 xmlns:a16="http://schemas.microsoft.com/office/drawing/2014/main" id="{C0C77983-0CE8-3B42-8955-B05B7C5B0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7CAF9E8F-B0AE-9B4B-8866-AF68D76B486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 xmlns:a16="http://schemas.microsoft.com/office/drawing/2014/main" id="{B3A48FD3-9D3D-B145-9239-84820F6CB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15E1887B-0820-184F-8E82-027711D5BC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 xmlns:a16="http://schemas.microsoft.com/office/drawing/2014/main" id="{DA10C56B-89DC-E043-AFAD-8F12558FE27E}"/>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8" name="Footer Placeholder 7">
            <a:extLst>
              <a:ext uri="{FF2B5EF4-FFF2-40B4-BE49-F238E27FC236}">
                <a16:creationId xmlns="" xmlns:a16="http://schemas.microsoft.com/office/drawing/2014/main" id="{3293678D-B627-EC48-BBD2-B97E2CEA7E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26105F1C-045A-6A49-9913-DB5EC9543624}"/>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65195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243C57-B805-FB46-9303-12B674AE62E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 xmlns:a16="http://schemas.microsoft.com/office/drawing/2014/main" id="{8368E2BE-964E-6147-8B7E-8D419067E44A}"/>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4" name="Footer Placeholder 3">
            <a:extLst>
              <a:ext uri="{FF2B5EF4-FFF2-40B4-BE49-F238E27FC236}">
                <a16:creationId xmlns="" xmlns:a16="http://schemas.microsoft.com/office/drawing/2014/main" id="{233D9B00-667E-3D49-AE72-33C4E9D05A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1B2994DF-0EC0-754E-9910-471146090ED9}"/>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405858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F125BDD-45D1-934D-BA4B-EE3855A90A40}"/>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3" name="Footer Placeholder 2">
            <a:extLst>
              <a:ext uri="{FF2B5EF4-FFF2-40B4-BE49-F238E27FC236}">
                <a16:creationId xmlns="" xmlns:a16="http://schemas.microsoft.com/office/drawing/2014/main" id="{A51DB88C-C523-D24A-9FEF-0A8A78CB83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82515C55-402A-C046-9898-4D4942F87237}"/>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303180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42E82B-BA9D-1845-BDC0-C07C20CF64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 xmlns:a16="http://schemas.microsoft.com/office/drawing/2014/main" id="{CE724E9B-1E39-7C48-AFBF-2C69884D0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 xmlns:a16="http://schemas.microsoft.com/office/drawing/2014/main" id="{33533E58-F31D-774A-A31E-E48277FA3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ABA2B136-8376-A449-A355-FB696938B183}"/>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6" name="Footer Placeholder 5">
            <a:extLst>
              <a:ext uri="{FF2B5EF4-FFF2-40B4-BE49-F238E27FC236}">
                <a16:creationId xmlns="" xmlns:a16="http://schemas.microsoft.com/office/drawing/2014/main" id="{5BD01402-F177-9F42-B87F-AA3A8E84B3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9704D15-F576-AC4F-9035-B266E778FA05}"/>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126481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66804-4738-B640-94C3-B7311E0F65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 xmlns:a16="http://schemas.microsoft.com/office/drawing/2014/main" id="{7FE6F2C2-3458-A047-9B37-36C839886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26DF8458-439E-3A45-96C3-C7023AA9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B4550490-4EB7-EB4B-8C39-D4FC8095256D}"/>
              </a:ext>
            </a:extLst>
          </p:cNvPr>
          <p:cNvSpPr>
            <a:spLocks noGrp="1"/>
          </p:cNvSpPr>
          <p:nvPr>
            <p:ph type="dt" sz="half" idx="10"/>
          </p:nvPr>
        </p:nvSpPr>
        <p:spPr/>
        <p:txBody>
          <a:bodyPr/>
          <a:lstStyle/>
          <a:p>
            <a:fld id="{C27F9227-AD60-744F-9568-7B062EDF118F}" type="datetimeFigureOut">
              <a:rPr lang="en-GB" smtClean="0"/>
              <a:t>03/12/2019</a:t>
            </a:fld>
            <a:endParaRPr lang="en-GB"/>
          </a:p>
        </p:txBody>
      </p:sp>
      <p:sp>
        <p:nvSpPr>
          <p:cNvPr id="6" name="Footer Placeholder 5">
            <a:extLst>
              <a:ext uri="{FF2B5EF4-FFF2-40B4-BE49-F238E27FC236}">
                <a16:creationId xmlns="" xmlns:a16="http://schemas.microsoft.com/office/drawing/2014/main" id="{C5801E00-61DD-6541-A813-F0D4B78EB0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C4984AB-AC0B-6742-BDAC-8C0AA80436ED}"/>
              </a:ext>
            </a:extLst>
          </p:cNvPr>
          <p:cNvSpPr>
            <a:spLocks noGrp="1"/>
          </p:cNvSpPr>
          <p:nvPr>
            <p:ph type="sldNum" sz="quarter" idx="12"/>
          </p:nvPr>
        </p:nvSpPr>
        <p:spPr/>
        <p:txBody>
          <a:bodyPr/>
          <a:lstStyle/>
          <a:p>
            <a:fld id="{14452060-078F-3D47-B145-E90EF6FB5A89}" type="slidenum">
              <a:rPr lang="en-GB" smtClean="0"/>
              <a:t>‹#›</a:t>
            </a:fld>
            <a:endParaRPr lang="en-GB"/>
          </a:p>
        </p:txBody>
      </p:sp>
    </p:spTree>
    <p:extLst>
      <p:ext uri="{BB962C8B-B14F-4D97-AF65-F5344CB8AC3E}">
        <p14:creationId xmlns:p14="http://schemas.microsoft.com/office/powerpoint/2010/main" val="249608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D64B24F-8D4D-AD43-94BF-B542E0DB7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 xmlns:a16="http://schemas.microsoft.com/office/drawing/2014/main" id="{C83507C0-2824-F54A-95FB-9B1FBD42A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 xmlns:a16="http://schemas.microsoft.com/office/drawing/2014/main" id="{CB4E8CFD-1AF8-0F4B-83F9-DD15B319B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9227-AD60-744F-9568-7B062EDF118F}" type="datetimeFigureOut">
              <a:rPr lang="en-GB" smtClean="0"/>
              <a:t>03/12/2019</a:t>
            </a:fld>
            <a:endParaRPr lang="en-GB"/>
          </a:p>
        </p:txBody>
      </p:sp>
      <p:sp>
        <p:nvSpPr>
          <p:cNvPr id="5" name="Footer Placeholder 4">
            <a:extLst>
              <a:ext uri="{FF2B5EF4-FFF2-40B4-BE49-F238E27FC236}">
                <a16:creationId xmlns="" xmlns:a16="http://schemas.microsoft.com/office/drawing/2014/main" id="{99DEBC2A-D876-6C4D-9EFB-8E5FF4B50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370B3DEE-286B-6D4F-BE4D-918AA9A8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52060-078F-3D47-B145-E90EF6FB5A89}" type="slidenum">
              <a:rPr lang="en-GB" smtClean="0"/>
              <a:t>‹#›</a:t>
            </a:fld>
            <a:endParaRPr lang="en-GB"/>
          </a:p>
        </p:txBody>
      </p:sp>
    </p:spTree>
    <p:extLst>
      <p:ext uri="{BB962C8B-B14F-4D97-AF65-F5344CB8AC3E}">
        <p14:creationId xmlns:p14="http://schemas.microsoft.com/office/powerpoint/2010/main" val="95389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meteo.arso.gov.si/met/sl/climate/tables/precip_return_periods_newer/"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1FBA2C-33F7-2D46-9CB8-BF36F5B42471}"/>
              </a:ext>
            </a:extLst>
          </p:cNvPr>
          <p:cNvSpPr txBox="1"/>
          <p:nvPr/>
        </p:nvSpPr>
        <p:spPr>
          <a:xfrm>
            <a:off x="3073049" y="2688639"/>
            <a:ext cx="184731" cy="369332"/>
          </a:xfrm>
          <a:prstGeom prst="rect">
            <a:avLst/>
          </a:prstGeom>
          <a:noFill/>
        </p:spPr>
        <p:txBody>
          <a:bodyPr wrap="none" rtlCol="0">
            <a:spAutoFit/>
          </a:bodyPr>
          <a:lstStyle/>
          <a:p>
            <a:endParaRPr lang="en-GB" dirty="0"/>
          </a:p>
        </p:txBody>
      </p:sp>
      <p:sp>
        <p:nvSpPr>
          <p:cNvPr id="21" name="TextBox 20">
            <a:extLst>
              <a:ext uri="{FF2B5EF4-FFF2-40B4-BE49-F238E27FC236}">
                <a16:creationId xmlns="" xmlns:a16="http://schemas.microsoft.com/office/drawing/2014/main" id="{0F220AC9-5460-2E45-B91A-483590446EB2}"/>
              </a:ext>
            </a:extLst>
          </p:cNvPr>
          <p:cNvSpPr txBox="1"/>
          <p:nvPr/>
        </p:nvSpPr>
        <p:spPr>
          <a:xfrm>
            <a:off x="6604055" y="3093248"/>
            <a:ext cx="2482090" cy="369332"/>
          </a:xfrm>
          <a:prstGeom prst="rect">
            <a:avLst/>
          </a:prstGeom>
          <a:noFill/>
        </p:spPr>
        <p:txBody>
          <a:bodyPr wrap="none" rtlCol="0">
            <a:spAutoFit/>
          </a:bodyPr>
          <a:lstStyle/>
          <a:p>
            <a:r>
              <a:rPr lang="en-GB" dirty="0" err="1"/>
              <a:t>Treemap</a:t>
            </a:r>
            <a:r>
              <a:rPr lang="en-GB" dirty="0"/>
              <a:t> of SPU (</a:t>
            </a:r>
            <a:r>
              <a:rPr lang="sl-SI" dirty="0"/>
              <a:t>VI</a:t>
            </a:r>
            <a:r>
              <a:rPr lang="en-GB" dirty="0"/>
              <a:t>-</a:t>
            </a:r>
            <a:r>
              <a:rPr lang="sl-SI" dirty="0"/>
              <a:t>287</a:t>
            </a:r>
            <a:r>
              <a:rPr lang="en-GB" dirty="0"/>
              <a:t>)</a:t>
            </a:r>
          </a:p>
        </p:txBody>
      </p:sp>
      <p:sp>
        <p:nvSpPr>
          <p:cNvPr id="29" name="TextBox 28">
            <a:extLst>
              <a:ext uri="{FF2B5EF4-FFF2-40B4-BE49-F238E27FC236}">
                <a16:creationId xmlns="" xmlns:a16="http://schemas.microsoft.com/office/drawing/2014/main" id="{D57192D2-4F6C-344A-8163-87D74C43426E}"/>
              </a:ext>
            </a:extLst>
          </p:cNvPr>
          <p:cNvSpPr txBox="1"/>
          <p:nvPr/>
        </p:nvSpPr>
        <p:spPr>
          <a:xfrm>
            <a:off x="6604056" y="3392371"/>
            <a:ext cx="3282062" cy="430887"/>
          </a:xfrm>
          <a:prstGeom prst="rect">
            <a:avLst/>
          </a:prstGeom>
          <a:noFill/>
        </p:spPr>
        <p:txBody>
          <a:bodyPr wrap="square" rtlCol="0">
            <a:spAutoFit/>
          </a:bodyPr>
          <a:lstStyle/>
          <a:p>
            <a:r>
              <a:rPr lang="sl-SI" sz="1100" dirty="0"/>
              <a:t>UNIT</a:t>
            </a:r>
            <a:r>
              <a:rPr lang="en-GB" sz="1100" dirty="0"/>
              <a:t> (</a:t>
            </a:r>
            <a:r>
              <a:rPr lang="en-GB" sz="1100" dirty="0" err="1"/>
              <a:t>shp</a:t>
            </a:r>
            <a:r>
              <a:rPr lang="en-GB" sz="1100" dirty="0"/>
              <a:t>) = Unit (</a:t>
            </a:r>
            <a:r>
              <a:rPr lang="en-GB" sz="1100" dirty="0" err="1"/>
              <a:t>EUP_Select_Class</a:t>
            </a:r>
            <a:r>
              <a:rPr lang="en-GB" sz="1100" dirty="0"/>
              <a:t>), details about plot of land in terms of urban development status </a:t>
            </a:r>
          </a:p>
        </p:txBody>
      </p:sp>
      <p:sp>
        <p:nvSpPr>
          <p:cNvPr id="59" name="TextBox 58">
            <a:extLst>
              <a:ext uri="{FF2B5EF4-FFF2-40B4-BE49-F238E27FC236}">
                <a16:creationId xmlns="" xmlns:a16="http://schemas.microsoft.com/office/drawing/2014/main" id="{A9841459-ED0C-E648-80A4-4EFDB819B235}"/>
              </a:ext>
            </a:extLst>
          </p:cNvPr>
          <p:cNvSpPr txBox="1"/>
          <p:nvPr/>
        </p:nvSpPr>
        <p:spPr>
          <a:xfrm>
            <a:off x="400832" y="3810962"/>
            <a:ext cx="2835007" cy="276999"/>
          </a:xfrm>
          <a:prstGeom prst="rect">
            <a:avLst/>
          </a:prstGeom>
          <a:noFill/>
        </p:spPr>
        <p:txBody>
          <a:bodyPr wrap="none" rtlCol="0">
            <a:spAutoFit/>
          </a:bodyPr>
          <a:lstStyle/>
          <a:p>
            <a:r>
              <a:rPr lang="en-GB" sz="1200" dirty="0"/>
              <a:t>Map with CN </a:t>
            </a:r>
            <a:r>
              <a:rPr lang="sl-SI" sz="1200" dirty="0" err="1"/>
              <a:t>validation</a:t>
            </a:r>
            <a:r>
              <a:rPr lang="sl-SI" sz="1200" dirty="0"/>
              <a:t> </a:t>
            </a:r>
            <a:r>
              <a:rPr lang="sl-SI" sz="1200" dirty="0" err="1"/>
              <a:t>values</a:t>
            </a:r>
            <a:r>
              <a:rPr lang="en-GB" sz="1200" dirty="0"/>
              <a:t> (overview)</a:t>
            </a:r>
          </a:p>
        </p:txBody>
      </p:sp>
      <p:sp>
        <p:nvSpPr>
          <p:cNvPr id="61" name="TextBox 60">
            <a:extLst>
              <a:ext uri="{FF2B5EF4-FFF2-40B4-BE49-F238E27FC236}">
                <a16:creationId xmlns="" xmlns:a16="http://schemas.microsoft.com/office/drawing/2014/main" id="{FB9B33A5-D662-E647-AD6D-25E81E635D88}"/>
              </a:ext>
            </a:extLst>
          </p:cNvPr>
          <p:cNvSpPr txBox="1"/>
          <p:nvPr/>
        </p:nvSpPr>
        <p:spPr>
          <a:xfrm>
            <a:off x="311933" y="4094743"/>
            <a:ext cx="2400016" cy="253916"/>
          </a:xfrm>
          <a:prstGeom prst="rect">
            <a:avLst/>
          </a:prstGeom>
          <a:noFill/>
        </p:spPr>
        <p:txBody>
          <a:bodyPr wrap="none" rtlCol="0">
            <a:spAutoFit/>
          </a:bodyPr>
          <a:lstStyle/>
          <a:p>
            <a:r>
              <a:rPr lang="en-GB" sz="1050" dirty="0"/>
              <a:t>Textual Information Per Highlighted Unit</a:t>
            </a:r>
          </a:p>
        </p:txBody>
      </p:sp>
      <p:sp>
        <p:nvSpPr>
          <p:cNvPr id="64" name="TextBox 63">
            <a:extLst>
              <a:ext uri="{FF2B5EF4-FFF2-40B4-BE49-F238E27FC236}">
                <a16:creationId xmlns="" xmlns:a16="http://schemas.microsoft.com/office/drawing/2014/main" id="{7EB5EAEE-7D0F-AC46-B44E-EED44F60DB47}"/>
              </a:ext>
            </a:extLst>
          </p:cNvPr>
          <p:cNvSpPr txBox="1"/>
          <p:nvPr/>
        </p:nvSpPr>
        <p:spPr>
          <a:xfrm>
            <a:off x="3360527" y="4097887"/>
            <a:ext cx="2021707" cy="253916"/>
          </a:xfrm>
          <a:prstGeom prst="rect">
            <a:avLst/>
          </a:prstGeom>
          <a:noFill/>
        </p:spPr>
        <p:txBody>
          <a:bodyPr wrap="none" rtlCol="0">
            <a:spAutoFit/>
          </a:bodyPr>
          <a:lstStyle/>
          <a:p>
            <a:r>
              <a:rPr lang="sl-SI" sz="1050" dirty="0" err="1"/>
              <a:t>Rain</a:t>
            </a:r>
            <a:r>
              <a:rPr lang="sl-SI" sz="1050" dirty="0"/>
              <a:t> data </a:t>
            </a:r>
            <a:r>
              <a:rPr lang="sl-SI" sz="1050" dirty="0" err="1"/>
              <a:t>for</a:t>
            </a:r>
            <a:r>
              <a:rPr lang="sl-SI" sz="1050" dirty="0"/>
              <a:t> </a:t>
            </a:r>
            <a:r>
              <a:rPr lang="sl-SI" sz="1050" dirty="0" err="1"/>
              <a:t>nearest</a:t>
            </a:r>
            <a:r>
              <a:rPr lang="sl-SI" sz="1050" dirty="0"/>
              <a:t> </a:t>
            </a:r>
            <a:r>
              <a:rPr lang="sl-SI" sz="1050" dirty="0" err="1"/>
              <a:t>rain</a:t>
            </a:r>
            <a:r>
              <a:rPr lang="sl-SI" sz="1050" dirty="0"/>
              <a:t> </a:t>
            </a:r>
            <a:r>
              <a:rPr lang="sl-SI" sz="1050" dirty="0" err="1"/>
              <a:t>station</a:t>
            </a:r>
            <a:endParaRPr lang="en-GB" sz="1050" dirty="0"/>
          </a:p>
        </p:txBody>
      </p:sp>
      <p:sp>
        <p:nvSpPr>
          <p:cNvPr id="65" name="Rectangle 64">
            <a:extLst>
              <a:ext uri="{FF2B5EF4-FFF2-40B4-BE49-F238E27FC236}">
                <a16:creationId xmlns="" xmlns:a16="http://schemas.microsoft.com/office/drawing/2014/main" id="{90A7E034-CDD7-8340-BC17-AB1E5A0F3F82}"/>
              </a:ext>
            </a:extLst>
          </p:cNvPr>
          <p:cNvSpPr/>
          <p:nvPr/>
        </p:nvSpPr>
        <p:spPr>
          <a:xfrm>
            <a:off x="6454809" y="211015"/>
            <a:ext cx="5336357" cy="389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 xmlns:a16="http://schemas.microsoft.com/office/drawing/2014/main" id="{3F8415B8-50E9-4348-972B-D058758145A7}"/>
              </a:ext>
            </a:extLst>
          </p:cNvPr>
          <p:cNvSpPr/>
          <p:nvPr/>
        </p:nvSpPr>
        <p:spPr>
          <a:xfrm>
            <a:off x="3406726" y="4331630"/>
            <a:ext cx="3892557" cy="243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6" name="Group 55"/>
          <p:cNvGrpSpPr/>
          <p:nvPr/>
        </p:nvGrpSpPr>
        <p:grpSpPr>
          <a:xfrm>
            <a:off x="7466487" y="4457701"/>
            <a:ext cx="1409159" cy="2283564"/>
            <a:chOff x="7466487" y="4457701"/>
            <a:chExt cx="1409159" cy="2283564"/>
          </a:xfrm>
        </p:grpSpPr>
        <p:grpSp>
          <p:nvGrpSpPr>
            <p:cNvPr id="57" name="Group 56"/>
            <p:cNvGrpSpPr/>
            <p:nvPr/>
          </p:nvGrpSpPr>
          <p:grpSpPr>
            <a:xfrm>
              <a:off x="7466487" y="4457701"/>
              <a:ext cx="1409159" cy="2283564"/>
              <a:chOff x="5956766" y="4457701"/>
              <a:chExt cx="1409159" cy="2283564"/>
            </a:xfrm>
          </p:grpSpPr>
          <p:sp>
            <p:nvSpPr>
              <p:cNvPr id="60" name="PoljeZBesedilom 87">
                <a:extLst>
                  <a:ext uri="{FF2B5EF4-FFF2-40B4-BE49-F238E27FC236}">
                    <a16:creationId xmlns="" xmlns:a16="http://schemas.microsoft.com/office/drawing/2014/main" id="{0555E80E-4562-4C90-8F5C-172C6A76E622}"/>
                  </a:ext>
                </a:extLst>
              </p:cNvPr>
              <p:cNvSpPr txBox="1"/>
              <p:nvPr/>
            </p:nvSpPr>
            <p:spPr>
              <a:xfrm>
                <a:off x="5956766" y="5934066"/>
                <a:ext cx="1325098" cy="400110"/>
              </a:xfrm>
              <a:prstGeom prst="rect">
                <a:avLst/>
              </a:prstGeom>
              <a:noFill/>
            </p:spPr>
            <p:txBody>
              <a:bodyPr wrap="square" rtlCol="0">
                <a:spAutoFit/>
              </a:bodyPr>
              <a:lstStyle/>
              <a:p>
                <a:r>
                  <a:rPr lang="sl-SI" sz="1000" dirty="0" err="1"/>
                  <a:t>Select</a:t>
                </a:r>
                <a:r>
                  <a:rPr lang="sl-SI" sz="1000" dirty="0"/>
                  <a:t> </a:t>
                </a:r>
                <a:r>
                  <a:rPr lang="sl-SI" sz="1000" dirty="0" err="1"/>
                  <a:t>climate</a:t>
                </a:r>
                <a:r>
                  <a:rPr lang="sl-SI" sz="1000" dirty="0"/>
                  <a:t> </a:t>
                </a:r>
                <a:r>
                  <a:rPr lang="sl-SI" sz="1000" dirty="0" err="1"/>
                  <a:t>change</a:t>
                </a:r>
                <a:r>
                  <a:rPr lang="sl-SI" sz="1000" dirty="0"/>
                  <a:t> </a:t>
                </a:r>
                <a:r>
                  <a:rPr lang="sl-SI" sz="1000" dirty="0" err="1"/>
                  <a:t>prediction</a:t>
                </a:r>
                <a:r>
                  <a:rPr lang="sl-SI" sz="1000" dirty="0"/>
                  <a:t> </a:t>
                </a:r>
                <a:r>
                  <a:rPr lang="sl-SI" sz="1000" dirty="0" err="1"/>
                  <a:t>value</a:t>
                </a:r>
                <a:r>
                  <a:rPr lang="sl-SI" sz="1000" dirty="0"/>
                  <a:t> (</a:t>
                </a:r>
                <a:r>
                  <a:rPr lang="sl-SI" sz="1000" dirty="0" err="1"/>
                  <a:t>Cc</a:t>
                </a:r>
                <a:r>
                  <a:rPr lang="sl-SI" sz="1000" dirty="0"/>
                  <a:t>):</a:t>
                </a:r>
              </a:p>
            </p:txBody>
          </p:sp>
          <p:sp>
            <p:nvSpPr>
              <p:cNvPr id="63" name="Pravokotnik 9">
                <a:extLst>
                  <a:ext uri="{FF2B5EF4-FFF2-40B4-BE49-F238E27FC236}">
                    <a16:creationId xmlns="" xmlns:a16="http://schemas.microsoft.com/office/drawing/2014/main" id="{5596446A-63DD-4EF2-AFCE-BABB8911605E}"/>
                  </a:ext>
                </a:extLst>
              </p:cNvPr>
              <p:cNvSpPr/>
              <p:nvPr/>
            </p:nvSpPr>
            <p:spPr>
              <a:xfrm>
                <a:off x="6157913" y="6322434"/>
                <a:ext cx="476250" cy="2097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a:solidFill>
                      <a:schemeClr val="tx1"/>
                    </a:solidFill>
                  </a:rPr>
                  <a:t>No </a:t>
                </a:r>
                <a:r>
                  <a:rPr lang="sl-SI" sz="600" b="1" dirty="0" err="1">
                    <a:solidFill>
                      <a:schemeClr val="tx1"/>
                    </a:solidFill>
                  </a:rPr>
                  <a:t>change</a:t>
                </a:r>
                <a:endParaRPr lang="sl-SI" sz="600" b="1" dirty="0">
                  <a:solidFill>
                    <a:schemeClr val="tx1"/>
                  </a:solidFill>
                </a:endParaRPr>
              </a:p>
            </p:txBody>
          </p:sp>
          <p:sp>
            <p:nvSpPr>
              <p:cNvPr id="67" name="Pravokotnik 91">
                <a:extLst>
                  <a:ext uri="{FF2B5EF4-FFF2-40B4-BE49-F238E27FC236}">
                    <a16:creationId xmlns="" xmlns:a16="http://schemas.microsoft.com/office/drawing/2014/main" id="{1F7E53A9-E099-4A10-87F7-51F91E1480B6}"/>
                  </a:ext>
                </a:extLst>
              </p:cNvPr>
              <p:cNvSpPr/>
              <p:nvPr/>
            </p:nvSpPr>
            <p:spPr>
              <a:xfrm>
                <a:off x="6157914" y="6531528"/>
                <a:ext cx="476248" cy="209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tx1"/>
                    </a:solidFill>
                  </a:rPr>
                  <a:t>10</a:t>
                </a:r>
                <a:r>
                  <a:rPr lang="en-US" sz="600" b="1" dirty="0" smtClean="0">
                    <a:solidFill>
                      <a:schemeClr val="tx1"/>
                    </a:solidFill>
                  </a:rPr>
                  <a:t>% </a:t>
                </a:r>
                <a:r>
                  <a:rPr lang="en-US" sz="600" b="1" dirty="0">
                    <a:solidFill>
                      <a:schemeClr val="tx1"/>
                    </a:solidFill>
                  </a:rPr>
                  <a:t>increase</a:t>
                </a:r>
              </a:p>
            </p:txBody>
          </p:sp>
          <p:sp>
            <p:nvSpPr>
              <p:cNvPr id="68" name="Pravokotnik 92">
                <a:extLst>
                  <a:ext uri="{FF2B5EF4-FFF2-40B4-BE49-F238E27FC236}">
                    <a16:creationId xmlns="" xmlns:a16="http://schemas.microsoft.com/office/drawing/2014/main" id="{39D1EC38-E3CF-4713-A44B-02FCDA5CEB28}"/>
                  </a:ext>
                </a:extLst>
              </p:cNvPr>
              <p:cNvSpPr/>
              <p:nvPr/>
            </p:nvSpPr>
            <p:spPr>
              <a:xfrm>
                <a:off x="6634163" y="6531528"/>
                <a:ext cx="452436" cy="2097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bg1"/>
                    </a:solidFill>
                  </a:rPr>
                  <a:t>20</a:t>
                </a:r>
                <a:r>
                  <a:rPr lang="en-US" sz="600" b="1" dirty="0">
                    <a:solidFill>
                      <a:schemeClr val="bg1"/>
                    </a:solidFill>
                  </a:rPr>
                  <a:t>% increase</a:t>
                </a:r>
              </a:p>
            </p:txBody>
          </p:sp>
          <p:pic>
            <p:nvPicPr>
              <p:cNvPr id="70" name="Picture 69"/>
              <p:cNvPicPr>
                <a:picLocks noChangeAspect="1"/>
              </p:cNvPicPr>
              <p:nvPr/>
            </p:nvPicPr>
            <p:blipFill>
              <a:blip r:embed="rId3"/>
              <a:stretch>
                <a:fillRect/>
              </a:stretch>
            </p:blipFill>
            <p:spPr>
              <a:xfrm>
                <a:off x="5956766" y="4457701"/>
                <a:ext cx="1409159" cy="1419224"/>
              </a:xfrm>
              <a:prstGeom prst="rect">
                <a:avLst/>
              </a:prstGeom>
            </p:spPr>
          </p:pic>
          <p:sp>
            <p:nvSpPr>
              <p:cNvPr id="71" name="Pravokotnik 88">
                <a:extLst>
                  <a:ext uri="{FF2B5EF4-FFF2-40B4-BE49-F238E27FC236}">
                    <a16:creationId xmlns="" xmlns:a16="http://schemas.microsoft.com/office/drawing/2014/main" id="{143A0AD7-D075-4C75-913B-CA32E8BB9CB2}"/>
                  </a:ext>
                </a:extLst>
              </p:cNvPr>
              <p:cNvSpPr/>
              <p:nvPr/>
            </p:nvSpPr>
            <p:spPr>
              <a:xfrm>
                <a:off x="6634563" y="6326554"/>
                <a:ext cx="452037" cy="209737"/>
              </a:xfrm>
              <a:prstGeom prst="rect">
                <a:avLst/>
              </a:prstGeom>
              <a:solidFill>
                <a:schemeClr val="accent1">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chemeClr val="tx1"/>
                    </a:solidFill>
                  </a:rPr>
                  <a:t>5% increase</a:t>
                </a:r>
                <a:endParaRPr lang="en-US" sz="600" b="1" dirty="0">
                  <a:solidFill>
                    <a:schemeClr val="tx1"/>
                  </a:solidFill>
                </a:endParaRPr>
              </a:p>
            </p:txBody>
          </p:sp>
        </p:grpSp>
        <p:sp>
          <p:nvSpPr>
            <p:cNvPr id="58" name="Rectangle 57"/>
            <p:cNvSpPr/>
            <p:nvPr/>
          </p:nvSpPr>
          <p:spPr>
            <a:xfrm>
              <a:off x="7950200" y="5118100"/>
              <a:ext cx="193683" cy="330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grpSp>
      <p:grpSp>
        <p:nvGrpSpPr>
          <p:cNvPr id="5" name="Group 4"/>
          <p:cNvGrpSpPr/>
          <p:nvPr/>
        </p:nvGrpSpPr>
        <p:grpSpPr>
          <a:xfrm>
            <a:off x="400831" y="4330037"/>
            <a:ext cx="2894210" cy="2433875"/>
            <a:chOff x="400831" y="4330037"/>
            <a:chExt cx="2894210" cy="2433875"/>
          </a:xfrm>
        </p:grpSpPr>
        <p:sp>
          <p:nvSpPr>
            <p:cNvPr id="102" name="Rectangle 65">
              <a:extLst>
                <a:ext uri="{FF2B5EF4-FFF2-40B4-BE49-F238E27FC236}">
                  <a16:creationId xmlns="" xmlns:a16="http://schemas.microsoft.com/office/drawing/2014/main" id="{9E41A616-C2CC-4F73-9D9E-240BE8260C90}"/>
                </a:ext>
              </a:extLst>
            </p:cNvPr>
            <p:cNvSpPr/>
            <p:nvPr/>
          </p:nvSpPr>
          <p:spPr>
            <a:xfrm>
              <a:off x="410530" y="4330037"/>
              <a:ext cx="2884511" cy="243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00831" y="4334697"/>
              <a:ext cx="2782971" cy="2354491"/>
            </a:xfrm>
            <a:prstGeom prst="rect">
              <a:avLst/>
            </a:prstGeom>
            <a:noFill/>
          </p:spPr>
          <p:txBody>
            <a:bodyPr wrap="square" rtlCol="0">
              <a:spAutoFit/>
            </a:bodyPr>
            <a:lstStyle/>
            <a:p>
              <a:r>
                <a:rPr lang="sl-SI" sz="1050" dirty="0" smtClean="0"/>
                <a:t>UNIT:</a:t>
              </a:r>
            </a:p>
            <a:p>
              <a:r>
                <a:rPr lang="sl-SI" sz="1050" dirty="0" smtClean="0"/>
                <a:t>LAND USE:</a:t>
              </a:r>
            </a:p>
            <a:p>
              <a:r>
                <a:rPr lang="sl-SI" sz="1050" dirty="0" smtClean="0"/>
                <a:t>LAND USE DESCRIPTION:</a:t>
              </a:r>
            </a:p>
            <a:p>
              <a:r>
                <a:rPr lang="sl-SI" sz="1050" dirty="0" smtClean="0"/>
                <a:t>MIN GREEN AREA:</a:t>
              </a:r>
            </a:p>
            <a:p>
              <a:r>
                <a:rPr lang="sl-SI" sz="1050" dirty="0"/>
                <a:t>BUILDING </a:t>
              </a:r>
              <a:r>
                <a:rPr lang="sl-SI" sz="1050" dirty="0" smtClean="0"/>
                <a:t>DESCRIPTION:</a:t>
              </a:r>
            </a:p>
            <a:p>
              <a:endParaRPr lang="sl-SI" sz="1050" dirty="0" smtClean="0"/>
            </a:p>
            <a:p>
              <a:r>
                <a:rPr lang="sl-SI" sz="1050" dirty="0" smtClean="0"/>
                <a:t>CURRENT </a:t>
              </a:r>
              <a:r>
                <a:rPr lang="sl-SI" sz="1050" dirty="0"/>
                <a:t>BUILDINGS PER </a:t>
              </a:r>
              <a:r>
                <a:rPr lang="sl-SI" sz="1050" dirty="0" smtClean="0"/>
                <a:t>ha:</a:t>
              </a:r>
            </a:p>
            <a:p>
              <a:r>
                <a:rPr lang="sl-SI" sz="1050" dirty="0"/>
                <a:t>CURRENT </a:t>
              </a:r>
              <a:r>
                <a:rPr lang="sl-SI" sz="1050" dirty="0" smtClean="0"/>
                <a:t>POPULATION DENSITY:</a:t>
              </a:r>
            </a:p>
            <a:p>
              <a:r>
                <a:rPr lang="sl-SI" sz="1050" dirty="0" smtClean="0"/>
                <a:t>AREA</a:t>
              </a:r>
              <a:r>
                <a:rPr lang="sl-SI" sz="1050" dirty="0"/>
                <a:t>:</a:t>
              </a:r>
            </a:p>
            <a:p>
              <a:r>
                <a:rPr lang="sl-SI" sz="1050" dirty="0"/>
                <a:t>CN A:</a:t>
              </a:r>
            </a:p>
            <a:p>
              <a:r>
                <a:rPr lang="sl-SI" sz="1050" dirty="0"/>
                <a:t>CN B:</a:t>
              </a:r>
            </a:p>
            <a:p>
              <a:r>
                <a:rPr lang="sl-SI" sz="1050" dirty="0"/>
                <a:t>CN C:</a:t>
              </a:r>
            </a:p>
            <a:p>
              <a:r>
                <a:rPr lang="sl-SI" sz="1050" dirty="0"/>
                <a:t>CN D</a:t>
              </a:r>
              <a:r>
                <a:rPr lang="sl-SI" sz="1050" dirty="0" smtClean="0"/>
                <a:t>:</a:t>
              </a:r>
            </a:p>
            <a:p>
              <a:r>
                <a:rPr lang="sl-SI" sz="1050" dirty="0" smtClean="0"/>
                <a:t>RAIN STATION:</a:t>
              </a:r>
              <a:endParaRPr lang="sl-SI" sz="1050" dirty="0"/>
            </a:p>
          </p:txBody>
        </p:sp>
      </p:grpSp>
      <p:grpSp>
        <p:nvGrpSpPr>
          <p:cNvPr id="51" name="Group 50"/>
          <p:cNvGrpSpPr/>
          <p:nvPr/>
        </p:nvGrpSpPr>
        <p:grpSpPr>
          <a:xfrm>
            <a:off x="400832" y="211015"/>
            <a:ext cx="5929219" cy="3897521"/>
            <a:chOff x="400832" y="211015"/>
            <a:chExt cx="5929219" cy="3897521"/>
          </a:xfrm>
        </p:grpSpPr>
        <p:pic>
          <p:nvPicPr>
            <p:cNvPr id="52" name="Picture 51"/>
            <p:cNvPicPr>
              <a:picLocks noChangeAspect="1"/>
            </p:cNvPicPr>
            <p:nvPr/>
          </p:nvPicPr>
          <p:blipFill>
            <a:blip r:embed="rId4"/>
            <a:stretch>
              <a:fillRect/>
            </a:stretch>
          </p:blipFill>
          <p:spPr>
            <a:xfrm>
              <a:off x="1212718" y="262918"/>
              <a:ext cx="3891874" cy="3780979"/>
            </a:xfrm>
            <a:prstGeom prst="rect">
              <a:avLst/>
            </a:prstGeom>
          </p:spPr>
        </p:pic>
        <p:sp>
          <p:nvSpPr>
            <p:cNvPr id="53" name="Rectangle 52">
              <a:extLst>
                <a:ext uri="{FF2B5EF4-FFF2-40B4-BE49-F238E27FC236}">
                  <a16:creationId xmlns="" xmlns:a16="http://schemas.microsoft.com/office/drawing/2014/main" id="{C5B68A0B-0148-9B42-8663-E033BDC5CB1E}"/>
                </a:ext>
              </a:extLst>
            </p:cNvPr>
            <p:cNvSpPr/>
            <p:nvPr/>
          </p:nvSpPr>
          <p:spPr>
            <a:xfrm>
              <a:off x="400832" y="211015"/>
              <a:ext cx="5929219" cy="3897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 xmlns:a16="http://schemas.microsoft.com/office/drawing/2014/main" id="{9C1FBA2C-33F7-2D46-9CB8-BF36F5B42471}"/>
                </a:ext>
              </a:extLst>
            </p:cNvPr>
            <p:cNvSpPr txBox="1"/>
            <p:nvPr/>
          </p:nvSpPr>
          <p:spPr>
            <a:xfrm>
              <a:off x="3073049" y="2688639"/>
              <a:ext cx="184731" cy="369332"/>
            </a:xfrm>
            <a:prstGeom prst="rect">
              <a:avLst/>
            </a:prstGeom>
            <a:noFill/>
          </p:spPr>
          <p:txBody>
            <a:bodyPr wrap="none" rtlCol="0">
              <a:spAutoFit/>
            </a:bodyPr>
            <a:lstStyle/>
            <a:p>
              <a:endParaRPr lang="en-GB" dirty="0"/>
            </a:p>
          </p:txBody>
        </p:sp>
        <p:sp>
          <p:nvSpPr>
            <p:cNvPr id="88" name="Freeform 87"/>
            <p:cNvSpPr/>
            <p:nvPr/>
          </p:nvSpPr>
          <p:spPr>
            <a:xfrm>
              <a:off x="3055815" y="2430585"/>
              <a:ext cx="398585" cy="343877"/>
            </a:xfrm>
            <a:custGeom>
              <a:avLst/>
              <a:gdLst>
                <a:gd name="connsiteX0" fmla="*/ 0 w 398585"/>
                <a:gd name="connsiteY0" fmla="*/ 117230 h 343877"/>
                <a:gd name="connsiteX1" fmla="*/ 0 w 398585"/>
                <a:gd name="connsiteY1" fmla="*/ 117230 h 343877"/>
                <a:gd name="connsiteX2" fmla="*/ 46893 w 398585"/>
                <a:gd name="connsiteY2" fmla="*/ 171938 h 343877"/>
                <a:gd name="connsiteX3" fmla="*/ 70339 w 398585"/>
                <a:gd name="connsiteY3" fmla="*/ 234461 h 343877"/>
                <a:gd name="connsiteX4" fmla="*/ 54708 w 398585"/>
                <a:gd name="connsiteY4" fmla="*/ 281353 h 343877"/>
                <a:gd name="connsiteX5" fmla="*/ 398585 w 398585"/>
                <a:gd name="connsiteY5" fmla="*/ 343877 h 343877"/>
                <a:gd name="connsiteX6" fmla="*/ 312616 w 398585"/>
                <a:gd name="connsiteY6" fmla="*/ 156307 h 343877"/>
                <a:gd name="connsiteX7" fmla="*/ 242277 w 398585"/>
                <a:gd name="connsiteY7" fmla="*/ 0 h 343877"/>
                <a:gd name="connsiteX8" fmla="*/ 0 w 398585"/>
                <a:gd name="connsiteY8" fmla="*/ 117230 h 34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585" h="343877">
                  <a:moveTo>
                    <a:pt x="0" y="117230"/>
                  </a:moveTo>
                  <a:lnTo>
                    <a:pt x="0" y="117230"/>
                  </a:lnTo>
                  <a:lnTo>
                    <a:pt x="46893" y="171938"/>
                  </a:lnTo>
                  <a:lnTo>
                    <a:pt x="70339" y="234461"/>
                  </a:lnTo>
                  <a:lnTo>
                    <a:pt x="54708" y="281353"/>
                  </a:lnTo>
                  <a:lnTo>
                    <a:pt x="398585" y="343877"/>
                  </a:lnTo>
                  <a:lnTo>
                    <a:pt x="312616" y="156307"/>
                  </a:lnTo>
                  <a:lnTo>
                    <a:pt x="242277" y="0"/>
                  </a:lnTo>
                  <a:lnTo>
                    <a:pt x="0" y="117230"/>
                  </a:lnTo>
                  <a:close/>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89" name="Line Callout 1 88">
              <a:extLst>
                <a:ext uri="{FF2B5EF4-FFF2-40B4-BE49-F238E27FC236}">
                  <a16:creationId xmlns="" xmlns:a16="http://schemas.microsoft.com/office/drawing/2014/main" id="{514368E5-1BBD-984F-B32D-8E45E0A64276}"/>
                </a:ext>
              </a:extLst>
            </p:cNvPr>
            <p:cNvSpPr/>
            <p:nvPr/>
          </p:nvSpPr>
          <p:spPr>
            <a:xfrm>
              <a:off x="4666288" y="1139826"/>
              <a:ext cx="870740" cy="276683"/>
            </a:xfrm>
            <a:prstGeom prst="borderCallout1">
              <a:avLst>
                <a:gd name="adj1" fmla="val 18750"/>
                <a:gd name="adj2" fmla="val -8333"/>
                <a:gd name="adj3" fmla="val 536685"/>
                <a:gd name="adj4" fmla="val -1597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Highlight</a:t>
              </a:r>
            </a:p>
          </p:txBody>
        </p:sp>
      </p:grpSp>
      <p:grpSp>
        <p:nvGrpSpPr>
          <p:cNvPr id="92" name="Group 91"/>
          <p:cNvGrpSpPr/>
          <p:nvPr/>
        </p:nvGrpSpPr>
        <p:grpSpPr>
          <a:xfrm>
            <a:off x="9000337" y="4108961"/>
            <a:ext cx="2805487" cy="2656544"/>
            <a:chOff x="9000337" y="4108961"/>
            <a:chExt cx="2805487" cy="2656544"/>
          </a:xfrm>
        </p:grpSpPr>
        <p:sp>
          <p:nvSpPr>
            <p:cNvPr id="93" name="Pravokotnik 8">
              <a:extLst>
                <a:ext uri="{FF2B5EF4-FFF2-40B4-BE49-F238E27FC236}">
                  <a16:creationId xmlns="" xmlns:a16="http://schemas.microsoft.com/office/drawing/2014/main" id="{82338322-2EAA-4791-8CF4-6E09C3533B0C}"/>
                </a:ext>
              </a:extLst>
            </p:cNvPr>
            <p:cNvSpPr/>
            <p:nvPr/>
          </p:nvSpPr>
          <p:spPr>
            <a:xfrm>
              <a:off x="9527512" y="5466259"/>
              <a:ext cx="191723" cy="4717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4" name="Rectangle 93">
              <a:extLst>
                <a:ext uri="{FF2B5EF4-FFF2-40B4-BE49-F238E27FC236}">
                  <a16:creationId xmlns="" xmlns:a16="http://schemas.microsoft.com/office/drawing/2014/main" id="{49A04DD2-E858-EE45-BF3A-0BDE10605EA3}"/>
                </a:ext>
              </a:extLst>
            </p:cNvPr>
            <p:cNvSpPr/>
            <p:nvPr/>
          </p:nvSpPr>
          <p:spPr>
            <a:xfrm>
              <a:off x="9092993" y="4319026"/>
              <a:ext cx="2712831" cy="24464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 xmlns:a16="http://schemas.microsoft.com/office/drawing/2014/main" id="{73082C6C-33FE-424D-BDD7-133935205094}"/>
                </a:ext>
              </a:extLst>
            </p:cNvPr>
            <p:cNvSpPr/>
            <p:nvPr/>
          </p:nvSpPr>
          <p:spPr>
            <a:xfrm>
              <a:off x="9527512" y="4528330"/>
              <a:ext cx="191724" cy="140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p:txBody>
        </p:sp>
        <p:sp>
          <p:nvSpPr>
            <p:cNvPr id="96" name="Magnetic Disk 82">
              <a:extLst>
                <a:ext uri="{FF2B5EF4-FFF2-40B4-BE49-F238E27FC236}">
                  <a16:creationId xmlns="" xmlns:a16="http://schemas.microsoft.com/office/drawing/2014/main" id="{3BA095F9-FE20-E84D-A896-48D45FC0C438}"/>
                </a:ext>
              </a:extLst>
            </p:cNvPr>
            <p:cNvSpPr/>
            <p:nvPr/>
          </p:nvSpPr>
          <p:spPr>
            <a:xfrm>
              <a:off x="10673243" y="5099371"/>
              <a:ext cx="639267" cy="81822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Magnetic Disk 81">
              <a:extLst>
                <a:ext uri="{FF2B5EF4-FFF2-40B4-BE49-F238E27FC236}">
                  <a16:creationId xmlns="" xmlns:a16="http://schemas.microsoft.com/office/drawing/2014/main" id="{1F17E8E5-763F-7C46-8FF0-49340FF6BCD5}"/>
                </a:ext>
              </a:extLst>
            </p:cNvPr>
            <p:cNvSpPr/>
            <p:nvPr/>
          </p:nvSpPr>
          <p:spPr>
            <a:xfrm>
              <a:off x="10678150" y="4548093"/>
              <a:ext cx="634359" cy="818223"/>
            </a:xfrm>
            <a:prstGeom prst="flowChartMagneticDisk">
              <a:avLst/>
            </a:prstGeom>
            <a:solidFill>
              <a:srgbClr val="D0CECE">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 xmlns:a16="http://schemas.microsoft.com/office/drawing/2014/main" id="{65F8F395-8595-5E49-8F37-1465A1B57221}"/>
                </a:ext>
              </a:extLst>
            </p:cNvPr>
            <p:cNvSpPr txBox="1"/>
            <p:nvPr/>
          </p:nvSpPr>
          <p:spPr>
            <a:xfrm rot="16200000">
              <a:off x="8513727" y="5054277"/>
              <a:ext cx="1585690" cy="253916"/>
            </a:xfrm>
            <a:prstGeom prst="rect">
              <a:avLst/>
            </a:prstGeom>
            <a:noFill/>
          </p:spPr>
          <p:txBody>
            <a:bodyPr wrap="none" rtlCol="0">
              <a:spAutoFit/>
            </a:bodyPr>
            <a:lstStyle/>
            <a:p>
              <a:r>
                <a:rPr lang="en-GB" sz="1050" dirty="0"/>
                <a:t>Precipitation </a:t>
              </a:r>
              <a:r>
                <a:rPr lang="sl-SI" sz="1050" dirty="0" smtClean="0"/>
                <a:t>h</a:t>
              </a:r>
              <a:r>
                <a:rPr lang="en-GB" sz="1050" dirty="0" smtClean="0"/>
                <a:t>eight </a:t>
              </a:r>
              <a:r>
                <a:rPr lang="sl-SI" sz="1050" dirty="0" smtClean="0"/>
                <a:t>(</a:t>
              </a:r>
              <a:r>
                <a:rPr lang="en-GB" sz="1050" dirty="0" smtClean="0"/>
                <a:t>mm</a:t>
              </a:r>
              <a:r>
                <a:rPr lang="en-GB" sz="1050" dirty="0"/>
                <a:t>)</a:t>
              </a:r>
            </a:p>
          </p:txBody>
        </p:sp>
        <p:sp>
          <p:nvSpPr>
            <p:cNvPr id="104" name="TextBox 103">
              <a:extLst>
                <a:ext uri="{FF2B5EF4-FFF2-40B4-BE49-F238E27FC236}">
                  <a16:creationId xmlns="" xmlns:a16="http://schemas.microsoft.com/office/drawing/2014/main" id="{4EE258F1-5024-2F40-A9D8-AB216BABC7CD}"/>
                </a:ext>
              </a:extLst>
            </p:cNvPr>
            <p:cNvSpPr txBox="1"/>
            <p:nvPr/>
          </p:nvSpPr>
          <p:spPr>
            <a:xfrm rot="16200000">
              <a:off x="10800095" y="5090890"/>
              <a:ext cx="1606530" cy="253916"/>
            </a:xfrm>
            <a:prstGeom prst="rect">
              <a:avLst/>
            </a:prstGeom>
            <a:noFill/>
          </p:spPr>
          <p:txBody>
            <a:bodyPr wrap="none" rtlCol="0">
              <a:spAutoFit/>
            </a:bodyPr>
            <a:lstStyle/>
            <a:p>
              <a:r>
                <a:rPr lang="en-US" sz="1050" dirty="0" smtClean="0"/>
                <a:t>Precipitation volume </a:t>
              </a:r>
              <a:r>
                <a:rPr lang="sl-SI" sz="1050" dirty="0" smtClean="0"/>
                <a:t>(</a:t>
              </a:r>
              <a:r>
                <a:rPr lang="en-GB" sz="1050" dirty="0" smtClean="0"/>
                <a:t>m</a:t>
              </a:r>
              <a:r>
                <a:rPr lang="en-GB" sz="1050" baseline="30000" dirty="0" smtClean="0"/>
                <a:t>3</a:t>
              </a:r>
              <a:r>
                <a:rPr lang="en-GB" sz="1050" dirty="0"/>
                <a:t>)</a:t>
              </a:r>
            </a:p>
          </p:txBody>
        </p:sp>
        <p:sp>
          <p:nvSpPr>
            <p:cNvPr id="105" name="TextBox 63">
              <a:extLst>
                <a:ext uri="{FF2B5EF4-FFF2-40B4-BE49-F238E27FC236}">
                  <a16:creationId xmlns="" xmlns:a16="http://schemas.microsoft.com/office/drawing/2014/main" id="{62018515-7B7D-4CD3-B608-398D9046A246}"/>
                </a:ext>
              </a:extLst>
            </p:cNvPr>
            <p:cNvSpPr txBox="1"/>
            <p:nvPr/>
          </p:nvSpPr>
          <p:spPr>
            <a:xfrm>
              <a:off x="9000337" y="4108961"/>
              <a:ext cx="2149948" cy="253916"/>
            </a:xfrm>
            <a:prstGeom prst="rect">
              <a:avLst/>
            </a:prstGeom>
            <a:noFill/>
          </p:spPr>
          <p:txBody>
            <a:bodyPr wrap="none" rtlCol="0">
              <a:spAutoFit/>
            </a:bodyPr>
            <a:lstStyle/>
            <a:p>
              <a:r>
                <a:rPr lang="sl-SI" sz="1050" dirty="0" err="1"/>
                <a:t>Rain</a:t>
              </a:r>
              <a:r>
                <a:rPr lang="sl-SI" sz="1050" dirty="0"/>
                <a:t> </a:t>
              </a:r>
              <a:r>
                <a:rPr lang="sl-SI" sz="1050" dirty="0" err="1"/>
                <a:t>height</a:t>
              </a:r>
              <a:r>
                <a:rPr lang="sl-SI" sz="1050" dirty="0"/>
                <a:t> </a:t>
              </a:r>
              <a:r>
                <a:rPr lang="sl-SI" sz="1050" dirty="0" err="1"/>
                <a:t>and</a:t>
              </a:r>
              <a:r>
                <a:rPr lang="sl-SI" sz="1050" dirty="0"/>
                <a:t> </a:t>
              </a:r>
              <a:r>
                <a:rPr lang="sl-SI" sz="1050" dirty="0" err="1"/>
                <a:t>volumes</a:t>
              </a:r>
              <a:r>
                <a:rPr lang="sl-SI" sz="1050" dirty="0"/>
                <a:t> </a:t>
              </a:r>
              <a:r>
                <a:rPr lang="sl-SI" sz="1050" dirty="0" err="1"/>
                <a:t>calculation</a:t>
              </a:r>
              <a:endParaRPr lang="en-GB" sz="1050" dirty="0"/>
            </a:p>
          </p:txBody>
        </p:sp>
        <p:sp>
          <p:nvSpPr>
            <p:cNvPr id="106" name="PoljeZBesedilom 3">
              <a:extLst>
                <a:ext uri="{FF2B5EF4-FFF2-40B4-BE49-F238E27FC236}">
                  <a16:creationId xmlns="" xmlns:a16="http://schemas.microsoft.com/office/drawing/2014/main" id="{593D4E21-D9EB-4746-B90F-6E6995C5E79E}"/>
                </a:ext>
              </a:extLst>
            </p:cNvPr>
            <p:cNvSpPr txBox="1"/>
            <p:nvPr/>
          </p:nvSpPr>
          <p:spPr>
            <a:xfrm>
              <a:off x="10743394" y="4906251"/>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E</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07" name="PoljeZBesedilom 49">
              <a:extLst>
                <a:ext uri="{FF2B5EF4-FFF2-40B4-BE49-F238E27FC236}">
                  <a16:creationId xmlns="" xmlns:a16="http://schemas.microsoft.com/office/drawing/2014/main" id="{05753697-E9D1-45CE-B21E-BE5FF2E28C72}"/>
                </a:ext>
              </a:extLst>
            </p:cNvPr>
            <p:cNvSpPr txBox="1"/>
            <p:nvPr/>
          </p:nvSpPr>
          <p:spPr>
            <a:xfrm>
              <a:off x="10733889" y="5487535"/>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U</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08" name="Pravokotnik 54">
              <a:extLst>
                <a:ext uri="{FF2B5EF4-FFF2-40B4-BE49-F238E27FC236}">
                  <a16:creationId xmlns="" xmlns:a16="http://schemas.microsoft.com/office/drawing/2014/main" id="{EF0024BE-C075-44E5-8071-348F11635026}"/>
                </a:ext>
              </a:extLst>
            </p:cNvPr>
            <p:cNvSpPr/>
            <p:nvPr/>
          </p:nvSpPr>
          <p:spPr>
            <a:xfrm>
              <a:off x="9527512" y="4999216"/>
              <a:ext cx="191723" cy="471765"/>
            </a:xfrm>
            <a:prstGeom prst="rect">
              <a:avLst/>
            </a:prstGeom>
            <a:solidFill>
              <a:srgbClr val="D0CECE">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9" name="PoljeZBesedilom 55">
              <a:extLst>
                <a:ext uri="{FF2B5EF4-FFF2-40B4-BE49-F238E27FC236}">
                  <a16:creationId xmlns="" xmlns:a16="http://schemas.microsoft.com/office/drawing/2014/main" id="{522F145D-56E1-40FD-8B3C-B5894276CEE0}"/>
                </a:ext>
              </a:extLst>
            </p:cNvPr>
            <p:cNvSpPr txBox="1"/>
            <p:nvPr/>
          </p:nvSpPr>
          <p:spPr>
            <a:xfrm>
              <a:off x="9665097" y="5764460"/>
              <a:ext cx="730518" cy="253916"/>
            </a:xfrm>
            <a:prstGeom prst="rect">
              <a:avLst/>
            </a:prstGeom>
            <a:noFill/>
          </p:spPr>
          <p:txBody>
            <a:bodyPr wrap="square" rtlCol="0">
              <a:spAutoFit/>
            </a:bodyPr>
            <a:lstStyle/>
            <a:p>
              <a:r>
                <a:rPr lang="sl-SI" sz="1050" dirty="0"/>
                <a:t>10 mm</a:t>
              </a:r>
              <a:endParaRPr lang="sl-SI" sz="1200" dirty="0"/>
            </a:p>
          </p:txBody>
        </p:sp>
        <p:sp>
          <p:nvSpPr>
            <p:cNvPr id="110" name="PoljeZBesedilom 56">
              <a:extLst>
                <a:ext uri="{FF2B5EF4-FFF2-40B4-BE49-F238E27FC236}">
                  <a16:creationId xmlns="" xmlns:a16="http://schemas.microsoft.com/office/drawing/2014/main" id="{F487A417-20ED-4AED-AF23-EA980F85256A}"/>
                </a:ext>
              </a:extLst>
            </p:cNvPr>
            <p:cNvSpPr txBox="1"/>
            <p:nvPr/>
          </p:nvSpPr>
          <p:spPr>
            <a:xfrm>
              <a:off x="9656193" y="5144480"/>
              <a:ext cx="730518" cy="253916"/>
            </a:xfrm>
            <a:prstGeom prst="rect">
              <a:avLst/>
            </a:prstGeom>
            <a:noFill/>
          </p:spPr>
          <p:txBody>
            <a:bodyPr wrap="square" rtlCol="0">
              <a:spAutoFit/>
            </a:bodyPr>
            <a:lstStyle/>
            <a:p>
              <a:r>
                <a:rPr lang="sl-SI" sz="1050" dirty="0"/>
                <a:t>30 mm</a:t>
              </a:r>
              <a:endParaRPr lang="sl-SI" sz="1200" dirty="0"/>
            </a:p>
          </p:txBody>
        </p:sp>
        <p:sp>
          <p:nvSpPr>
            <p:cNvPr id="111" name="PoljeZBesedilom 57">
              <a:extLst>
                <a:ext uri="{FF2B5EF4-FFF2-40B4-BE49-F238E27FC236}">
                  <a16:creationId xmlns="" xmlns:a16="http://schemas.microsoft.com/office/drawing/2014/main" id="{2149DE40-AABD-411B-81D6-BC2271884C55}"/>
                </a:ext>
              </a:extLst>
            </p:cNvPr>
            <p:cNvSpPr txBox="1"/>
            <p:nvPr/>
          </p:nvSpPr>
          <p:spPr>
            <a:xfrm>
              <a:off x="9676296" y="4544668"/>
              <a:ext cx="730518" cy="253916"/>
            </a:xfrm>
            <a:prstGeom prst="rect">
              <a:avLst/>
            </a:prstGeom>
            <a:noFill/>
          </p:spPr>
          <p:txBody>
            <a:bodyPr wrap="square" rtlCol="0">
              <a:spAutoFit/>
            </a:bodyPr>
            <a:lstStyle/>
            <a:p>
              <a:r>
                <a:rPr lang="sl-SI" sz="1050" dirty="0"/>
                <a:t>50 mm</a:t>
              </a:r>
              <a:endParaRPr lang="sl-SI" sz="1200" dirty="0"/>
            </a:p>
          </p:txBody>
        </p:sp>
        <p:sp>
          <p:nvSpPr>
            <p:cNvPr id="112" name="PoljeZBesedilom 59">
              <a:extLst>
                <a:ext uri="{FF2B5EF4-FFF2-40B4-BE49-F238E27FC236}">
                  <a16:creationId xmlns="" xmlns:a16="http://schemas.microsoft.com/office/drawing/2014/main" id="{653B22B7-8F15-4D2B-AAAD-3B1D0638AE82}"/>
                </a:ext>
              </a:extLst>
            </p:cNvPr>
            <p:cNvSpPr txBox="1"/>
            <p:nvPr/>
          </p:nvSpPr>
          <p:spPr>
            <a:xfrm>
              <a:off x="9656193" y="4838954"/>
              <a:ext cx="730518" cy="253916"/>
            </a:xfrm>
            <a:prstGeom prst="rect">
              <a:avLst/>
            </a:prstGeom>
            <a:noFill/>
          </p:spPr>
          <p:txBody>
            <a:bodyPr wrap="square" rtlCol="0">
              <a:spAutoFit/>
            </a:bodyPr>
            <a:lstStyle/>
            <a:p>
              <a:r>
                <a:rPr lang="sl-SI" sz="1050" dirty="0"/>
                <a:t>40 mm</a:t>
              </a:r>
              <a:endParaRPr lang="sl-SI" sz="1200" dirty="0"/>
            </a:p>
          </p:txBody>
        </p:sp>
        <p:sp>
          <p:nvSpPr>
            <p:cNvPr id="113" name="PoljeZBesedilom 62">
              <a:extLst>
                <a:ext uri="{FF2B5EF4-FFF2-40B4-BE49-F238E27FC236}">
                  <a16:creationId xmlns="" xmlns:a16="http://schemas.microsoft.com/office/drawing/2014/main" id="{296F5AF7-388E-4429-A3D1-BD3EDB6CEE61}"/>
                </a:ext>
              </a:extLst>
            </p:cNvPr>
            <p:cNvSpPr txBox="1"/>
            <p:nvPr/>
          </p:nvSpPr>
          <p:spPr>
            <a:xfrm>
              <a:off x="9656193" y="5450385"/>
              <a:ext cx="730518" cy="253916"/>
            </a:xfrm>
            <a:prstGeom prst="rect">
              <a:avLst/>
            </a:prstGeom>
            <a:noFill/>
          </p:spPr>
          <p:txBody>
            <a:bodyPr wrap="square" rtlCol="0">
              <a:spAutoFit/>
            </a:bodyPr>
            <a:lstStyle/>
            <a:p>
              <a:r>
                <a:rPr lang="sl-SI" sz="1050" dirty="0"/>
                <a:t>20 mm</a:t>
              </a:r>
              <a:endParaRPr lang="sl-SI" sz="1200" dirty="0"/>
            </a:p>
          </p:txBody>
        </p:sp>
        <p:sp>
          <p:nvSpPr>
            <p:cNvPr id="114" name="TextBox 113"/>
            <p:cNvSpPr txBox="1"/>
            <p:nvPr/>
          </p:nvSpPr>
          <p:spPr>
            <a:xfrm>
              <a:off x="9179614" y="6373291"/>
              <a:ext cx="1351226" cy="261610"/>
            </a:xfrm>
            <a:prstGeom prst="rect">
              <a:avLst/>
            </a:prstGeom>
            <a:noFill/>
          </p:spPr>
          <p:txBody>
            <a:bodyPr wrap="square" rtlCol="0">
              <a:spAutoFit/>
            </a:bodyPr>
            <a:lstStyle/>
            <a:p>
              <a:r>
                <a:rPr lang="sl-SI" sz="1100" dirty="0" err="1" smtClean="0"/>
                <a:t>Retention</a:t>
              </a:r>
              <a:r>
                <a:rPr lang="sl-SI" sz="1100" dirty="0" smtClean="0"/>
                <a:t> time:</a:t>
              </a:r>
              <a:endParaRPr lang="sl-SI" sz="1100" dirty="0"/>
            </a:p>
          </p:txBody>
        </p:sp>
        <p:sp>
          <p:nvSpPr>
            <p:cNvPr id="115" name="TextBox 114"/>
            <p:cNvSpPr txBox="1"/>
            <p:nvPr/>
          </p:nvSpPr>
          <p:spPr>
            <a:xfrm>
              <a:off x="10571051" y="6317772"/>
              <a:ext cx="843649" cy="369332"/>
            </a:xfrm>
            <a:prstGeom prst="rect">
              <a:avLst/>
            </a:prstGeom>
            <a:noFill/>
            <a:ln>
              <a:solidFill>
                <a:schemeClr val="bg1">
                  <a:lumMod val="50000"/>
                </a:schemeClr>
              </a:solidFill>
            </a:ln>
          </p:spPr>
          <p:txBody>
            <a:bodyPr wrap="square" rtlCol="0">
              <a:spAutoFit/>
            </a:bodyPr>
            <a:lstStyle/>
            <a:p>
              <a:endParaRPr lang="sl-SI" dirty="0"/>
            </a:p>
          </p:txBody>
        </p:sp>
        <p:sp>
          <p:nvSpPr>
            <p:cNvPr id="116" name="PoljeZBesedilom 49">
              <a:extLst>
                <a:ext uri="{FF2B5EF4-FFF2-40B4-BE49-F238E27FC236}">
                  <a16:creationId xmlns="" xmlns:a16="http://schemas.microsoft.com/office/drawing/2014/main" id="{05753697-E9D1-45CE-B21E-BE5FF2E28C72}"/>
                </a:ext>
              </a:extLst>
            </p:cNvPr>
            <p:cNvSpPr txBox="1"/>
            <p:nvPr/>
          </p:nvSpPr>
          <p:spPr>
            <a:xfrm>
              <a:off x="10762980" y="5977647"/>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T</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17" name="Rectangle 116"/>
            <p:cNvSpPr/>
            <p:nvPr/>
          </p:nvSpPr>
          <p:spPr>
            <a:xfrm>
              <a:off x="10648307" y="6284756"/>
              <a:ext cx="712054" cy="369332"/>
            </a:xfrm>
            <a:prstGeom prst="rect">
              <a:avLst/>
            </a:prstGeom>
          </p:spPr>
          <p:txBody>
            <a:bodyPr wrap="none">
              <a:spAutoFit/>
            </a:bodyPr>
            <a:lstStyle/>
            <a:p>
              <a:r>
                <a:rPr lang="sl-SI" dirty="0" err="1" smtClean="0">
                  <a:solidFill>
                    <a:schemeClr val="accent1"/>
                  </a:solidFill>
                </a:rPr>
                <a:t>t</a:t>
              </a:r>
              <a:r>
                <a:rPr lang="sl-SI" baseline="-25000" dirty="0" err="1" smtClean="0">
                  <a:solidFill>
                    <a:schemeClr val="accent1"/>
                  </a:solidFill>
                </a:rPr>
                <a:t>R</a:t>
              </a:r>
              <a:r>
                <a:rPr lang="sl-SI" baseline="-25000" dirty="0" smtClean="0">
                  <a:solidFill>
                    <a:schemeClr val="accent1"/>
                  </a:solidFill>
                </a:rPr>
                <a:t> (min)</a:t>
              </a:r>
              <a:endParaRPr lang="sl-SI" dirty="0">
                <a:solidFill>
                  <a:schemeClr val="accent1"/>
                </a:solidFill>
              </a:endParaRPr>
            </a:p>
          </p:txBody>
        </p:sp>
        <p:sp>
          <p:nvSpPr>
            <p:cNvPr id="118" name="PoljeZBesedilom 3">
              <a:extLst>
                <a:ext uri="{FF2B5EF4-FFF2-40B4-BE49-F238E27FC236}">
                  <a16:creationId xmlns="" xmlns:a16="http://schemas.microsoft.com/office/drawing/2014/main" id="{593D4E21-D9EB-4746-B90F-6E6995C5E79E}"/>
                </a:ext>
              </a:extLst>
            </p:cNvPr>
            <p:cNvSpPr txBox="1"/>
            <p:nvPr/>
          </p:nvSpPr>
          <p:spPr>
            <a:xfrm>
              <a:off x="9784013" y="5276636"/>
              <a:ext cx="578620" cy="215444"/>
            </a:xfrm>
            <a:prstGeom prst="rect">
              <a:avLst/>
            </a:prstGeom>
            <a:noFill/>
          </p:spPr>
          <p:txBody>
            <a:bodyPr wrap="square" rtlCol="0">
              <a:spAutoFit/>
            </a:bodyPr>
            <a:lstStyle/>
            <a:p>
              <a:r>
                <a:rPr lang="sl-SI" sz="800" b="1" dirty="0" smtClean="0">
                  <a:solidFill>
                    <a:schemeClr val="accent1"/>
                  </a:solidFill>
                </a:rPr>
                <a:t>P</a:t>
              </a:r>
              <a:r>
                <a:rPr lang="sl-SI" sz="800" b="1" baseline="-25000" dirty="0" smtClean="0">
                  <a:solidFill>
                    <a:schemeClr val="accent1"/>
                  </a:solidFill>
                </a:rPr>
                <a:t>E</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19" name="PoljeZBesedilom 49">
              <a:extLst>
                <a:ext uri="{FF2B5EF4-FFF2-40B4-BE49-F238E27FC236}">
                  <a16:creationId xmlns="" xmlns:a16="http://schemas.microsoft.com/office/drawing/2014/main" id="{05753697-E9D1-45CE-B21E-BE5FF2E28C72}"/>
                </a:ext>
              </a:extLst>
            </p:cNvPr>
            <p:cNvSpPr txBox="1"/>
            <p:nvPr/>
          </p:nvSpPr>
          <p:spPr>
            <a:xfrm>
              <a:off x="9784013" y="5612619"/>
              <a:ext cx="578620" cy="215444"/>
            </a:xfrm>
            <a:prstGeom prst="rect">
              <a:avLst/>
            </a:prstGeom>
            <a:noFill/>
          </p:spPr>
          <p:txBody>
            <a:bodyPr wrap="square" rtlCol="0">
              <a:spAutoFit/>
            </a:bodyPr>
            <a:lstStyle/>
            <a:p>
              <a:r>
                <a:rPr lang="sl-SI" sz="800" b="1" dirty="0">
                  <a:solidFill>
                    <a:schemeClr val="accent1"/>
                  </a:solidFill>
                </a:rPr>
                <a:t>P</a:t>
              </a:r>
              <a:r>
                <a:rPr lang="sl-SI" sz="800" b="1" baseline="-25000" dirty="0" smtClean="0">
                  <a:solidFill>
                    <a:schemeClr val="accent1"/>
                  </a:solidFill>
                </a:rPr>
                <a:t>U</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20" name="PoljeZBesedilom 49">
              <a:extLst>
                <a:ext uri="{FF2B5EF4-FFF2-40B4-BE49-F238E27FC236}">
                  <a16:creationId xmlns="" xmlns:a16="http://schemas.microsoft.com/office/drawing/2014/main" id="{05753697-E9D1-45CE-B21E-BE5FF2E28C72}"/>
                </a:ext>
              </a:extLst>
            </p:cNvPr>
            <p:cNvSpPr txBox="1"/>
            <p:nvPr/>
          </p:nvSpPr>
          <p:spPr>
            <a:xfrm>
              <a:off x="9426947" y="5967534"/>
              <a:ext cx="578620" cy="215444"/>
            </a:xfrm>
            <a:prstGeom prst="rect">
              <a:avLst/>
            </a:prstGeom>
            <a:noFill/>
          </p:spPr>
          <p:txBody>
            <a:bodyPr wrap="square" rtlCol="0">
              <a:spAutoFit/>
            </a:bodyPr>
            <a:lstStyle/>
            <a:p>
              <a:r>
                <a:rPr lang="sl-SI" sz="800" b="1" dirty="0" smtClean="0">
                  <a:solidFill>
                    <a:schemeClr val="accent1"/>
                  </a:solidFill>
                </a:rPr>
                <a:t>P</a:t>
              </a:r>
              <a:r>
                <a:rPr lang="sl-SI" sz="800" b="1" baseline="-25000" dirty="0" smtClean="0">
                  <a:solidFill>
                    <a:schemeClr val="accent1"/>
                  </a:solidFill>
                </a:rPr>
                <a:t>T</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grpSp>
      <p:pic>
        <p:nvPicPr>
          <p:cNvPr id="1026" name="Slika 3" descr="image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5809" y="309446"/>
            <a:ext cx="45815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stretch>
            <a:fillRect/>
          </a:stretch>
        </p:blipFill>
        <p:spPr>
          <a:xfrm>
            <a:off x="3530338" y="4453403"/>
            <a:ext cx="3667780" cy="2203109"/>
          </a:xfrm>
          <a:prstGeom prst="rect">
            <a:avLst/>
          </a:prstGeom>
        </p:spPr>
      </p:pic>
    </p:spTree>
    <p:extLst>
      <p:ext uri="{BB962C8B-B14F-4D97-AF65-F5344CB8AC3E}">
        <p14:creationId xmlns:p14="http://schemas.microsoft.com/office/powerpoint/2010/main" val="411922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4E14073-60E0-834D-B3E2-FDF90FD49737}"/>
              </a:ext>
            </a:extLst>
          </p:cNvPr>
          <p:cNvPicPr>
            <a:picLocks noChangeAspect="1"/>
          </p:cNvPicPr>
          <p:nvPr/>
        </p:nvPicPr>
        <p:blipFill>
          <a:blip r:embed="rId2"/>
          <a:stretch>
            <a:fillRect/>
          </a:stretch>
        </p:blipFill>
        <p:spPr>
          <a:xfrm>
            <a:off x="345596" y="409345"/>
            <a:ext cx="2421964" cy="1611086"/>
          </a:xfrm>
          <a:prstGeom prst="rect">
            <a:avLst/>
          </a:prstGeom>
        </p:spPr>
      </p:pic>
      <p:sp>
        <p:nvSpPr>
          <p:cNvPr id="16" name="TextBox 15">
            <a:extLst>
              <a:ext uri="{FF2B5EF4-FFF2-40B4-BE49-F238E27FC236}">
                <a16:creationId xmlns:a16="http://schemas.microsoft.com/office/drawing/2014/main" xmlns="" id="{B99B5ECB-F6E0-9649-B59D-63A75DE0F18E}"/>
              </a:ext>
            </a:extLst>
          </p:cNvPr>
          <p:cNvSpPr txBox="1"/>
          <p:nvPr/>
        </p:nvSpPr>
        <p:spPr>
          <a:xfrm>
            <a:off x="508881" y="2264229"/>
            <a:ext cx="1001556" cy="276999"/>
          </a:xfrm>
          <a:prstGeom prst="rect">
            <a:avLst/>
          </a:prstGeom>
          <a:noFill/>
        </p:spPr>
        <p:txBody>
          <a:bodyPr wrap="none" rtlCol="0">
            <a:spAutoFit/>
          </a:bodyPr>
          <a:lstStyle/>
          <a:p>
            <a:r>
              <a:rPr lang="en-GB" sz="1200" dirty="0"/>
              <a:t>Country Map</a:t>
            </a:r>
          </a:p>
        </p:txBody>
      </p:sp>
      <p:sp>
        <p:nvSpPr>
          <p:cNvPr id="17" name="TextBox 16">
            <a:extLst>
              <a:ext uri="{FF2B5EF4-FFF2-40B4-BE49-F238E27FC236}">
                <a16:creationId xmlns:a16="http://schemas.microsoft.com/office/drawing/2014/main" xmlns="" id="{B9C2AD62-E0D7-2241-AA4D-666E9E18D2C8}"/>
              </a:ext>
            </a:extLst>
          </p:cNvPr>
          <p:cNvSpPr txBox="1"/>
          <p:nvPr/>
        </p:nvSpPr>
        <p:spPr>
          <a:xfrm>
            <a:off x="5344833" y="2250325"/>
            <a:ext cx="1061509" cy="276999"/>
          </a:xfrm>
          <a:prstGeom prst="rect">
            <a:avLst/>
          </a:prstGeom>
          <a:noFill/>
        </p:spPr>
        <p:txBody>
          <a:bodyPr wrap="none" rtlCol="0">
            <a:spAutoFit/>
          </a:bodyPr>
          <a:lstStyle/>
          <a:p>
            <a:r>
              <a:rPr lang="en-GB" sz="1200" dirty="0"/>
              <a:t>Municipalities</a:t>
            </a:r>
          </a:p>
        </p:txBody>
      </p:sp>
      <p:sp>
        <p:nvSpPr>
          <p:cNvPr id="18" name="TextBox 17">
            <a:extLst>
              <a:ext uri="{FF2B5EF4-FFF2-40B4-BE49-F238E27FC236}">
                <a16:creationId xmlns:a16="http://schemas.microsoft.com/office/drawing/2014/main" xmlns="" id="{A2D91812-CFD8-E341-9B44-E74843658493}"/>
              </a:ext>
            </a:extLst>
          </p:cNvPr>
          <p:cNvSpPr txBox="1"/>
          <p:nvPr/>
        </p:nvSpPr>
        <p:spPr>
          <a:xfrm>
            <a:off x="7513497" y="2252163"/>
            <a:ext cx="1508298" cy="276999"/>
          </a:xfrm>
          <a:prstGeom prst="rect">
            <a:avLst/>
          </a:prstGeom>
          <a:noFill/>
        </p:spPr>
        <p:txBody>
          <a:bodyPr wrap="none" rtlCol="0">
            <a:spAutoFit/>
          </a:bodyPr>
          <a:lstStyle/>
          <a:p>
            <a:r>
              <a:rPr lang="en-GB" sz="1200" dirty="0"/>
              <a:t>Functional Area units</a:t>
            </a:r>
          </a:p>
        </p:txBody>
      </p:sp>
      <p:sp>
        <p:nvSpPr>
          <p:cNvPr id="20" name="TextBox 19">
            <a:extLst>
              <a:ext uri="{FF2B5EF4-FFF2-40B4-BE49-F238E27FC236}">
                <a16:creationId xmlns:a16="http://schemas.microsoft.com/office/drawing/2014/main" xmlns="" id="{8D697CF3-4313-D944-A3D2-8EFC10DB7CE5}"/>
              </a:ext>
            </a:extLst>
          </p:cNvPr>
          <p:cNvSpPr txBox="1"/>
          <p:nvPr/>
        </p:nvSpPr>
        <p:spPr>
          <a:xfrm>
            <a:off x="10152024" y="2250324"/>
            <a:ext cx="1512145" cy="276999"/>
          </a:xfrm>
          <a:prstGeom prst="rect">
            <a:avLst/>
          </a:prstGeom>
          <a:noFill/>
        </p:spPr>
        <p:txBody>
          <a:bodyPr wrap="none" rtlCol="0">
            <a:spAutoFit/>
          </a:bodyPr>
          <a:lstStyle/>
          <a:p>
            <a:r>
              <a:rPr lang="en-GB" sz="1200" dirty="0"/>
              <a:t>Spatial Planning Unit</a:t>
            </a:r>
          </a:p>
        </p:txBody>
      </p:sp>
      <p:sp>
        <p:nvSpPr>
          <p:cNvPr id="24" name="TextBox 23">
            <a:extLst>
              <a:ext uri="{FF2B5EF4-FFF2-40B4-BE49-F238E27FC236}">
                <a16:creationId xmlns:a16="http://schemas.microsoft.com/office/drawing/2014/main" xmlns="" id="{C4336D95-BA96-EF4A-B397-3BE50CED4F68}"/>
              </a:ext>
            </a:extLst>
          </p:cNvPr>
          <p:cNvSpPr txBox="1"/>
          <p:nvPr/>
        </p:nvSpPr>
        <p:spPr>
          <a:xfrm>
            <a:off x="3284672" y="2264229"/>
            <a:ext cx="611578" cy="276999"/>
          </a:xfrm>
          <a:prstGeom prst="rect">
            <a:avLst/>
          </a:prstGeom>
          <a:noFill/>
        </p:spPr>
        <p:txBody>
          <a:bodyPr wrap="none" rtlCol="0">
            <a:spAutoFit/>
          </a:bodyPr>
          <a:lstStyle/>
          <a:p>
            <a:r>
              <a:rPr lang="en-GB" sz="1200" dirty="0"/>
              <a:t>Region</a:t>
            </a:r>
          </a:p>
        </p:txBody>
      </p:sp>
      <p:sp>
        <p:nvSpPr>
          <p:cNvPr id="25" name="Rectangle 24">
            <a:extLst>
              <a:ext uri="{FF2B5EF4-FFF2-40B4-BE49-F238E27FC236}">
                <a16:creationId xmlns:a16="http://schemas.microsoft.com/office/drawing/2014/main" xmlns="" id="{E1DF1322-B23A-5241-9821-CDE2ACD153EC}"/>
              </a:ext>
            </a:extLst>
          </p:cNvPr>
          <p:cNvSpPr/>
          <p:nvPr/>
        </p:nvSpPr>
        <p:spPr>
          <a:xfrm>
            <a:off x="324747" y="174171"/>
            <a:ext cx="6736105" cy="2732315"/>
          </a:xfrm>
          <a:prstGeom prst="rect">
            <a:avLst/>
          </a:pr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xmlns="" id="{4FAD5558-9F3E-A84D-B031-11D26AC3F85E}"/>
              </a:ext>
            </a:extLst>
          </p:cNvPr>
          <p:cNvSpPr txBox="1"/>
          <p:nvPr/>
        </p:nvSpPr>
        <p:spPr>
          <a:xfrm>
            <a:off x="2685087" y="3037114"/>
            <a:ext cx="1378967" cy="369332"/>
          </a:xfrm>
          <a:prstGeom prst="rect">
            <a:avLst/>
          </a:prstGeom>
          <a:noFill/>
        </p:spPr>
        <p:txBody>
          <a:bodyPr wrap="none" rtlCol="0">
            <a:spAutoFit/>
          </a:bodyPr>
          <a:lstStyle/>
          <a:p>
            <a:r>
              <a:rPr lang="en-GB" dirty="0"/>
              <a:t>Formal Units</a:t>
            </a:r>
          </a:p>
        </p:txBody>
      </p:sp>
      <p:sp>
        <p:nvSpPr>
          <p:cNvPr id="27" name="Rectangle 26">
            <a:extLst>
              <a:ext uri="{FF2B5EF4-FFF2-40B4-BE49-F238E27FC236}">
                <a16:creationId xmlns:a16="http://schemas.microsoft.com/office/drawing/2014/main" xmlns="" id="{FEA9810E-00A5-574A-A075-7140C0F23844}"/>
              </a:ext>
            </a:extLst>
          </p:cNvPr>
          <p:cNvSpPr/>
          <p:nvPr/>
        </p:nvSpPr>
        <p:spPr>
          <a:xfrm>
            <a:off x="7244986" y="174171"/>
            <a:ext cx="4677816" cy="2732315"/>
          </a:xfrm>
          <a:prstGeom prst="rect">
            <a:avLst/>
          </a:prstGeom>
          <a:no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xmlns="" id="{64DA6FBB-CA02-4344-BF34-5BF82B057EAC}"/>
              </a:ext>
            </a:extLst>
          </p:cNvPr>
          <p:cNvSpPr txBox="1"/>
          <p:nvPr/>
        </p:nvSpPr>
        <p:spPr>
          <a:xfrm>
            <a:off x="8992331" y="3006098"/>
            <a:ext cx="1460656" cy="369332"/>
          </a:xfrm>
          <a:prstGeom prst="rect">
            <a:avLst/>
          </a:prstGeom>
          <a:noFill/>
        </p:spPr>
        <p:txBody>
          <a:bodyPr wrap="none" rtlCol="0">
            <a:spAutoFit/>
          </a:bodyPr>
          <a:lstStyle/>
          <a:p>
            <a:r>
              <a:rPr lang="en-GB" dirty="0"/>
              <a:t>Domain Units</a:t>
            </a:r>
          </a:p>
        </p:txBody>
      </p:sp>
      <p:sp>
        <p:nvSpPr>
          <p:cNvPr id="65" name="TextBox 64">
            <a:extLst>
              <a:ext uri="{FF2B5EF4-FFF2-40B4-BE49-F238E27FC236}">
                <a16:creationId xmlns:a16="http://schemas.microsoft.com/office/drawing/2014/main" xmlns="" id="{D373338E-7FA1-0847-B114-5D50628CD916}"/>
              </a:ext>
            </a:extLst>
          </p:cNvPr>
          <p:cNvSpPr txBox="1"/>
          <p:nvPr/>
        </p:nvSpPr>
        <p:spPr>
          <a:xfrm>
            <a:off x="10953220" y="278540"/>
            <a:ext cx="914033" cy="261610"/>
          </a:xfrm>
          <a:prstGeom prst="rect">
            <a:avLst/>
          </a:prstGeom>
          <a:noFill/>
        </p:spPr>
        <p:txBody>
          <a:bodyPr wrap="none" rtlCol="0">
            <a:spAutoFit/>
          </a:bodyPr>
          <a:lstStyle/>
          <a:p>
            <a:r>
              <a:rPr lang="en-GB" sz="1100" dirty="0"/>
              <a:t>CN </a:t>
            </a:r>
            <a:r>
              <a:rPr lang="sl-SI" sz="1100" dirty="0" err="1"/>
              <a:t>valuation</a:t>
            </a:r>
            <a:endParaRPr lang="en-GB" sz="1100" dirty="0"/>
          </a:p>
        </p:txBody>
      </p:sp>
      <p:sp>
        <p:nvSpPr>
          <p:cNvPr id="3" name="Prostoročno: oblika 2">
            <a:extLst>
              <a:ext uri="{FF2B5EF4-FFF2-40B4-BE49-F238E27FC236}">
                <a16:creationId xmlns:a16="http://schemas.microsoft.com/office/drawing/2014/main" xmlns="" id="{25771638-B3A1-4564-A87F-E16CDE08EDA8}"/>
              </a:ext>
            </a:extLst>
          </p:cNvPr>
          <p:cNvSpPr/>
          <p:nvPr/>
        </p:nvSpPr>
        <p:spPr>
          <a:xfrm>
            <a:off x="3046872" y="501120"/>
            <a:ext cx="1603716" cy="1519311"/>
          </a:xfrm>
          <a:custGeom>
            <a:avLst/>
            <a:gdLst>
              <a:gd name="connsiteX0" fmla="*/ 689316 w 1603716"/>
              <a:gd name="connsiteY0" fmla="*/ 0 h 1519311"/>
              <a:gd name="connsiteX1" fmla="*/ 815926 w 1603716"/>
              <a:gd name="connsiteY1" fmla="*/ 0 h 1519311"/>
              <a:gd name="connsiteX2" fmla="*/ 956603 w 1603716"/>
              <a:gd name="connsiteY2" fmla="*/ 253219 h 1519311"/>
              <a:gd name="connsiteX3" fmla="*/ 1181686 w 1603716"/>
              <a:gd name="connsiteY3" fmla="*/ 267286 h 1519311"/>
              <a:gd name="connsiteX4" fmla="*/ 1308295 w 1603716"/>
              <a:gd name="connsiteY4" fmla="*/ 337625 h 1519311"/>
              <a:gd name="connsiteX5" fmla="*/ 1294227 w 1603716"/>
              <a:gd name="connsiteY5" fmla="*/ 436099 h 1519311"/>
              <a:gd name="connsiteX6" fmla="*/ 1167618 w 1603716"/>
              <a:gd name="connsiteY6" fmla="*/ 436099 h 1519311"/>
              <a:gd name="connsiteX7" fmla="*/ 1181686 w 1603716"/>
              <a:gd name="connsiteY7" fmla="*/ 562708 h 1519311"/>
              <a:gd name="connsiteX8" fmla="*/ 1252024 w 1603716"/>
              <a:gd name="connsiteY8" fmla="*/ 562708 h 1519311"/>
              <a:gd name="connsiteX9" fmla="*/ 1266092 w 1603716"/>
              <a:gd name="connsiteY9" fmla="*/ 633046 h 1519311"/>
              <a:gd name="connsiteX10" fmla="*/ 1350498 w 1603716"/>
              <a:gd name="connsiteY10" fmla="*/ 647114 h 1519311"/>
              <a:gd name="connsiteX11" fmla="*/ 1434904 w 1603716"/>
              <a:gd name="connsiteY11" fmla="*/ 604911 h 1519311"/>
              <a:gd name="connsiteX12" fmla="*/ 1448972 w 1603716"/>
              <a:gd name="connsiteY12" fmla="*/ 745588 h 1519311"/>
              <a:gd name="connsiteX13" fmla="*/ 1547446 w 1603716"/>
              <a:gd name="connsiteY13" fmla="*/ 731520 h 1519311"/>
              <a:gd name="connsiteX14" fmla="*/ 1603716 w 1603716"/>
              <a:gd name="connsiteY14" fmla="*/ 801859 h 1519311"/>
              <a:gd name="connsiteX15" fmla="*/ 1505243 w 1603716"/>
              <a:gd name="connsiteY15" fmla="*/ 872197 h 1519311"/>
              <a:gd name="connsiteX16" fmla="*/ 1505243 w 1603716"/>
              <a:gd name="connsiteY16" fmla="*/ 872197 h 1519311"/>
              <a:gd name="connsiteX17" fmla="*/ 1378633 w 1603716"/>
              <a:gd name="connsiteY17" fmla="*/ 914400 h 1519311"/>
              <a:gd name="connsiteX18" fmla="*/ 1252024 w 1603716"/>
              <a:gd name="connsiteY18" fmla="*/ 1041010 h 1519311"/>
              <a:gd name="connsiteX19" fmla="*/ 1237956 w 1603716"/>
              <a:gd name="connsiteY19" fmla="*/ 1139483 h 1519311"/>
              <a:gd name="connsiteX20" fmla="*/ 1195753 w 1603716"/>
              <a:gd name="connsiteY20" fmla="*/ 1336431 h 1519311"/>
              <a:gd name="connsiteX21" fmla="*/ 1195753 w 1603716"/>
              <a:gd name="connsiteY21" fmla="*/ 1336431 h 1519311"/>
              <a:gd name="connsiteX22" fmla="*/ 1167618 w 1603716"/>
              <a:gd name="connsiteY22" fmla="*/ 1519311 h 1519311"/>
              <a:gd name="connsiteX23" fmla="*/ 1125415 w 1603716"/>
              <a:gd name="connsiteY23" fmla="*/ 1505243 h 1519311"/>
              <a:gd name="connsiteX24" fmla="*/ 928467 w 1603716"/>
              <a:gd name="connsiteY24" fmla="*/ 1336431 h 1519311"/>
              <a:gd name="connsiteX25" fmla="*/ 731520 w 1603716"/>
              <a:gd name="connsiteY25" fmla="*/ 1336431 h 1519311"/>
              <a:gd name="connsiteX26" fmla="*/ 604910 w 1603716"/>
              <a:gd name="connsiteY26" fmla="*/ 1195754 h 1519311"/>
              <a:gd name="connsiteX27" fmla="*/ 309489 w 1603716"/>
              <a:gd name="connsiteY27" fmla="*/ 1139483 h 1519311"/>
              <a:gd name="connsiteX28" fmla="*/ 253218 w 1603716"/>
              <a:gd name="connsiteY28" fmla="*/ 1209822 h 1519311"/>
              <a:gd name="connsiteX29" fmla="*/ 0 w 1603716"/>
              <a:gd name="connsiteY29" fmla="*/ 1139483 h 1519311"/>
              <a:gd name="connsiteX30" fmla="*/ 14067 w 1603716"/>
              <a:gd name="connsiteY30" fmla="*/ 928468 h 1519311"/>
              <a:gd name="connsiteX31" fmla="*/ 112541 w 1603716"/>
              <a:gd name="connsiteY31" fmla="*/ 759656 h 1519311"/>
              <a:gd name="connsiteX32" fmla="*/ 239150 w 1603716"/>
              <a:gd name="connsiteY32" fmla="*/ 590843 h 1519311"/>
              <a:gd name="connsiteX33" fmla="*/ 351692 w 1603716"/>
              <a:gd name="connsiteY33" fmla="*/ 633046 h 1519311"/>
              <a:gd name="connsiteX34" fmla="*/ 337624 w 1603716"/>
              <a:gd name="connsiteY34" fmla="*/ 562708 h 1519311"/>
              <a:gd name="connsiteX35" fmla="*/ 745587 w 1603716"/>
              <a:gd name="connsiteY35" fmla="*/ 267286 h 1519311"/>
              <a:gd name="connsiteX36" fmla="*/ 689316 w 1603716"/>
              <a:gd name="connsiteY36" fmla="*/ 0 h 151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3716" h="1519311">
                <a:moveTo>
                  <a:pt x="689316" y="0"/>
                </a:moveTo>
                <a:lnTo>
                  <a:pt x="815926" y="0"/>
                </a:lnTo>
                <a:lnTo>
                  <a:pt x="956603" y="253219"/>
                </a:lnTo>
                <a:lnTo>
                  <a:pt x="1181686" y="267286"/>
                </a:lnTo>
                <a:lnTo>
                  <a:pt x="1308295" y="337625"/>
                </a:lnTo>
                <a:lnTo>
                  <a:pt x="1294227" y="436099"/>
                </a:lnTo>
                <a:lnTo>
                  <a:pt x="1167618" y="436099"/>
                </a:lnTo>
                <a:lnTo>
                  <a:pt x="1181686" y="562708"/>
                </a:lnTo>
                <a:lnTo>
                  <a:pt x="1252024" y="562708"/>
                </a:lnTo>
                <a:lnTo>
                  <a:pt x="1266092" y="633046"/>
                </a:lnTo>
                <a:lnTo>
                  <a:pt x="1350498" y="647114"/>
                </a:lnTo>
                <a:lnTo>
                  <a:pt x="1434904" y="604911"/>
                </a:lnTo>
                <a:lnTo>
                  <a:pt x="1448972" y="745588"/>
                </a:lnTo>
                <a:lnTo>
                  <a:pt x="1547446" y="731520"/>
                </a:lnTo>
                <a:lnTo>
                  <a:pt x="1603716" y="801859"/>
                </a:lnTo>
                <a:lnTo>
                  <a:pt x="1505243" y="872197"/>
                </a:lnTo>
                <a:lnTo>
                  <a:pt x="1505243" y="872197"/>
                </a:lnTo>
                <a:lnTo>
                  <a:pt x="1378633" y="914400"/>
                </a:lnTo>
                <a:lnTo>
                  <a:pt x="1252024" y="1041010"/>
                </a:lnTo>
                <a:lnTo>
                  <a:pt x="1237956" y="1139483"/>
                </a:lnTo>
                <a:lnTo>
                  <a:pt x="1195753" y="1336431"/>
                </a:lnTo>
                <a:lnTo>
                  <a:pt x="1195753" y="1336431"/>
                </a:lnTo>
                <a:lnTo>
                  <a:pt x="1167618" y="1519311"/>
                </a:lnTo>
                <a:lnTo>
                  <a:pt x="1125415" y="1505243"/>
                </a:lnTo>
                <a:lnTo>
                  <a:pt x="928467" y="1336431"/>
                </a:lnTo>
                <a:lnTo>
                  <a:pt x="731520" y="1336431"/>
                </a:lnTo>
                <a:lnTo>
                  <a:pt x="604910" y="1195754"/>
                </a:lnTo>
                <a:lnTo>
                  <a:pt x="309489" y="1139483"/>
                </a:lnTo>
                <a:lnTo>
                  <a:pt x="253218" y="1209822"/>
                </a:lnTo>
                <a:lnTo>
                  <a:pt x="0" y="1139483"/>
                </a:lnTo>
                <a:lnTo>
                  <a:pt x="14067" y="928468"/>
                </a:lnTo>
                <a:lnTo>
                  <a:pt x="112541" y="759656"/>
                </a:lnTo>
                <a:lnTo>
                  <a:pt x="239150" y="590843"/>
                </a:lnTo>
                <a:lnTo>
                  <a:pt x="351692" y="633046"/>
                </a:lnTo>
                <a:lnTo>
                  <a:pt x="337624" y="562708"/>
                </a:lnTo>
                <a:lnTo>
                  <a:pt x="745587" y="267286"/>
                </a:lnTo>
                <a:lnTo>
                  <a:pt x="689316" y="0"/>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4" name="Prostoročno: oblika 3">
            <a:extLst>
              <a:ext uri="{FF2B5EF4-FFF2-40B4-BE49-F238E27FC236}">
                <a16:creationId xmlns:a16="http://schemas.microsoft.com/office/drawing/2014/main" xmlns="" id="{A818F43E-8B34-4642-8825-971E645A9E0D}"/>
              </a:ext>
            </a:extLst>
          </p:cNvPr>
          <p:cNvSpPr/>
          <p:nvPr/>
        </p:nvSpPr>
        <p:spPr>
          <a:xfrm>
            <a:off x="5155768" y="689138"/>
            <a:ext cx="1683072" cy="1133785"/>
          </a:xfrm>
          <a:custGeom>
            <a:avLst/>
            <a:gdLst>
              <a:gd name="connsiteX0" fmla="*/ 196948 w 3362178"/>
              <a:gd name="connsiteY0" fmla="*/ 225083 h 2264898"/>
              <a:gd name="connsiteX1" fmla="*/ 126609 w 3362178"/>
              <a:gd name="connsiteY1" fmla="*/ 436098 h 2264898"/>
              <a:gd name="connsiteX2" fmla="*/ 337625 w 3362178"/>
              <a:gd name="connsiteY2" fmla="*/ 675249 h 2264898"/>
              <a:gd name="connsiteX3" fmla="*/ 84406 w 3362178"/>
              <a:gd name="connsiteY3" fmla="*/ 759655 h 2264898"/>
              <a:gd name="connsiteX4" fmla="*/ 0 w 3362178"/>
              <a:gd name="connsiteY4" fmla="*/ 956603 h 2264898"/>
              <a:gd name="connsiteX5" fmla="*/ 140677 w 3362178"/>
              <a:gd name="connsiteY5" fmla="*/ 984738 h 2264898"/>
              <a:gd name="connsiteX6" fmla="*/ 365760 w 3362178"/>
              <a:gd name="connsiteY6" fmla="*/ 1364566 h 2264898"/>
              <a:gd name="connsiteX7" fmla="*/ 295421 w 3362178"/>
              <a:gd name="connsiteY7" fmla="*/ 1463040 h 2264898"/>
              <a:gd name="connsiteX8" fmla="*/ 365760 w 3362178"/>
              <a:gd name="connsiteY8" fmla="*/ 1561514 h 2264898"/>
              <a:gd name="connsiteX9" fmla="*/ 253218 w 3362178"/>
              <a:gd name="connsiteY9" fmla="*/ 1744394 h 2264898"/>
              <a:gd name="connsiteX10" fmla="*/ 633046 w 3362178"/>
              <a:gd name="connsiteY10" fmla="*/ 1997612 h 2264898"/>
              <a:gd name="connsiteX11" fmla="*/ 548640 w 3362178"/>
              <a:gd name="connsiteY11" fmla="*/ 2110154 h 2264898"/>
              <a:gd name="connsiteX12" fmla="*/ 618978 w 3362178"/>
              <a:gd name="connsiteY12" fmla="*/ 2264898 h 2264898"/>
              <a:gd name="connsiteX13" fmla="*/ 942535 w 3362178"/>
              <a:gd name="connsiteY13" fmla="*/ 2222695 h 2264898"/>
              <a:gd name="connsiteX14" fmla="*/ 942535 w 3362178"/>
              <a:gd name="connsiteY14" fmla="*/ 2222695 h 2264898"/>
              <a:gd name="connsiteX15" fmla="*/ 886265 w 3362178"/>
              <a:gd name="connsiteY15" fmla="*/ 2110154 h 2264898"/>
              <a:gd name="connsiteX16" fmla="*/ 1083212 w 3362178"/>
              <a:gd name="connsiteY16" fmla="*/ 2053883 h 2264898"/>
              <a:gd name="connsiteX17" fmla="*/ 1181686 w 3362178"/>
              <a:gd name="connsiteY17" fmla="*/ 2166424 h 2264898"/>
              <a:gd name="connsiteX18" fmla="*/ 1237957 w 3362178"/>
              <a:gd name="connsiteY18" fmla="*/ 2166424 h 2264898"/>
              <a:gd name="connsiteX19" fmla="*/ 1336431 w 3362178"/>
              <a:gd name="connsiteY19" fmla="*/ 1983544 h 2264898"/>
              <a:gd name="connsiteX20" fmla="*/ 1209821 w 3362178"/>
              <a:gd name="connsiteY20" fmla="*/ 1814732 h 2264898"/>
              <a:gd name="connsiteX21" fmla="*/ 1547446 w 3362178"/>
              <a:gd name="connsiteY21" fmla="*/ 1871003 h 2264898"/>
              <a:gd name="connsiteX22" fmla="*/ 1716258 w 3362178"/>
              <a:gd name="connsiteY22" fmla="*/ 1800664 h 2264898"/>
              <a:gd name="connsiteX23" fmla="*/ 1927274 w 3362178"/>
              <a:gd name="connsiteY23" fmla="*/ 1955409 h 2264898"/>
              <a:gd name="connsiteX24" fmla="*/ 2053883 w 3362178"/>
              <a:gd name="connsiteY24" fmla="*/ 2180492 h 2264898"/>
              <a:gd name="connsiteX25" fmla="*/ 2166425 w 3362178"/>
              <a:gd name="connsiteY25" fmla="*/ 2180492 h 2264898"/>
              <a:gd name="connsiteX26" fmla="*/ 2138289 w 3362178"/>
              <a:gd name="connsiteY26" fmla="*/ 2082018 h 2264898"/>
              <a:gd name="connsiteX27" fmla="*/ 2194560 w 3362178"/>
              <a:gd name="connsiteY27" fmla="*/ 2053883 h 2264898"/>
              <a:gd name="connsiteX28" fmla="*/ 2278966 w 3362178"/>
              <a:gd name="connsiteY28" fmla="*/ 2166424 h 2264898"/>
              <a:gd name="connsiteX29" fmla="*/ 2518117 w 3362178"/>
              <a:gd name="connsiteY29" fmla="*/ 2194560 h 2264898"/>
              <a:gd name="connsiteX30" fmla="*/ 2560320 w 3362178"/>
              <a:gd name="connsiteY30" fmla="*/ 2138289 h 2264898"/>
              <a:gd name="connsiteX31" fmla="*/ 2715065 w 3362178"/>
              <a:gd name="connsiteY31" fmla="*/ 2082018 h 2264898"/>
              <a:gd name="connsiteX32" fmla="*/ 2658794 w 3362178"/>
              <a:gd name="connsiteY32" fmla="*/ 1983544 h 2264898"/>
              <a:gd name="connsiteX33" fmla="*/ 2715065 w 3362178"/>
              <a:gd name="connsiteY33" fmla="*/ 1899138 h 2264898"/>
              <a:gd name="connsiteX34" fmla="*/ 2785403 w 3362178"/>
              <a:gd name="connsiteY34" fmla="*/ 1913206 h 2264898"/>
              <a:gd name="connsiteX35" fmla="*/ 2827606 w 3362178"/>
              <a:gd name="connsiteY35" fmla="*/ 1842867 h 2264898"/>
              <a:gd name="connsiteX36" fmla="*/ 2968283 w 3362178"/>
              <a:gd name="connsiteY36" fmla="*/ 2110154 h 2264898"/>
              <a:gd name="connsiteX37" fmla="*/ 3038621 w 3362178"/>
              <a:gd name="connsiteY37" fmla="*/ 2067950 h 2264898"/>
              <a:gd name="connsiteX38" fmla="*/ 3080825 w 3362178"/>
              <a:gd name="connsiteY38" fmla="*/ 2096086 h 2264898"/>
              <a:gd name="connsiteX39" fmla="*/ 3123028 w 3362178"/>
              <a:gd name="connsiteY39" fmla="*/ 2067950 h 2264898"/>
              <a:gd name="connsiteX40" fmla="*/ 3235569 w 3362178"/>
              <a:gd name="connsiteY40" fmla="*/ 2110154 h 2264898"/>
              <a:gd name="connsiteX41" fmla="*/ 3362178 w 3362178"/>
              <a:gd name="connsiteY41" fmla="*/ 2025747 h 2264898"/>
              <a:gd name="connsiteX42" fmla="*/ 3362178 w 3362178"/>
              <a:gd name="connsiteY42" fmla="*/ 1941341 h 2264898"/>
              <a:gd name="connsiteX43" fmla="*/ 3319975 w 3362178"/>
              <a:gd name="connsiteY43" fmla="*/ 1927274 h 2264898"/>
              <a:gd name="connsiteX44" fmla="*/ 3319975 w 3362178"/>
              <a:gd name="connsiteY44" fmla="*/ 1800664 h 2264898"/>
              <a:gd name="connsiteX45" fmla="*/ 3221501 w 3362178"/>
              <a:gd name="connsiteY45" fmla="*/ 1716258 h 2264898"/>
              <a:gd name="connsiteX46" fmla="*/ 3362178 w 3362178"/>
              <a:gd name="connsiteY46" fmla="*/ 1688123 h 2264898"/>
              <a:gd name="connsiteX47" fmla="*/ 3362178 w 3362178"/>
              <a:gd name="connsiteY47" fmla="*/ 1645920 h 2264898"/>
              <a:gd name="connsiteX48" fmla="*/ 3179298 w 3362178"/>
              <a:gd name="connsiteY48" fmla="*/ 1336430 h 2264898"/>
              <a:gd name="connsiteX49" fmla="*/ 3277772 w 3362178"/>
              <a:gd name="connsiteY49" fmla="*/ 1181686 h 2264898"/>
              <a:gd name="connsiteX50" fmla="*/ 3249637 w 3362178"/>
              <a:gd name="connsiteY50" fmla="*/ 1055077 h 2264898"/>
              <a:gd name="connsiteX51" fmla="*/ 3137095 w 3362178"/>
              <a:gd name="connsiteY51" fmla="*/ 1041009 h 2264898"/>
              <a:gd name="connsiteX52" fmla="*/ 3094892 w 3362178"/>
              <a:gd name="connsiteY52" fmla="*/ 1069144 h 2264898"/>
              <a:gd name="connsiteX53" fmla="*/ 2996418 w 3362178"/>
              <a:gd name="connsiteY53" fmla="*/ 956603 h 2264898"/>
              <a:gd name="connsiteX54" fmla="*/ 2855741 w 3362178"/>
              <a:gd name="connsiteY54" fmla="*/ 928467 h 2264898"/>
              <a:gd name="connsiteX55" fmla="*/ 2757268 w 3362178"/>
              <a:gd name="connsiteY55" fmla="*/ 970670 h 2264898"/>
              <a:gd name="connsiteX56" fmla="*/ 2644726 w 3362178"/>
              <a:gd name="connsiteY56" fmla="*/ 942535 h 2264898"/>
              <a:gd name="connsiteX57" fmla="*/ 2616591 w 3362178"/>
              <a:gd name="connsiteY57" fmla="*/ 829994 h 2264898"/>
              <a:gd name="connsiteX58" fmla="*/ 2504049 w 3362178"/>
              <a:gd name="connsiteY58" fmla="*/ 928467 h 2264898"/>
              <a:gd name="connsiteX59" fmla="*/ 2363372 w 3362178"/>
              <a:gd name="connsiteY59" fmla="*/ 928467 h 2264898"/>
              <a:gd name="connsiteX60" fmla="*/ 2194560 w 3362178"/>
              <a:gd name="connsiteY60" fmla="*/ 956603 h 2264898"/>
              <a:gd name="connsiteX61" fmla="*/ 2025748 w 3362178"/>
              <a:gd name="connsiteY61" fmla="*/ 956603 h 2264898"/>
              <a:gd name="connsiteX62" fmla="*/ 1871003 w 3362178"/>
              <a:gd name="connsiteY62" fmla="*/ 844061 h 2264898"/>
              <a:gd name="connsiteX63" fmla="*/ 1786597 w 3362178"/>
              <a:gd name="connsiteY63" fmla="*/ 844061 h 2264898"/>
              <a:gd name="connsiteX64" fmla="*/ 1814732 w 3362178"/>
              <a:gd name="connsiteY64" fmla="*/ 647114 h 2264898"/>
              <a:gd name="connsiteX65" fmla="*/ 1716258 w 3362178"/>
              <a:gd name="connsiteY65" fmla="*/ 562707 h 2264898"/>
              <a:gd name="connsiteX66" fmla="*/ 1631852 w 3362178"/>
              <a:gd name="connsiteY66" fmla="*/ 604910 h 2264898"/>
              <a:gd name="connsiteX67" fmla="*/ 1505243 w 3362178"/>
              <a:gd name="connsiteY67" fmla="*/ 436098 h 2264898"/>
              <a:gd name="connsiteX68" fmla="*/ 1420837 w 3362178"/>
              <a:gd name="connsiteY68" fmla="*/ 407963 h 2264898"/>
              <a:gd name="connsiteX69" fmla="*/ 1350498 w 3362178"/>
              <a:gd name="connsiteY69" fmla="*/ 464234 h 2264898"/>
              <a:gd name="connsiteX70" fmla="*/ 1083212 w 3362178"/>
              <a:gd name="connsiteY70" fmla="*/ 239150 h 2264898"/>
              <a:gd name="connsiteX71" fmla="*/ 1111348 w 3362178"/>
              <a:gd name="connsiteY71" fmla="*/ 168812 h 2264898"/>
              <a:gd name="connsiteX72" fmla="*/ 1041009 w 3362178"/>
              <a:gd name="connsiteY72" fmla="*/ 112541 h 2264898"/>
              <a:gd name="connsiteX73" fmla="*/ 1055077 w 3362178"/>
              <a:gd name="connsiteY73" fmla="*/ 42203 h 2264898"/>
              <a:gd name="connsiteX74" fmla="*/ 942535 w 3362178"/>
              <a:gd name="connsiteY74" fmla="*/ 0 h 2264898"/>
              <a:gd name="connsiteX75" fmla="*/ 886265 w 3362178"/>
              <a:gd name="connsiteY75" fmla="*/ 42203 h 2264898"/>
              <a:gd name="connsiteX76" fmla="*/ 801858 w 3362178"/>
              <a:gd name="connsiteY76" fmla="*/ 56270 h 2264898"/>
              <a:gd name="connsiteX77" fmla="*/ 689317 w 3362178"/>
              <a:gd name="connsiteY77" fmla="*/ 140677 h 2264898"/>
              <a:gd name="connsiteX78" fmla="*/ 633046 w 3362178"/>
              <a:gd name="connsiteY78" fmla="*/ 56270 h 2264898"/>
              <a:gd name="connsiteX79" fmla="*/ 576775 w 3362178"/>
              <a:gd name="connsiteY79" fmla="*/ 112541 h 2264898"/>
              <a:gd name="connsiteX80" fmla="*/ 633046 w 3362178"/>
              <a:gd name="connsiteY80" fmla="*/ 168812 h 2264898"/>
              <a:gd name="connsiteX81" fmla="*/ 450166 w 3362178"/>
              <a:gd name="connsiteY81" fmla="*/ 225083 h 2264898"/>
              <a:gd name="connsiteX82" fmla="*/ 365760 w 3362178"/>
              <a:gd name="connsiteY82" fmla="*/ 379827 h 2264898"/>
              <a:gd name="connsiteX83" fmla="*/ 309489 w 3362178"/>
              <a:gd name="connsiteY83" fmla="*/ 281354 h 2264898"/>
              <a:gd name="connsiteX84" fmla="*/ 196948 w 3362178"/>
              <a:gd name="connsiteY84" fmla="*/ 225083 h 226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62178" h="2264898">
                <a:moveTo>
                  <a:pt x="196948" y="225083"/>
                </a:moveTo>
                <a:lnTo>
                  <a:pt x="126609" y="436098"/>
                </a:lnTo>
                <a:lnTo>
                  <a:pt x="337625" y="675249"/>
                </a:lnTo>
                <a:lnTo>
                  <a:pt x="84406" y="759655"/>
                </a:lnTo>
                <a:lnTo>
                  <a:pt x="0" y="956603"/>
                </a:lnTo>
                <a:lnTo>
                  <a:pt x="140677" y="984738"/>
                </a:lnTo>
                <a:lnTo>
                  <a:pt x="365760" y="1364566"/>
                </a:lnTo>
                <a:lnTo>
                  <a:pt x="295421" y="1463040"/>
                </a:lnTo>
                <a:lnTo>
                  <a:pt x="365760" y="1561514"/>
                </a:lnTo>
                <a:lnTo>
                  <a:pt x="253218" y="1744394"/>
                </a:lnTo>
                <a:lnTo>
                  <a:pt x="633046" y="1997612"/>
                </a:lnTo>
                <a:lnTo>
                  <a:pt x="548640" y="2110154"/>
                </a:lnTo>
                <a:lnTo>
                  <a:pt x="618978" y="2264898"/>
                </a:lnTo>
                <a:lnTo>
                  <a:pt x="942535" y="2222695"/>
                </a:lnTo>
                <a:lnTo>
                  <a:pt x="942535" y="2222695"/>
                </a:lnTo>
                <a:lnTo>
                  <a:pt x="886265" y="2110154"/>
                </a:lnTo>
                <a:lnTo>
                  <a:pt x="1083212" y="2053883"/>
                </a:lnTo>
                <a:lnTo>
                  <a:pt x="1181686" y="2166424"/>
                </a:lnTo>
                <a:lnTo>
                  <a:pt x="1237957" y="2166424"/>
                </a:lnTo>
                <a:lnTo>
                  <a:pt x="1336431" y="1983544"/>
                </a:lnTo>
                <a:lnTo>
                  <a:pt x="1209821" y="1814732"/>
                </a:lnTo>
                <a:lnTo>
                  <a:pt x="1547446" y="1871003"/>
                </a:lnTo>
                <a:lnTo>
                  <a:pt x="1716258" y="1800664"/>
                </a:lnTo>
                <a:lnTo>
                  <a:pt x="1927274" y="1955409"/>
                </a:lnTo>
                <a:lnTo>
                  <a:pt x="2053883" y="2180492"/>
                </a:lnTo>
                <a:lnTo>
                  <a:pt x="2166425" y="2180492"/>
                </a:lnTo>
                <a:lnTo>
                  <a:pt x="2138289" y="2082018"/>
                </a:lnTo>
                <a:lnTo>
                  <a:pt x="2194560" y="2053883"/>
                </a:lnTo>
                <a:lnTo>
                  <a:pt x="2278966" y="2166424"/>
                </a:lnTo>
                <a:lnTo>
                  <a:pt x="2518117" y="2194560"/>
                </a:lnTo>
                <a:lnTo>
                  <a:pt x="2560320" y="2138289"/>
                </a:lnTo>
                <a:lnTo>
                  <a:pt x="2715065" y="2082018"/>
                </a:lnTo>
                <a:lnTo>
                  <a:pt x="2658794" y="1983544"/>
                </a:lnTo>
                <a:lnTo>
                  <a:pt x="2715065" y="1899138"/>
                </a:lnTo>
                <a:lnTo>
                  <a:pt x="2785403" y="1913206"/>
                </a:lnTo>
                <a:lnTo>
                  <a:pt x="2827606" y="1842867"/>
                </a:lnTo>
                <a:lnTo>
                  <a:pt x="2968283" y="2110154"/>
                </a:lnTo>
                <a:lnTo>
                  <a:pt x="3038621" y="2067950"/>
                </a:lnTo>
                <a:lnTo>
                  <a:pt x="3080825" y="2096086"/>
                </a:lnTo>
                <a:lnTo>
                  <a:pt x="3123028" y="2067950"/>
                </a:lnTo>
                <a:lnTo>
                  <a:pt x="3235569" y="2110154"/>
                </a:lnTo>
                <a:lnTo>
                  <a:pt x="3362178" y="2025747"/>
                </a:lnTo>
                <a:lnTo>
                  <a:pt x="3362178" y="1941341"/>
                </a:lnTo>
                <a:lnTo>
                  <a:pt x="3319975" y="1927274"/>
                </a:lnTo>
                <a:lnTo>
                  <a:pt x="3319975" y="1800664"/>
                </a:lnTo>
                <a:lnTo>
                  <a:pt x="3221501" y="1716258"/>
                </a:lnTo>
                <a:lnTo>
                  <a:pt x="3362178" y="1688123"/>
                </a:lnTo>
                <a:lnTo>
                  <a:pt x="3362178" y="1645920"/>
                </a:lnTo>
                <a:lnTo>
                  <a:pt x="3179298" y="1336430"/>
                </a:lnTo>
                <a:lnTo>
                  <a:pt x="3277772" y="1181686"/>
                </a:lnTo>
                <a:lnTo>
                  <a:pt x="3249637" y="1055077"/>
                </a:lnTo>
                <a:lnTo>
                  <a:pt x="3137095" y="1041009"/>
                </a:lnTo>
                <a:lnTo>
                  <a:pt x="3094892" y="1069144"/>
                </a:lnTo>
                <a:lnTo>
                  <a:pt x="2996418" y="956603"/>
                </a:lnTo>
                <a:lnTo>
                  <a:pt x="2855741" y="928467"/>
                </a:lnTo>
                <a:lnTo>
                  <a:pt x="2757268" y="970670"/>
                </a:lnTo>
                <a:lnTo>
                  <a:pt x="2644726" y="942535"/>
                </a:lnTo>
                <a:lnTo>
                  <a:pt x="2616591" y="829994"/>
                </a:lnTo>
                <a:lnTo>
                  <a:pt x="2504049" y="928467"/>
                </a:lnTo>
                <a:lnTo>
                  <a:pt x="2363372" y="928467"/>
                </a:lnTo>
                <a:lnTo>
                  <a:pt x="2194560" y="956603"/>
                </a:lnTo>
                <a:lnTo>
                  <a:pt x="2025748" y="956603"/>
                </a:lnTo>
                <a:lnTo>
                  <a:pt x="1871003" y="844061"/>
                </a:lnTo>
                <a:lnTo>
                  <a:pt x="1786597" y="844061"/>
                </a:lnTo>
                <a:lnTo>
                  <a:pt x="1814732" y="647114"/>
                </a:lnTo>
                <a:lnTo>
                  <a:pt x="1716258" y="562707"/>
                </a:lnTo>
                <a:lnTo>
                  <a:pt x="1631852" y="604910"/>
                </a:lnTo>
                <a:lnTo>
                  <a:pt x="1505243" y="436098"/>
                </a:lnTo>
                <a:lnTo>
                  <a:pt x="1420837" y="407963"/>
                </a:lnTo>
                <a:lnTo>
                  <a:pt x="1350498" y="464234"/>
                </a:lnTo>
                <a:lnTo>
                  <a:pt x="1083212" y="239150"/>
                </a:lnTo>
                <a:lnTo>
                  <a:pt x="1111348" y="168812"/>
                </a:lnTo>
                <a:lnTo>
                  <a:pt x="1041009" y="112541"/>
                </a:lnTo>
                <a:lnTo>
                  <a:pt x="1055077" y="42203"/>
                </a:lnTo>
                <a:lnTo>
                  <a:pt x="942535" y="0"/>
                </a:lnTo>
                <a:lnTo>
                  <a:pt x="886265" y="42203"/>
                </a:lnTo>
                <a:lnTo>
                  <a:pt x="801858" y="56270"/>
                </a:lnTo>
                <a:lnTo>
                  <a:pt x="689317" y="140677"/>
                </a:lnTo>
                <a:lnTo>
                  <a:pt x="633046" y="56270"/>
                </a:lnTo>
                <a:lnTo>
                  <a:pt x="576775" y="112541"/>
                </a:lnTo>
                <a:lnTo>
                  <a:pt x="633046" y="168812"/>
                </a:lnTo>
                <a:lnTo>
                  <a:pt x="450166" y="225083"/>
                </a:lnTo>
                <a:lnTo>
                  <a:pt x="365760" y="379827"/>
                </a:lnTo>
                <a:lnTo>
                  <a:pt x="309489" y="281354"/>
                </a:lnTo>
                <a:lnTo>
                  <a:pt x="196948" y="225083"/>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dirty="0"/>
          </a:p>
        </p:txBody>
      </p:sp>
      <p:sp>
        <p:nvSpPr>
          <p:cNvPr id="9" name="Prostoročno: oblika 8">
            <a:extLst>
              <a:ext uri="{FF2B5EF4-FFF2-40B4-BE49-F238E27FC236}">
                <a16:creationId xmlns:a16="http://schemas.microsoft.com/office/drawing/2014/main" xmlns="" id="{BC905749-2EC8-4260-A522-C94757B734B4}"/>
              </a:ext>
            </a:extLst>
          </p:cNvPr>
          <p:cNvSpPr/>
          <p:nvPr/>
        </p:nvSpPr>
        <p:spPr>
          <a:xfrm>
            <a:off x="7669353" y="690975"/>
            <a:ext cx="1308045" cy="1277726"/>
          </a:xfrm>
          <a:custGeom>
            <a:avLst/>
            <a:gdLst>
              <a:gd name="connsiteX0" fmla="*/ 0 w 4248443"/>
              <a:gd name="connsiteY0" fmla="*/ 604911 h 4149970"/>
              <a:gd name="connsiteX1" fmla="*/ 0 w 4248443"/>
              <a:gd name="connsiteY1" fmla="*/ 703385 h 4149970"/>
              <a:gd name="connsiteX2" fmla="*/ 450166 w 4248443"/>
              <a:gd name="connsiteY2" fmla="*/ 942536 h 4149970"/>
              <a:gd name="connsiteX3" fmla="*/ 590843 w 4248443"/>
              <a:gd name="connsiteY3" fmla="*/ 1589650 h 4149970"/>
              <a:gd name="connsiteX4" fmla="*/ 576775 w 4248443"/>
              <a:gd name="connsiteY4" fmla="*/ 1814733 h 4149970"/>
              <a:gd name="connsiteX5" fmla="*/ 858129 w 4248443"/>
              <a:gd name="connsiteY5" fmla="*/ 2250831 h 4149970"/>
              <a:gd name="connsiteX6" fmla="*/ 858129 w 4248443"/>
              <a:gd name="connsiteY6" fmla="*/ 2504050 h 4149970"/>
              <a:gd name="connsiteX7" fmla="*/ 942535 w 4248443"/>
              <a:gd name="connsiteY7" fmla="*/ 2700997 h 4149970"/>
              <a:gd name="connsiteX8" fmla="*/ 1336431 w 4248443"/>
              <a:gd name="connsiteY8" fmla="*/ 2813539 h 4149970"/>
              <a:gd name="connsiteX9" fmla="*/ 1688123 w 4248443"/>
              <a:gd name="connsiteY9" fmla="*/ 4149970 h 4149970"/>
              <a:gd name="connsiteX10" fmla="*/ 3207434 w 4248443"/>
              <a:gd name="connsiteY10" fmla="*/ 3643533 h 4149970"/>
              <a:gd name="connsiteX11" fmla="*/ 3573194 w 4248443"/>
              <a:gd name="connsiteY11" fmla="*/ 3474720 h 4149970"/>
              <a:gd name="connsiteX12" fmla="*/ 3868615 w 4248443"/>
              <a:gd name="connsiteY12" fmla="*/ 3488788 h 4149970"/>
              <a:gd name="connsiteX13" fmla="*/ 4248443 w 4248443"/>
              <a:gd name="connsiteY13" fmla="*/ 3502856 h 4149970"/>
              <a:gd name="connsiteX14" fmla="*/ 4234375 w 4248443"/>
              <a:gd name="connsiteY14" fmla="*/ 2841674 h 4149970"/>
              <a:gd name="connsiteX15" fmla="*/ 3348111 w 4248443"/>
              <a:gd name="connsiteY15" fmla="*/ 1125416 h 4149970"/>
              <a:gd name="connsiteX16" fmla="*/ 3334043 w 4248443"/>
              <a:gd name="connsiteY16" fmla="*/ 886265 h 4149970"/>
              <a:gd name="connsiteX17" fmla="*/ 3474720 w 4248443"/>
              <a:gd name="connsiteY17" fmla="*/ 661182 h 4149970"/>
              <a:gd name="connsiteX18" fmla="*/ 3151163 w 4248443"/>
              <a:gd name="connsiteY18" fmla="*/ 407964 h 4149970"/>
              <a:gd name="connsiteX19" fmla="*/ 2096086 w 4248443"/>
              <a:gd name="connsiteY19" fmla="*/ 70339 h 4149970"/>
              <a:gd name="connsiteX20" fmla="*/ 1730326 w 4248443"/>
              <a:gd name="connsiteY20" fmla="*/ 0 h 4149970"/>
              <a:gd name="connsiteX21" fmla="*/ 1280160 w 4248443"/>
              <a:gd name="connsiteY21" fmla="*/ 154745 h 4149970"/>
              <a:gd name="connsiteX22" fmla="*/ 914400 w 4248443"/>
              <a:gd name="connsiteY22" fmla="*/ 520505 h 4149970"/>
              <a:gd name="connsiteX23" fmla="*/ 590843 w 4248443"/>
              <a:gd name="connsiteY23" fmla="*/ 759656 h 4149970"/>
              <a:gd name="connsiteX24" fmla="*/ 323557 w 4248443"/>
              <a:gd name="connsiteY24" fmla="*/ 759656 h 4149970"/>
              <a:gd name="connsiteX25" fmla="*/ 126609 w 4248443"/>
              <a:gd name="connsiteY25" fmla="*/ 661182 h 4149970"/>
              <a:gd name="connsiteX26" fmla="*/ 0 w 4248443"/>
              <a:gd name="connsiteY26" fmla="*/ 604911 h 414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48443" h="4149970">
                <a:moveTo>
                  <a:pt x="0" y="604911"/>
                </a:moveTo>
                <a:lnTo>
                  <a:pt x="0" y="703385"/>
                </a:lnTo>
                <a:lnTo>
                  <a:pt x="450166" y="942536"/>
                </a:lnTo>
                <a:lnTo>
                  <a:pt x="590843" y="1589650"/>
                </a:lnTo>
                <a:lnTo>
                  <a:pt x="576775" y="1814733"/>
                </a:lnTo>
                <a:lnTo>
                  <a:pt x="858129" y="2250831"/>
                </a:lnTo>
                <a:lnTo>
                  <a:pt x="858129" y="2504050"/>
                </a:lnTo>
                <a:lnTo>
                  <a:pt x="942535" y="2700997"/>
                </a:lnTo>
                <a:lnTo>
                  <a:pt x="1336431" y="2813539"/>
                </a:lnTo>
                <a:lnTo>
                  <a:pt x="1688123" y="4149970"/>
                </a:lnTo>
                <a:lnTo>
                  <a:pt x="3207434" y="3643533"/>
                </a:lnTo>
                <a:lnTo>
                  <a:pt x="3573194" y="3474720"/>
                </a:lnTo>
                <a:lnTo>
                  <a:pt x="3868615" y="3488788"/>
                </a:lnTo>
                <a:lnTo>
                  <a:pt x="4248443" y="3502856"/>
                </a:lnTo>
                <a:lnTo>
                  <a:pt x="4234375" y="2841674"/>
                </a:lnTo>
                <a:lnTo>
                  <a:pt x="3348111" y="1125416"/>
                </a:lnTo>
                <a:lnTo>
                  <a:pt x="3334043" y="886265"/>
                </a:lnTo>
                <a:lnTo>
                  <a:pt x="3474720" y="661182"/>
                </a:lnTo>
                <a:lnTo>
                  <a:pt x="3151163" y="407964"/>
                </a:lnTo>
                <a:lnTo>
                  <a:pt x="2096086" y="70339"/>
                </a:lnTo>
                <a:lnTo>
                  <a:pt x="1730326" y="0"/>
                </a:lnTo>
                <a:lnTo>
                  <a:pt x="1280160" y="154745"/>
                </a:lnTo>
                <a:lnTo>
                  <a:pt x="914400" y="520505"/>
                </a:lnTo>
                <a:lnTo>
                  <a:pt x="590843" y="759656"/>
                </a:lnTo>
                <a:lnTo>
                  <a:pt x="323557" y="759656"/>
                </a:lnTo>
                <a:lnTo>
                  <a:pt x="126609" y="661182"/>
                </a:lnTo>
                <a:lnTo>
                  <a:pt x="0" y="604911"/>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10" name="Slika 9">
            <a:extLst>
              <a:ext uri="{FF2B5EF4-FFF2-40B4-BE49-F238E27FC236}">
                <a16:creationId xmlns:a16="http://schemas.microsoft.com/office/drawing/2014/main" xmlns="" id="{E58F9F5C-AB75-470D-A6EA-24DA9D840294}"/>
              </a:ext>
            </a:extLst>
          </p:cNvPr>
          <p:cNvPicPr>
            <a:picLocks noChangeAspect="1"/>
          </p:cNvPicPr>
          <p:nvPr/>
        </p:nvPicPr>
        <p:blipFill>
          <a:blip r:embed="rId3"/>
          <a:stretch>
            <a:fillRect/>
          </a:stretch>
        </p:blipFill>
        <p:spPr>
          <a:xfrm>
            <a:off x="9991012" y="481455"/>
            <a:ext cx="1529417" cy="1538976"/>
          </a:xfrm>
          <a:prstGeom prst="rect">
            <a:avLst/>
          </a:prstGeom>
        </p:spPr>
      </p:pic>
      <p:cxnSp>
        <p:nvCxnSpPr>
          <p:cNvPr id="12" name="Raven puščični povezovalnik 11">
            <a:extLst>
              <a:ext uri="{FF2B5EF4-FFF2-40B4-BE49-F238E27FC236}">
                <a16:creationId xmlns:a16="http://schemas.microsoft.com/office/drawing/2014/main" xmlns="" id="{C1A4B247-73CF-4F3F-BEED-799EE56062B4}"/>
              </a:ext>
            </a:extLst>
          </p:cNvPr>
          <p:cNvCxnSpPr/>
          <p:nvPr/>
        </p:nvCxnSpPr>
        <p:spPr>
          <a:xfrm flipV="1">
            <a:off x="10452987" y="1716258"/>
            <a:ext cx="302733" cy="534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2382" y="2507112"/>
            <a:ext cx="1374627" cy="307777"/>
          </a:xfrm>
          <a:prstGeom prst="rect">
            <a:avLst/>
          </a:prstGeom>
          <a:noFill/>
        </p:spPr>
        <p:txBody>
          <a:bodyPr wrap="square" rtlCol="0">
            <a:spAutoFit/>
          </a:bodyPr>
          <a:lstStyle/>
          <a:p>
            <a:r>
              <a:rPr lang="sl-SI" sz="1400" dirty="0" smtClean="0">
                <a:solidFill>
                  <a:srgbClr val="FFC000"/>
                </a:solidFill>
              </a:rPr>
              <a:t>(</a:t>
            </a:r>
            <a:r>
              <a:rPr lang="sl-SI" sz="1400" dirty="0" err="1" smtClean="0">
                <a:solidFill>
                  <a:srgbClr val="FFC000"/>
                </a:solidFill>
              </a:rPr>
              <a:t>Country.shp</a:t>
            </a:r>
            <a:r>
              <a:rPr lang="sl-SI" sz="1400" dirty="0" smtClean="0">
                <a:solidFill>
                  <a:srgbClr val="FFC000"/>
                </a:solidFill>
              </a:rPr>
              <a:t>)</a:t>
            </a:r>
            <a:endParaRPr lang="sl-SI" sz="1400" dirty="0">
              <a:solidFill>
                <a:srgbClr val="FFC000"/>
              </a:solidFill>
            </a:endParaRPr>
          </a:p>
        </p:txBody>
      </p:sp>
      <p:sp>
        <p:nvSpPr>
          <p:cNvPr id="22" name="TextBox 21"/>
          <p:cNvSpPr txBox="1"/>
          <p:nvPr/>
        </p:nvSpPr>
        <p:spPr>
          <a:xfrm>
            <a:off x="3050658" y="2520858"/>
            <a:ext cx="1374627" cy="307777"/>
          </a:xfrm>
          <a:prstGeom prst="rect">
            <a:avLst/>
          </a:prstGeom>
          <a:noFill/>
        </p:spPr>
        <p:txBody>
          <a:bodyPr wrap="square" rtlCol="0">
            <a:spAutoFit/>
          </a:bodyPr>
          <a:lstStyle/>
          <a:p>
            <a:r>
              <a:rPr lang="sl-SI" sz="1400" dirty="0" smtClean="0">
                <a:solidFill>
                  <a:srgbClr val="FFC000"/>
                </a:solidFill>
              </a:rPr>
              <a:t>(</a:t>
            </a:r>
            <a:r>
              <a:rPr lang="sl-SI" sz="1400" dirty="0" err="1" smtClean="0">
                <a:solidFill>
                  <a:srgbClr val="FFC000"/>
                </a:solidFill>
              </a:rPr>
              <a:t>Region.shp</a:t>
            </a:r>
            <a:r>
              <a:rPr lang="sl-SI" sz="1400" dirty="0" smtClean="0">
                <a:solidFill>
                  <a:srgbClr val="FFC000"/>
                </a:solidFill>
              </a:rPr>
              <a:t>)</a:t>
            </a:r>
            <a:endParaRPr lang="sl-SI" sz="1400" dirty="0">
              <a:solidFill>
                <a:srgbClr val="FFC000"/>
              </a:solidFill>
            </a:endParaRPr>
          </a:p>
        </p:txBody>
      </p:sp>
      <p:sp>
        <p:nvSpPr>
          <p:cNvPr id="23" name="TextBox 22"/>
          <p:cNvSpPr txBox="1"/>
          <p:nvPr/>
        </p:nvSpPr>
        <p:spPr>
          <a:xfrm>
            <a:off x="5246854" y="2507112"/>
            <a:ext cx="1707118" cy="307777"/>
          </a:xfrm>
          <a:prstGeom prst="rect">
            <a:avLst/>
          </a:prstGeom>
          <a:noFill/>
        </p:spPr>
        <p:txBody>
          <a:bodyPr wrap="square" rtlCol="0">
            <a:spAutoFit/>
          </a:bodyPr>
          <a:lstStyle/>
          <a:p>
            <a:r>
              <a:rPr lang="sl-SI" sz="1400" dirty="0" smtClean="0">
                <a:solidFill>
                  <a:srgbClr val="FFC000"/>
                </a:solidFill>
              </a:rPr>
              <a:t>(</a:t>
            </a:r>
            <a:r>
              <a:rPr lang="sl-SI" sz="1400" dirty="0" err="1" smtClean="0">
                <a:solidFill>
                  <a:srgbClr val="FFC000"/>
                </a:solidFill>
              </a:rPr>
              <a:t>Municip.shp</a:t>
            </a:r>
            <a:r>
              <a:rPr lang="sl-SI" sz="1400" dirty="0" smtClean="0">
                <a:solidFill>
                  <a:srgbClr val="FFC000"/>
                </a:solidFill>
              </a:rPr>
              <a:t>)</a:t>
            </a:r>
            <a:endParaRPr lang="sl-SI" sz="1400" dirty="0">
              <a:solidFill>
                <a:srgbClr val="FFC000"/>
              </a:solidFill>
            </a:endParaRPr>
          </a:p>
        </p:txBody>
      </p:sp>
      <p:sp>
        <p:nvSpPr>
          <p:cNvPr id="29" name="TextBox 28"/>
          <p:cNvSpPr txBox="1"/>
          <p:nvPr/>
        </p:nvSpPr>
        <p:spPr>
          <a:xfrm>
            <a:off x="10333843" y="2520858"/>
            <a:ext cx="1374627" cy="307777"/>
          </a:xfrm>
          <a:prstGeom prst="rect">
            <a:avLst/>
          </a:prstGeom>
          <a:noFill/>
        </p:spPr>
        <p:txBody>
          <a:bodyPr wrap="square" rtlCol="0">
            <a:spAutoFit/>
          </a:bodyPr>
          <a:lstStyle/>
          <a:p>
            <a:r>
              <a:rPr lang="sl-SI" sz="1400" dirty="0" smtClean="0">
                <a:solidFill>
                  <a:srgbClr val="FFC000"/>
                </a:solidFill>
              </a:rPr>
              <a:t>(</a:t>
            </a:r>
            <a:r>
              <a:rPr lang="sl-SI" sz="1400" dirty="0" err="1" smtClean="0">
                <a:solidFill>
                  <a:srgbClr val="FFC000"/>
                </a:solidFill>
              </a:rPr>
              <a:t>EUP_pilot.shp</a:t>
            </a:r>
            <a:r>
              <a:rPr lang="sl-SI" sz="1400" dirty="0" smtClean="0">
                <a:solidFill>
                  <a:srgbClr val="FFC000"/>
                </a:solidFill>
              </a:rPr>
              <a:t>)</a:t>
            </a:r>
            <a:endParaRPr lang="sl-SI" sz="1400" dirty="0">
              <a:solidFill>
                <a:srgbClr val="FFC000"/>
              </a:solidFill>
            </a:endParaRPr>
          </a:p>
        </p:txBody>
      </p:sp>
      <p:sp>
        <p:nvSpPr>
          <p:cNvPr id="30" name="TextBox 29"/>
          <p:cNvSpPr txBox="1"/>
          <p:nvPr/>
        </p:nvSpPr>
        <p:spPr>
          <a:xfrm>
            <a:off x="7730646" y="2524766"/>
            <a:ext cx="1374627" cy="307777"/>
          </a:xfrm>
          <a:prstGeom prst="rect">
            <a:avLst/>
          </a:prstGeom>
          <a:noFill/>
        </p:spPr>
        <p:txBody>
          <a:bodyPr wrap="square" rtlCol="0">
            <a:spAutoFit/>
          </a:bodyPr>
          <a:lstStyle/>
          <a:p>
            <a:r>
              <a:rPr lang="sl-SI" sz="1400" dirty="0" smtClean="0">
                <a:solidFill>
                  <a:srgbClr val="FFC000"/>
                </a:solidFill>
              </a:rPr>
              <a:t>(</a:t>
            </a:r>
            <a:r>
              <a:rPr lang="sl-SI" sz="1400" dirty="0" err="1" smtClean="0">
                <a:solidFill>
                  <a:srgbClr val="FFC000"/>
                </a:solidFill>
              </a:rPr>
              <a:t>F_unit.shp</a:t>
            </a:r>
            <a:r>
              <a:rPr lang="sl-SI" sz="1400" dirty="0" smtClean="0">
                <a:solidFill>
                  <a:srgbClr val="FFC000"/>
                </a:solidFill>
              </a:rPr>
              <a:t>)</a:t>
            </a:r>
            <a:endParaRPr lang="sl-SI" sz="1400" dirty="0">
              <a:solidFill>
                <a:srgbClr val="FFC000"/>
              </a:solidFill>
            </a:endParaRPr>
          </a:p>
        </p:txBody>
      </p:sp>
    </p:spTree>
    <p:extLst>
      <p:ext uri="{BB962C8B-B14F-4D97-AF65-F5344CB8AC3E}">
        <p14:creationId xmlns:p14="http://schemas.microsoft.com/office/powerpoint/2010/main" val="343181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 xmlns:a16="http://schemas.microsoft.com/office/drawing/2014/main" id="{A9841459-ED0C-E648-80A4-4EFDB819B235}"/>
              </a:ext>
            </a:extLst>
          </p:cNvPr>
          <p:cNvSpPr txBox="1"/>
          <p:nvPr/>
        </p:nvSpPr>
        <p:spPr>
          <a:xfrm>
            <a:off x="333559" y="4108536"/>
            <a:ext cx="2421112" cy="276999"/>
          </a:xfrm>
          <a:prstGeom prst="rect">
            <a:avLst/>
          </a:prstGeom>
          <a:noFill/>
        </p:spPr>
        <p:txBody>
          <a:bodyPr wrap="none" rtlCol="0">
            <a:spAutoFit/>
          </a:bodyPr>
          <a:lstStyle/>
          <a:p>
            <a:r>
              <a:rPr lang="sl-SI" sz="1200" dirty="0" err="1" smtClean="0"/>
              <a:t>Green</a:t>
            </a:r>
            <a:r>
              <a:rPr lang="sl-SI" sz="1200" dirty="0" smtClean="0"/>
              <a:t>/</a:t>
            </a:r>
            <a:r>
              <a:rPr lang="sl-SI" sz="1200" dirty="0" err="1" smtClean="0"/>
              <a:t>gray</a:t>
            </a:r>
            <a:r>
              <a:rPr lang="sl-SI" sz="1200" dirty="0" smtClean="0"/>
              <a:t> </a:t>
            </a:r>
            <a:r>
              <a:rPr lang="sl-SI" sz="1200" dirty="0" err="1" smtClean="0"/>
              <a:t>infrastructure</a:t>
            </a:r>
            <a:r>
              <a:rPr lang="sl-SI" sz="1200" dirty="0" smtClean="0"/>
              <a:t> </a:t>
            </a:r>
            <a:r>
              <a:rPr lang="sl-SI" sz="1200" dirty="0" err="1" smtClean="0"/>
              <a:t>validation</a:t>
            </a:r>
            <a:endParaRPr lang="en-GB" sz="1200" dirty="0"/>
          </a:p>
        </p:txBody>
      </p:sp>
      <p:sp>
        <p:nvSpPr>
          <p:cNvPr id="9" name="TextBox 8"/>
          <p:cNvSpPr txBox="1"/>
          <p:nvPr/>
        </p:nvSpPr>
        <p:spPr>
          <a:xfrm>
            <a:off x="6522720" y="206143"/>
            <a:ext cx="5512972" cy="830997"/>
          </a:xfrm>
          <a:prstGeom prst="rect">
            <a:avLst/>
          </a:prstGeom>
          <a:noFill/>
        </p:spPr>
        <p:txBody>
          <a:bodyPr wrap="square" rtlCol="0">
            <a:spAutoFit/>
          </a:bodyPr>
          <a:lstStyle/>
          <a:p>
            <a:r>
              <a:rPr lang="en-US" sz="1600" dirty="0" smtClean="0"/>
              <a:t>Data are available in </a:t>
            </a:r>
            <a:r>
              <a:rPr lang="sl-SI" sz="1600" dirty="0" err="1" smtClean="0">
                <a:solidFill>
                  <a:schemeClr val="accent2"/>
                </a:solidFill>
              </a:rPr>
              <a:t>EUP_select_CN</a:t>
            </a:r>
            <a:r>
              <a:rPr lang="en-US" sz="1600" dirty="0" smtClean="0">
                <a:solidFill>
                  <a:schemeClr val="accent2"/>
                </a:solidFill>
              </a:rPr>
              <a:t>.</a:t>
            </a:r>
            <a:r>
              <a:rPr lang="en-US" sz="1600" dirty="0" err="1" smtClean="0">
                <a:solidFill>
                  <a:schemeClr val="accent2"/>
                </a:solidFill>
              </a:rPr>
              <a:t>xlsx</a:t>
            </a:r>
            <a:endParaRPr lang="en-US" sz="1600" dirty="0" smtClean="0">
              <a:solidFill>
                <a:schemeClr val="accent2"/>
              </a:solidFill>
            </a:endParaRPr>
          </a:p>
          <a:p>
            <a:endParaRPr lang="sl-SI" sz="1600" dirty="0" smtClean="0">
              <a:solidFill>
                <a:schemeClr val="accent2"/>
              </a:solidFill>
            </a:endParaRPr>
          </a:p>
          <a:p>
            <a:r>
              <a:rPr lang="sl-SI" sz="1600" dirty="0" smtClean="0"/>
              <a:t>Legend</a:t>
            </a:r>
            <a:endParaRPr lang="en-US" sz="1600" dirty="0" smtClean="0"/>
          </a:p>
        </p:txBody>
      </p:sp>
      <p:sp>
        <p:nvSpPr>
          <p:cNvPr id="4" name="Rectangle 3"/>
          <p:cNvSpPr/>
          <p:nvPr/>
        </p:nvSpPr>
        <p:spPr>
          <a:xfrm rot="10800000">
            <a:off x="6613426" y="1139826"/>
            <a:ext cx="412214" cy="2096485"/>
          </a:xfrm>
          <a:prstGeom prst="rect">
            <a:avLst/>
          </a:prstGeom>
          <a:gradFill flip="none" rotWithShape="1">
            <a:gsLst>
              <a:gs pos="0">
                <a:srgbClr val="788C7F"/>
              </a:gs>
              <a:gs pos="50000">
                <a:srgbClr val="C7CCA6"/>
              </a:gs>
              <a:gs pos="100000">
                <a:srgbClr val="A3FF7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5" name="Rectangle 4"/>
          <p:cNvSpPr/>
          <p:nvPr/>
        </p:nvSpPr>
        <p:spPr>
          <a:xfrm>
            <a:off x="7007610" y="1093501"/>
            <a:ext cx="2409378" cy="369332"/>
          </a:xfrm>
          <a:prstGeom prst="rect">
            <a:avLst/>
          </a:prstGeom>
        </p:spPr>
        <p:txBody>
          <a:bodyPr wrap="none">
            <a:spAutoFit/>
          </a:bodyPr>
          <a:lstStyle/>
          <a:p>
            <a:r>
              <a:rPr lang="sl-SI" dirty="0" err="1" smtClean="0"/>
              <a:t>Green</a:t>
            </a:r>
            <a:r>
              <a:rPr lang="sl-SI" dirty="0" smtClean="0"/>
              <a:t> </a:t>
            </a:r>
            <a:r>
              <a:rPr lang="sl-SI" dirty="0" err="1" smtClean="0"/>
              <a:t>infrastructure</a:t>
            </a:r>
            <a:r>
              <a:rPr lang="sl-SI" dirty="0" smtClean="0"/>
              <a:t> (1)</a:t>
            </a:r>
            <a:endParaRPr lang="sl-SI" dirty="0"/>
          </a:p>
        </p:txBody>
      </p:sp>
      <p:sp>
        <p:nvSpPr>
          <p:cNvPr id="12" name="Rectangle 11"/>
          <p:cNvSpPr/>
          <p:nvPr/>
        </p:nvSpPr>
        <p:spPr>
          <a:xfrm>
            <a:off x="7025640" y="2928337"/>
            <a:ext cx="2265492" cy="369332"/>
          </a:xfrm>
          <a:prstGeom prst="rect">
            <a:avLst/>
          </a:prstGeom>
        </p:spPr>
        <p:txBody>
          <a:bodyPr wrap="none">
            <a:spAutoFit/>
          </a:bodyPr>
          <a:lstStyle/>
          <a:p>
            <a:r>
              <a:rPr lang="sl-SI" dirty="0" err="1" smtClean="0"/>
              <a:t>Gray</a:t>
            </a:r>
            <a:r>
              <a:rPr lang="sl-SI" dirty="0" smtClean="0"/>
              <a:t> </a:t>
            </a:r>
            <a:r>
              <a:rPr lang="sl-SI" dirty="0" err="1" smtClean="0"/>
              <a:t>infrastructure</a:t>
            </a:r>
            <a:r>
              <a:rPr lang="sl-SI" dirty="0" smtClean="0"/>
              <a:t> (0)</a:t>
            </a:r>
            <a:endParaRPr lang="sl-SI" dirty="0"/>
          </a:p>
        </p:txBody>
      </p:sp>
      <p:graphicFrame>
        <p:nvGraphicFramePr>
          <p:cNvPr id="6" name="Table 5"/>
          <p:cNvGraphicFramePr>
            <a:graphicFrameLocks noGrp="1"/>
          </p:cNvGraphicFramePr>
          <p:nvPr>
            <p:extLst>
              <p:ext uri="{D42A27DB-BD31-4B8C-83A1-F6EECF244321}">
                <p14:modId xmlns:p14="http://schemas.microsoft.com/office/powerpoint/2010/main" val="1069813952"/>
              </p:ext>
            </p:extLst>
          </p:nvPr>
        </p:nvGraphicFramePr>
        <p:xfrm>
          <a:off x="4444828" y="5472693"/>
          <a:ext cx="2184400" cy="952500"/>
        </p:xfrm>
        <a:graphic>
          <a:graphicData uri="http://schemas.openxmlformats.org/drawingml/2006/table">
            <a:tbl>
              <a:tblPr>
                <a:tableStyleId>{5C22544A-7EE6-4342-B048-85BDC9FD1C3A}</a:tableStyleId>
              </a:tblPr>
              <a:tblGrid>
                <a:gridCol w="797781"/>
                <a:gridCol w="674315"/>
                <a:gridCol w="712304"/>
              </a:tblGrid>
              <a:tr h="190500">
                <a:tc>
                  <a:txBody>
                    <a:bodyPr/>
                    <a:lstStyle/>
                    <a:p>
                      <a:pPr algn="l" fontAlgn="b"/>
                      <a:r>
                        <a:rPr lang="sl-SI" sz="1100" u="none" strike="noStrike" dirty="0" smtClean="0">
                          <a:effectLst/>
                        </a:rPr>
                        <a:t>LAND_USE</a:t>
                      </a:r>
                      <a:endParaRPr lang="sl-SI"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CN_A_low</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CN_A_high</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A</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44</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62</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BC</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43</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75</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BD</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51</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90</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BT</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51</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dirty="0">
                          <a:effectLst/>
                        </a:rPr>
                        <a:t>86</a:t>
                      </a:r>
                      <a:endParaRPr lang="sl-SI"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Rectangle 6"/>
          <p:cNvSpPr/>
          <p:nvPr/>
        </p:nvSpPr>
        <p:spPr>
          <a:xfrm>
            <a:off x="4375273" y="5149527"/>
            <a:ext cx="1731884" cy="276999"/>
          </a:xfrm>
          <a:prstGeom prst="rect">
            <a:avLst/>
          </a:prstGeom>
        </p:spPr>
        <p:txBody>
          <a:bodyPr wrap="none">
            <a:spAutoFit/>
          </a:bodyPr>
          <a:lstStyle/>
          <a:p>
            <a:r>
              <a:rPr lang="sl-SI" sz="1200" dirty="0">
                <a:solidFill>
                  <a:schemeClr val="accent2"/>
                </a:solidFill>
              </a:rPr>
              <a:t>Land_use_CN_range.xlsx</a:t>
            </a:r>
          </a:p>
        </p:txBody>
      </p:sp>
      <p:sp>
        <p:nvSpPr>
          <p:cNvPr id="11" name="TextBox 10"/>
          <p:cNvSpPr txBox="1"/>
          <p:nvPr/>
        </p:nvSpPr>
        <p:spPr>
          <a:xfrm>
            <a:off x="7721229" y="3518217"/>
            <a:ext cx="4424217" cy="1477328"/>
          </a:xfrm>
          <a:prstGeom prst="rect">
            <a:avLst/>
          </a:prstGeom>
          <a:noFill/>
        </p:spPr>
        <p:txBody>
          <a:bodyPr wrap="square" rtlCol="0">
            <a:spAutoFit/>
          </a:bodyPr>
          <a:lstStyle/>
          <a:p>
            <a:r>
              <a:rPr lang="sl-SI" dirty="0" err="1" smtClean="0"/>
              <a:t>CNv</a:t>
            </a:r>
            <a:r>
              <a:rPr lang="sl-SI" dirty="0" smtClean="0"/>
              <a:t> = </a:t>
            </a:r>
            <a:r>
              <a:rPr lang="sl-SI" dirty="0" err="1" smtClean="0"/>
              <a:t>Cloropleth</a:t>
            </a:r>
            <a:r>
              <a:rPr lang="sl-SI" dirty="0" smtClean="0"/>
              <a:t> </a:t>
            </a:r>
            <a:r>
              <a:rPr lang="sl-SI" dirty="0" err="1" smtClean="0"/>
              <a:t>value</a:t>
            </a:r>
            <a:r>
              <a:rPr lang="sl-SI" dirty="0" smtClean="0"/>
              <a:t> is </a:t>
            </a:r>
            <a:r>
              <a:rPr lang="sl-SI" dirty="0" err="1" smtClean="0"/>
              <a:t>calculated</a:t>
            </a:r>
            <a:r>
              <a:rPr lang="sl-SI" dirty="0" smtClean="0"/>
              <a:t> </a:t>
            </a:r>
            <a:r>
              <a:rPr lang="sl-SI" dirty="0" err="1" smtClean="0"/>
              <a:t>for</a:t>
            </a:r>
            <a:r>
              <a:rPr lang="sl-SI" dirty="0" smtClean="0"/>
              <a:t> </a:t>
            </a:r>
            <a:r>
              <a:rPr lang="sl-SI" dirty="0" err="1" smtClean="0"/>
              <a:t>each</a:t>
            </a:r>
            <a:r>
              <a:rPr lang="sl-SI" dirty="0" smtClean="0"/>
              <a:t> UNIT </a:t>
            </a:r>
            <a:r>
              <a:rPr lang="sl-SI" dirty="0" err="1" smtClean="0"/>
              <a:t>by</a:t>
            </a:r>
            <a:r>
              <a:rPr lang="sl-SI" dirty="0" smtClean="0"/>
              <a:t> </a:t>
            </a:r>
            <a:r>
              <a:rPr lang="sl-SI" dirty="0" err="1" smtClean="0"/>
              <a:t>rules</a:t>
            </a:r>
            <a:r>
              <a:rPr lang="sl-SI" dirty="0" smtClean="0"/>
              <a:t> </a:t>
            </a:r>
            <a:r>
              <a:rPr lang="sl-SI" dirty="0" err="1" smtClean="0"/>
              <a:t>or</a:t>
            </a:r>
            <a:r>
              <a:rPr lang="sl-SI" dirty="0" smtClean="0"/>
              <a:t> </a:t>
            </a:r>
            <a:r>
              <a:rPr lang="sl-SI" dirty="0" err="1" smtClean="0"/>
              <a:t>equation</a:t>
            </a:r>
            <a:r>
              <a:rPr lang="sl-SI" dirty="0" smtClean="0"/>
              <a:t>:</a:t>
            </a:r>
          </a:p>
          <a:p>
            <a:endParaRPr lang="sl-SI" dirty="0" smtClean="0"/>
          </a:p>
          <a:p>
            <a:r>
              <a:rPr lang="sl-SI" dirty="0" err="1" smtClean="0"/>
              <a:t>if</a:t>
            </a:r>
            <a:r>
              <a:rPr lang="sl-SI" dirty="0" smtClean="0"/>
              <a:t> CN </a:t>
            </a:r>
            <a:r>
              <a:rPr lang="sl-SI" dirty="0" err="1" smtClean="0"/>
              <a:t>A</a:t>
            </a:r>
            <a:r>
              <a:rPr lang="sl-SI" baseline="-25000" dirty="0" err="1" smtClean="0"/>
              <a:t>i</a:t>
            </a:r>
            <a:r>
              <a:rPr lang="sl-SI" dirty="0" smtClean="0"/>
              <a:t> &lt; </a:t>
            </a:r>
            <a:r>
              <a:rPr lang="sl-SI" dirty="0" err="1" smtClean="0"/>
              <a:t>CN_A_low</a:t>
            </a:r>
            <a:r>
              <a:rPr lang="sl-SI" baseline="-25000" dirty="0" err="1" smtClean="0"/>
              <a:t>j</a:t>
            </a:r>
            <a:r>
              <a:rPr lang="sl-SI" baseline="-25000" dirty="0" smtClean="0"/>
              <a:t>  </a:t>
            </a:r>
            <a:r>
              <a:rPr lang="sl-SI" dirty="0" err="1" smtClean="0"/>
              <a:t>than</a:t>
            </a:r>
            <a:r>
              <a:rPr lang="sl-SI" dirty="0" smtClean="0"/>
              <a:t> </a:t>
            </a:r>
            <a:r>
              <a:rPr lang="sl-SI" dirty="0" err="1" smtClean="0"/>
              <a:t>CN</a:t>
            </a:r>
            <a:r>
              <a:rPr lang="sl-SI" baseline="-25000" dirty="0" err="1" smtClean="0"/>
              <a:t>v</a:t>
            </a:r>
            <a:r>
              <a:rPr lang="sl-SI" dirty="0" smtClean="0"/>
              <a:t> = 1</a:t>
            </a:r>
          </a:p>
          <a:p>
            <a:r>
              <a:rPr lang="sl-SI" dirty="0" err="1"/>
              <a:t>if</a:t>
            </a:r>
            <a:r>
              <a:rPr lang="sl-SI" dirty="0"/>
              <a:t> CN </a:t>
            </a:r>
            <a:r>
              <a:rPr lang="sl-SI" dirty="0" err="1"/>
              <a:t>A</a:t>
            </a:r>
            <a:r>
              <a:rPr lang="sl-SI" baseline="-25000" dirty="0" err="1"/>
              <a:t>i</a:t>
            </a:r>
            <a:r>
              <a:rPr lang="sl-SI" dirty="0"/>
              <a:t> &gt;</a:t>
            </a:r>
            <a:r>
              <a:rPr lang="sl-SI" dirty="0" smtClean="0"/>
              <a:t> </a:t>
            </a:r>
            <a:r>
              <a:rPr lang="sl-SI" dirty="0" err="1" smtClean="0"/>
              <a:t>CN_A_high</a:t>
            </a:r>
            <a:r>
              <a:rPr lang="sl-SI" baseline="-25000" dirty="0" err="1" smtClean="0"/>
              <a:t>j</a:t>
            </a:r>
            <a:r>
              <a:rPr lang="sl-SI" baseline="-25000" dirty="0" smtClean="0"/>
              <a:t>  </a:t>
            </a:r>
            <a:r>
              <a:rPr lang="sl-SI" dirty="0" err="1" smtClean="0"/>
              <a:t>than</a:t>
            </a:r>
            <a:r>
              <a:rPr lang="sl-SI" dirty="0" smtClean="0"/>
              <a:t> </a:t>
            </a:r>
            <a:r>
              <a:rPr lang="sl-SI" dirty="0" err="1"/>
              <a:t>CN</a:t>
            </a:r>
            <a:r>
              <a:rPr lang="sl-SI" baseline="-25000" dirty="0" err="1"/>
              <a:t>v</a:t>
            </a:r>
            <a:r>
              <a:rPr lang="sl-SI" dirty="0"/>
              <a:t> </a:t>
            </a:r>
            <a:r>
              <a:rPr lang="sl-SI" dirty="0" smtClean="0"/>
              <a:t>= 0</a:t>
            </a:r>
            <a:endParaRPr lang="sl-SI" dirty="0"/>
          </a:p>
        </p:txBody>
      </p:sp>
      <p:cxnSp>
        <p:nvCxnSpPr>
          <p:cNvPr id="14" name="Straight Connector 13"/>
          <p:cNvCxnSpPr/>
          <p:nvPr/>
        </p:nvCxnSpPr>
        <p:spPr>
          <a:xfrm>
            <a:off x="6613426" y="2414725"/>
            <a:ext cx="30385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25640" y="1807342"/>
            <a:ext cx="2726009" cy="646331"/>
          </a:xfrm>
          <a:prstGeom prst="rect">
            <a:avLst/>
          </a:prstGeom>
          <a:noFill/>
        </p:spPr>
        <p:txBody>
          <a:bodyPr wrap="square" rtlCol="0">
            <a:spAutoFit/>
          </a:bodyPr>
          <a:lstStyle/>
          <a:p>
            <a:r>
              <a:rPr lang="sl-SI" dirty="0" err="1" smtClean="0"/>
              <a:t>CNv</a:t>
            </a:r>
            <a:r>
              <a:rPr lang="sl-SI" dirty="0" smtClean="0"/>
              <a:t> is </a:t>
            </a:r>
            <a:r>
              <a:rPr lang="sl-SI" dirty="0" err="1" smtClean="0"/>
              <a:t>different</a:t>
            </a:r>
            <a:r>
              <a:rPr lang="sl-SI" dirty="0" smtClean="0"/>
              <a:t> (</a:t>
            </a:r>
            <a:r>
              <a:rPr lang="sl-SI" dirty="0" err="1" smtClean="0"/>
              <a:t>calculated</a:t>
            </a:r>
            <a:r>
              <a:rPr lang="sl-SI" dirty="0" smtClean="0"/>
              <a:t>) </a:t>
            </a:r>
            <a:r>
              <a:rPr lang="sl-SI" dirty="0" err="1" smtClean="0"/>
              <a:t>for</a:t>
            </a:r>
            <a:r>
              <a:rPr lang="sl-SI" dirty="0" smtClean="0"/>
              <a:t> </a:t>
            </a:r>
            <a:r>
              <a:rPr lang="sl-SI" dirty="0" err="1" smtClean="0"/>
              <a:t>each</a:t>
            </a:r>
            <a:r>
              <a:rPr lang="sl-SI" dirty="0" smtClean="0"/>
              <a:t> UNIT</a:t>
            </a:r>
            <a:endParaRPr lang="sl-SI" dirty="0"/>
          </a:p>
        </p:txBody>
      </p:sp>
      <mc:AlternateContent xmlns:mc="http://schemas.openxmlformats.org/markup-compatibility/2006" xmlns:a14="http://schemas.microsoft.com/office/drawing/2010/main">
        <mc:Choice Requires="a14">
          <p:sp>
            <p:nvSpPr>
              <p:cNvPr id="18" name="TextBox 17"/>
              <p:cNvSpPr txBox="1"/>
              <p:nvPr/>
            </p:nvSpPr>
            <p:spPr>
              <a:xfrm>
                <a:off x="7764452" y="5207436"/>
                <a:ext cx="3305072" cy="612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𝐶𝑁</m:t>
                          </m:r>
                        </m:e>
                        <m:sub>
                          <m:r>
                            <a:rPr lang="sl-SI" b="0" i="1" smtClean="0">
                              <a:latin typeface="Cambria Math" panose="02040503050406030204" pitchFamily="18" charset="0"/>
                            </a:rPr>
                            <m:t>𝑣</m:t>
                          </m:r>
                        </m:sub>
                      </m:sSub>
                      <m:r>
                        <a:rPr lang="sl-SI" b="0" i="1" smtClean="0">
                          <a:latin typeface="Cambria Math" panose="02040503050406030204" pitchFamily="18" charset="0"/>
                        </a:rPr>
                        <m:t>=</m:t>
                      </m:r>
                      <m:f>
                        <m:fPr>
                          <m:ctrlPr>
                            <a:rPr lang="sl-SI" b="0" i="1" smtClean="0">
                              <a:latin typeface="Cambria Math" panose="02040503050406030204" pitchFamily="18" charset="0"/>
                            </a:rPr>
                          </m:ctrlPr>
                        </m:fPr>
                        <m:num>
                          <m:r>
                            <a:rPr lang="sl-SI" b="0" i="1" smtClean="0">
                              <a:latin typeface="Cambria Math" panose="02040503050406030204" pitchFamily="18" charset="0"/>
                            </a:rPr>
                            <m:t>𝐶</m:t>
                          </m:r>
                          <m:sSub>
                            <m:sSubPr>
                              <m:ctrlPr>
                                <a:rPr lang="sl-SI" b="0" i="1" smtClean="0">
                                  <a:latin typeface="Cambria Math" panose="02040503050406030204" pitchFamily="18" charset="0"/>
                                </a:rPr>
                              </m:ctrlPr>
                            </m:sSubPr>
                            <m:e>
                              <m:r>
                                <a:rPr lang="sl-SI" b="0" i="1" smtClean="0">
                                  <a:latin typeface="Cambria Math" panose="02040503050406030204" pitchFamily="18" charset="0"/>
                                </a:rPr>
                                <m:t>𝑁</m:t>
                              </m:r>
                              <m:r>
                                <a:rPr lang="sl-SI" b="0" i="1" smtClean="0">
                                  <a:latin typeface="Cambria Math" panose="02040503050406030204" pitchFamily="18" charset="0"/>
                                </a:rPr>
                                <m:t>_</m:t>
                              </m:r>
                              <m:r>
                                <a:rPr lang="sl-SI" b="0" i="1" smtClean="0">
                                  <a:latin typeface="Cambria Math" panose="02040503050406030204" pitchFamily="18" charset="0"/>
                                </a:rPr>
                                <m:t>𝐴</m:t>
                              </m:r>
                              <m:r>
                                <a:rPr lang="sl-SI" b="0" i="1" smtClean="0">
                                  <a:latin typeface="Cambria Math" panose="02040503050406030204" pitchFamily="18" charset="0"/>
                                </a:rPr>
                                <m:t>_</m:t>
                              </m:r>
                              <m:r>
                                <a:rPr lang="sl-SI" b="0" i="1" smtClean="0">
                                  <a:latin typeface="Cambria Math" panose="02040503050406030204" pitchFamily="18" charset="0"/>
                                </a:rPr>
                                <m:t>h𝑖𝑔h</m:t>
                              </m:r>
                            </m:e>
                            <m:sub>
                              <m:r>
                                <a:rPr lang="sl-SI" b="0" i="1" smtClean="0">
                                  <a:latin typeface="Cambria Math" panose="02040503050406030204" pitchFamily="18" charset="0"/>
                                </a:rPr>
                                <m:t>𝑗</m:t>
                              </m:r>
                            </m:sub>
                          </m:sSub>
                          <m:r>
                            <a:rPr lang="sl-SI" b="0" i="1" smtClean="0">
                              <a:latin typeface="Cambria Math" panose="02040503050406030204" pitchFamily="18" charset="0"/>
                            </a:rPr>
                            <m:t>−</m:t>
                          </m:r>
                          <m:sSub>
                            <m:sSubPr>
                              <m:ctrlPr>
                                <a:rPr lang="sl-SI" b="0" i="1" smtClean="0">
                                  <a:latin typeface="Cambria Math" panose="02040503050406030204" pitchFamily="18" charset="0"/>
                                </a:rPr>
                              </m:ctrlPr>
                            </m:sSubPr>
                            <m:e>
                              <m:r>
                                <a:rPr lang="sl-SI" b="0" i="1" smtClean="0">
                                  <a:latin typeface="Cambria Math" panose="02040503050406030204" pitchFamily="18" charset="0"/>
                                </a:rPr>
                                <m:t>𝐶𝑁</m:t>
                              </m:r>
                              <m:r>
                                <a:rPr lang="sl-SI" b="0" i="1" smtClean="0">
                                  <a:latin typeface="Cambria Math" panose="02040503050406030204" pitchFamily="18" charset="0"/>
                                </a:rPr>
                                <m:t> </m:t>
                              </m:r>
                              <m:r>
                                <a:rPr lang="sl-SI" b="0" i="1" smtClean="0">
                                  <a:latin typeface="Cambria Math" panose="02040503050406030204" pitchFamily="18" charset="0"/>
                                </a:rPr>
                                <m:t>𝐴</m:t>
                              </m:r>
                            </m:e>
                            <m:sub>
                              <m:r>
                                <a:rPr lang="sl-SI" b="0" i="1" smtClean="0">
                                  <a:latin typeface="Cambria Math" panose="02040503050406030204" pitchFamily="18" charset="0"/>
                                </a:rPr>
                                <m:t>𝑖</m:t>
                              </m:r>
                            </m:sub>
                          </m:sSub>
                          <m:r>
                            <a:rPr lang="sl-SI" b="0" i="1" smtClean="0">
                              <a:latin typeface="Cambria Math" panose="02040503050406030204" pitchFamily="18" charset="0"/>
                            </a:rPr>
                            <m:t> </m:t>
                          </m:r>
                        </m:num>
                        <m:den>
                          <m:r>
                            <a:rPr lang="sl-SI" i="1">
                              <a:latin typeface="Cambria Math" panose="02040503050406030204" pitchFamily="18" charset="0"/>
                            </a:rPr>
                            <m:t>𝐶</m:t>
                          </m:r>
                          <m:sSub>
                            <m:sSubPr>
                              <m:ctrlPr>
                                <a:rPr lang="sl-SI" i="1">
                                  <a:latin typeface="Cambria Math" panose="02040503050406030204" pitchFamily="18" charset="0"/>
                                </a:rPr>
                              </m:ctrlPr>
                            </m:sSubPr>
                            <m:e>
                              <m:r>
                                <a:rPr lang="sl-SI" i="1">
                                  <a:latin typeface="Cambria Math" panose="02040503050406030204" pitchFamily="18" charset="0"/>
                                </a:rPr>
                                <m:t>𝑁</m:t>
                              </m:r>
                              <m:r>
                                <a:rPr lang="sl-SI" i="1">
                                  <a:latin typeface="Cambria Math" panose="02040503050406030204" pitchFamily="18" charset="0"/>
                                </a:rPr>
                                <m:t>_</m:t>
                              </m:r>
                              <m:r>
                                <a:rPr lang="sl-SI" i="1">
                                  <a:latin typeface="Cambria Math" panose="02040503050406030204" pitchFamily="18" charset="0"/>
                                </a:rPr>
                                <m:t>𝐴</m:t>
                              </m:r>
                              <m:r>
                                <a:rPr lang="sl-SI" i="1">
                                  <a:latin typeface="Cambria Math" panose="02040503050406030204" pitchFamily="18" charset="0"/>
                                </a:rPr>
                                <m:t>_</m:t>
                              </m:r>
                              <m:r>
                                <a:rPr lang="sl-SI" i="1">
                                  <a:latin typeface="Cambria Math" panose="02040503050406030204" pitchFamily="18" charset="0"/>
                                </a:rPr>
                                <m:t>h𝑖𝑔h</m:t>
                              </m:r>
                            </m:e>
                            <m:sub>
                              <m:r>
                                <a:rPr lang="sl-SI" i="1">
                                  <a:latin typeface="Cambria Math" panose="02040503050406030204" pitchFamily="18" charset="0"/>
                                </a:rPr>
                                <m:t>𝑗</m:t>
                              </m:r>
                            </m:sub>
                          </m:sSub>
                          <m:r>
                            <a:rPr lang="sl-SI" i="1">
                              <a:latin typeface="Cambria Math" panose="02040503050406030204" pitchFamily="18" charset="0"/>
                            </a:rPr>
                            <m:t>−</m:t>
                          </m:r>
                          <m:sSub>
                            <m:sSubPr>
                              <m:ctrlPr>
                                <a:rPr lang="sl-SI" i="1">
                                  <a:latin typeface="Cambria Math" panose="02040503050406030204" pitchFamily="18" charset="0"/>
                                </a:rPr>
                              </m:ctrlPr>
                            </m:sSubPr>
                            <m:e>
                              <m:r>
                                <a:rPr lang="sl-SI" b="0" i="1" smtClean="0">
                                  <a:latin typeface="Cambria Math" panose="02040503050406030204" pitchFamily="18" charset="0"/>
                                </a:rPr>
                                <m:t>𝐶</m:t>
                              </m:r>
                              <m:r>
                                <a:rPr lang="sl-SI" i="1">
                                  <a:latin typeface="Cambria Math" panose="02040503050406030204" pitchFamily="18" charset="0"/>
                                </a:rPr>
                                <m:t>𝑁</m:t>
                              </m:r>
                              <m:r>
                                <a:rPr lang="sl-SI" i="1">
                                  <a:latin typeface="Cambria Math" panose="02040503050406030204" pitchFamily="18" charset="0"/>
                                </a:rPr>
                                <m:t>_</m:t>
                              </m:r>
                              <m:r>
                                <a:rPr lang="sl-SI" i="1">
                                  <a:latin typeface="Cambria Math" panose="02040503050406030204" pitchFamily="18" charset="0"/>
                                </a:rPr>
                                <m:t>𝐴</m:t>
                              </m:r>
                              <m:r>
                                <a:rPr lang="sl-SI" i="1">
                                  <a:latin typeface="Cambria Math" panose="02040503050406030204" pitchFamily="18" charset="0"/>
                                </a:rPr>
                                <m:t>_</m:t>
                              </m:r>
                              <m:r>
                                <a:rPr lang="sl-SI" b="0" i="1" smtClean="0">
                                  <a:latin typeface="Cambria Math" panose="02040503050406030204" pitchFamily="18" charset="0"/>
                                </a:rPr>
                                <m:t>𝑙𝑜𝑤</m:t>
                              </m:r>
                            </m:e>
                            <m:sub>
                              <m:r>
                                <a:rPr lang="sl-SI" i="1">
                                  <a:latin typeface="Cambria Math" panose="02040503050406030204" pitchFamily="18" charset="0"/>
                                </a:rPr>
                                <m:t>𝑗</m:t>
                              </m:r>
                            </m:sub>
                          </m:sSub>
                        </m:den>
                      </m:f>
                    </m:oMath>
                  </m:oMathPara>
                </a14:m>
                <a:endParaRPr lang="sl-SI" dirty="0"/>
              </a:p>
            </p:txBody>
          </p:sp>
        </mc:Choice>
        <mc:Fallback xmlns="">
          <p:sp>
            <p:nvSpPr>
              <p:cNvPr id="18" name="TextBox 17"/>
              <p:cNvSpPr txBox="1">
                <a:spLocks noRot="1" noChangeAspect="1" noMove="1" noResize="1" noEditPoints="1" noAdjustHandles="1" noChangeArrowheads="1" noChangeShapeType="1" noTextEdit="1"/>
              </p:cNvSpPr>
              <p:nvPr/>
            </p:nvSpPr>
            <p:spPr>
              <a:xfrm>
                <a:off x="7764452" y="5207436"/>
                <a:ext cx="3305072" cy="612027"/>
              </a:xfrm>
              <a:prstGeom prst="rect">
                <a:avLst/>
              </a:prstGeom>
              <a:blipFill rotWithShape="0">
                <a:blip r:embed="rId4"/>
                <a:stretch>
                  <a:fillRect/>
                </a:stretch>
              </a:blipFill>
            </p:spPr>
            <p:txBody>
              <a:bodyPr/>
              <a:lstStyle/>
              <a:p>
                <a:r>
                  <a:rPr lang="sl-SI">
                    <a:noFill/>
                  </a:rPr>
                  <a:t> </a:t>
                </a:r>
              </a:p>
            </p:txBody>
          </p:sp>
        </mc:Fallback>
      </mc:AlternateContent>
      <p:sp>
        <p:nvSpPr>
          <p:cNvPr id="19" name="TextBox 18"/>
          <p:cNvSpPr txBox="1"/>
          <p:nvPr/>
        </p:nvSpPr>
        <p:spPr>
          <a:xfrm>
            <a:off x="7764452" y="5909264"/>
            <a:ext cx="2493172" cy="646331"/>
          </a:xfrm>
          <a:prstGeom prst="rect">
            <a:avLst/>
          </a:prstGeom>
          <a:noFill/>
        </p:spPr>
        <p:txBody>
          <a:bodyPr wrap="square" rtlCol="0">
            <a:spAutoFit/>
          </a:bodyPr>
          <a:lstStyle/>
          <a:p>
            <a:r>
              <a:rPr lang="sl-SI" dirty="0" smtClean="0"/>
              <a:t>i…UNIT</a:t>
            </a:r>
          </a:p>
          <a:p>
            <a:r>
              <a:rPr lang="sl-SI" dirty="0" smtClean="0"/>
              <a:t>j…LAND USE</a:t>
            </a:r>
          </a:p>
        </p:txBody>
      </p:sp>
      <p:cxnSp>
        <p:nvCxnSpPr>
          <p:cNvPr id="10" name="Straight Arrow Connector 9"/>
          <p:cNvCxnSpPr/>
          <p:nvPr/>
        </p:nvCxnSpPr>
        <p:spPr>
          <a:xfrm flipV="1">
            <a:off x="6810164" y="4892431"/>
            <a:ext cx="911065" cy="711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45213" y="2997286"/>
            <a:ext cx="182880" cy="369332"/>
          </a:xfrm>
          <a:prstGeom prst="rect">
            <a:avLst/>
          </a:prstGeom>
          <a:noFill/>
        </p:spPr>
        <p:txBody>
          <a:bodyPr wrap="square" rtlCol="0">
            <a:spAutoFit/>
          </a:bodyPr>
          <a:lstStyle/>
          <a:p>
            <a:r>
              <a:rPr lang="sl-SI" dirty="0" smtClean="0"/>
              <a:t>*</a:t>
            </a:r>
            <a:endParaRPr lang="sl-SI" dirty="0"/>
          </a:p>
        </p:txBody>
      </p:sp>
      <p:grpSp>
        <p:nvGrpSpPr>
          <p:cNvPr id="26" name="Group 25"/>
          <p:cNvGrpSpPr/>
          <p:nvPr/>
        </p:nvGrpSpPr>
        <p:grpSpPr>
          <a:xfrm>
            <a:off x="400832" y="211015"/>
            <a:ext cx="5929219" cy="3897521"/>
            <a:chOff x="400832" y="211015"/>
            <a:chExt cx="5929219" cy="3897521"/>
          </a:xfrm>
        </p:grpSpPr>
        <p:pic>
          <p:nvPicPr>
            <p:cNvPr id="25" name="Picture 24"/>
            <p:cNvPicPr>
              <a:picLocks noChangeAspect="1"/>
            </p:cNvPicPr>
            <p:nvPr/>
          </p:nvPicPr>
          <p:blipFill>
            <a:blip r:embed="rId5"/>
            <a:stretch>
              <a:fillRect/>
            </a:stretch>
          </p:blipFill>
          <p:spPr>
            <a:xfrm>
              <a:off x="1212718" y="262918"/>
              <a:ext cx="3891874" cy="3780979"/>
            </a:xfrm>
            <a:prstGeom prst="rect">
              <a:avLst/>
            </a:prstGeom>
          </p:spPr>
        </p:pic>
        <p:sp>
          <p:nvSpPr>
            <p:cNvPr id="2" name="Rectangle 1">
              <a:extLst>
                <a:ext uri="{FF2B5EF4-FFF2-40B4-BE49-F238E27FC236}">
                  <a16:creationId xmlns="" xmlns:a16="http://schemas.microsoft.com/office/drawing/2014/main" id="{C5B68A0B-0148-9B42-8663-E033BDC5CB1E}"/>
                </a:ext>
              </a:extLst>
            </p:cNvPr>
            <p:cNvSpPr/>
            <p:nvPr/>
          </p:nvSpPr>
          <p:spPr>
            <a:xfrm>
              <a:off x="400832" y="211015"/>
              <a:ext cx="5929219" cy="3897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 xmlns:a16="http://schemas.microsoft.com/office/drawing/2014/main" id="{9C1FBA2C-33F7-2D46-9CB8-BF36F5B42471}"/>
                </a:ext>
              </a:extLst>
            </p:cNvPr>
            <p:cNvSpPr txBox="1"/>
            <p:nvPr/>
          </p:nvSpPr>
          <p:spPr>
            <a:xfrm>
              <a:off x="3073049" y="2688639"/>
              <a:ext cx="184731" cy="369332"/>
            </a:xfrm>
            <a:prstGeom prst="rect">
              <a:avLst/>
            </a:prstGeom>
            <a:noFill/>
          </p:spPr>
          <p:txBody>
            <a:bodyPr wrap="none" rtlCol="0">
              <a:spAutoFit/>
            </a:bodyPr>
            <a:lstStyle/>
            <a:p>
              <a:endParaRPr lang="en-GB" dirty="0"/>
            </a:p>
          </p:txBody>
        </p:sp>
        <p:sp>
          <p:nvSpPr>
            <p:cNvPr id="23" name="Freeform 22"/>
            <p:cNvSpPr/>
            <p:nvPr/>
          </p:nvSpPr>
          <p:spPr>
            <a:xfrm>
              <a:off x="3055815" y="2430585"/>
              <a:ext cx="398585" cy="343877"/>
            </a:xfrm>
            <a:custGeom>
              <a:avLst/>
              <a:gdLst>
                <a:gd name="connsiteX0" fmla="*/ 0 w 398585"/>
                <a:gd name="connsiteY0" fmla="*/ 117230 h 343877"/>
                <a:gd name="connsiteX1" fmla="*/ 0 w 398585"/>
                <a:gd name="connsiteY1" fmla="*/ 117230 h 343877"/>
                <a:gd name="connsiteX2" fmla="*/ 46893 w 398585"/>
                <a:gd name="connsiteY2" fmla="*/ 171938 h 343877"/>
                <a:gd name="connsiteX3" fmla="*/ 70339 w 398585"/>
                <a:gd name="connsiteY3" fmla="*/ 234461 h 343877"/>
                <a:gd name="connsiteX4" fmla="*/ 54708 w 398585"/>
                <a:gd name="connsiteY4" fmla="*/ 281353 h 343877"/>
                <a:gd name="connsiteX5" fmla="*/ 398585 w 398585"/>
                <a:gd name="connsiteY5" fmla="*/ 343877 h 343877"/>
                <a:gd name="connsiteX6" fmla="*/ 312616 w 398585"/>
                <a:gd name="connsiteY6" fmla="*/ 156307 h 343877"/>
                <a:gd name="connsiteX7" fmla="*/ 242277 w 398585"/>
                <a:gd name="connsiteY7" fmla="*/ 0 h 343877"/>
                <a:gd name="connsiteX8" fmla="*/ 0 w 398585"/>
                <a:gd name="connsiteY8" fmla="*/ 117230 h 34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585" h="343877">
                  <a:moveTo>
                    <a:pt x="0" y="117230"/>
                  </a:moveTo>
                  <a:lnTo>
                    <a:pt x="0" y="117230"/>
                  </a:lnTo>
                  <a:lnTo>
                    <a:pt x="46893" y="171938"/>
                  </a:lnTo>
                  <a:lnTo>
                    <a:pt x="70339" y="234461"/>
                  </a:lnTo>
                  <a:lnTo>
                    <a:pt x="54708" y="281353"/>
                  </a:lnTo>
                  <a:lnTo>
                    <a:pt x="398585" y="343877"/>
                  </a:lnTo>
                  <a:lnTo>
                    <a:pt x="312616" y="156307"/>
                  </a:lnTo>
                  <a:lnTo>
                    <a:pt x="242277" y="0"/>
                  </a:lnTo>
                  <a:lnTo>
                    <a:pt x="0" y="117230"/>
                  </a:lnTo>
                  <a:close/>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22" name="Line Callout 1 21">
              <a:extLst>
                <a:ext uri="{FF2B5EF4-FFF2-40B4-BE49-F238E27FC236}">
                  <a16:creationId xmlns="" xmlns:a16="http://schemas.microsoft.com/office/drawing/2014/main" id="{514368E5-1BBD-984F-B32D-8E45E0A64276}"/>
                </a:ext>
              </a:extLst>
            </p:cNvPr>
            <p:cNvSpPr/>
            <p:nvPr/>
          </p:nvSpPr>
          <p:spPr>
            <a:xfrm>
              <a:off x="4666288" y="1139826"/>
              <a:ext cx="870740" cy="276683"/>
            </a:xfrm>
            <a:prstGeom prst="borderCallout1">
              <a:avLst>
                <a:gd name="adj1" fmla="val 18750"/>
                <a:gd name="adj2" fmla="val -8333"/>
                <a:gd name="adj3" fmla="val 536685"/>
                <a:gd name="adj4" fmla="val -1597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Highlight</a:t>
              </a:r>
            </a:p>
          </p:txBody>
        </p:sp>
      </p:grpSp>
    </p:spTree>
    <p:extLst>
      <p:ext uri="{BB962C8B-B14F-4D97-AF65-F5344CB8AC3E}">
        <p14:creationId xmlns:p14="http://schemas.microsoft.com/office/powerpoint/2010/main" val="90898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 xmlns:a16="http://schemas.microsoft.com/office/drawing/2014/main" id="{0F220AC9-5460-2E45-B91A-483590446EB2}"/>
              </a:ext>
            </a:extLst>
          </p:cNvPr>
          <p:cNvSpPr txBox="1"/>
          <p:nvPr/>
        </p:nvSpPr>
        <p:spPr>
          <a:xfrm>
            <a:off x="6604055" y="3093248"/>
            <a:ext cx="2482090" cy="369332"/>
          </a:xfrm>
          <a:prstGeom prst="rect">
            <a:avLst/>
          </a:prstGeom>
          <a:noFill/>
        </p:spPr>
        <p:txBody>
          <a:bodyPr wrap="none" rtlCol="0">
            <a:spAutoFit/>
          </a:bodyPr>
          <a:lstStyle/>
          <a:p>
            <a:r>
              <a:rPr lang="en-GB" dirty="0" err="1"/>
              <a:t>Treemap</a:t>
            </a:r>
            <a:r>
              <a:rPr lang="en-GB" dirty="0"/>
              <a:t> of SPU (</a:t>
            </a:r>
            <a:r>
              <a:rPr lang="sl-SI" dirty="0"/>
              <a:t>VI</a:t>
            </a:r>
            <a:r>
              <a:rPr lang="en-GB" dirty="0"/>
              <a:t>-</a:t>
            </a:r>
            <a:r>
              <a:rPr lang="sl-SI" dirty="0"/>
              <a:t>287</a:t>
            </a:r>
            <a:r>
              <a:rPr lang="en-GB" dirty="0"/>
              <a:t>)</a:t>
            </a:r>
          </a:p>
        </p:txBody>
      </p:sp>
      <p:sp>
        <p:nvSpPr>
          <p:cNvPr id="29" name="TextBox 28">
            <a:extLst>
              <a:ext uri="{FF2B5EF4-FFF2-40B4-BE49-F238E27FC236}">
                <a16:creationId xmlns="" xmlns:a16="http://schemas.microsoft.com/office/drawing/2014/main" id="{D57192D2-4F6C-344A-8163-87D74C43426E}"/>
              </a:ext>
            </a:extLst>
          </p:cNvPr>
          <p:cNvSpPr txBox="1"/>
          <p:nvPr/>
        </p:nvSpPr>
        <p:spPr>
          <a:xfrm>
            <a:off x="6604056" y="3392371"/>
            <a:ext cx="3282062" cy="430887"/>
          </a:xfrm>
          <a:prstGeom prst="rect">
            <a:avLst/>
          </a:prstGeom>
          <a:noFill/>
        </p:spPr>
        <p:txBody>
          <a:bodyPr wrap="square" rtlCol="0">
            <a:spAutoFit/>
          </a:bodyPr>
          <a:lstStyle/>
          <a:p>
            <a:r>
              <a:rPr lang="sl-SI" sz="1100" dirty="0"/>
              <a:t>UNIT</a:t>
            </a:r>
            <a:r>
              <a:rPr lang="en-GB" sz="1100" dirty="0"/>
              <a:t> (</a:t>
            </a:r>
            <a:r>
              <a:rPr lang="en-GB" sz="1100" dirty="0" err="1"/>
              <a:t>shp</a:t>
            </a:r>
            <a:r>
              <a:rPr lang="en-GB" sz="1100" dirty="0"/>
              <a:t>) = Unit (</a:t>
            </a:r>
            <a:r>
              <a:rPr lang="en-GB" sz="1100" dirty="0" err="1"/>
              <a:t>EUP_Select_Class</a:t>
            </a:r>
            <a:r>
              <a:rPr lang="en-GB" sz="1100" dirty="0"/>
              <a:t>), details about plot of land in terms of urban development status </a:t>
            </a:r>
          </a:p>
        </p:txBody>
      </p:sp>
      <p:sp>
        <p:nvSpPr>
          <p:cNvPr id="65" name="Rectangle 64">
            <a:extLst>
              <a:ext uri="{FF2B5EF4-FFF2-40B4-BE49-F238E27FC236}">
                <a16:creationId xmlns="" xmlns:a16="http://schemas.microsoft.com/office/drawing/2014/main" id="{90A7E034-CDD7-8340-BC17-AB1E5A0F3F82}"/>
              </a:ext>
            </a:extLst>
          </p:cNvPr>
          <p:cNvSpPr/>
          <p:nvPr/>
        </p:nvSpPr>
        <p:spPr>
          <a:xfrm>
            <a:off x="6454809" y="211015"/>
            <a:ext cx="5336357" cy="389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491644756"/>
              </p:ext>
            </p:extLst>
          </p:nvPr>
        </p:nvGraphicFramePr>
        <p:xfrm>
          <a:off x="459158" y="5285462"/>
          <a:ext cx="4302490" cy="952500"/>
        </p:xfrm>
        <a:graphic>
          <a:graphicData uri="http://schemas.openxmlformats.org/drawingml/2006/table">
            <a:tbl>
              <a:tblPr>
                <a:tableStyleId>{5C22544A-7EE6-4342-B048-85BDC9FD1C3A}</a:tableStyleId>
              </a:tblPr>
              <a:tblGrid>
                <a:gridCol w="709544"/>
                <a:gridCol w="509656"/>
                <a:gridCol w="1910271"/>
                <a:gridCol w="1173019"/>
              </a:tblGrid>
              <a:tr h="190500">
                <a:tc>
                  <a:txBody>
                    <a:bodyPr/>
                    <a:lstStyle/>
                    <a:p>
                      <a:pPr algn="l" fontAlgn="b"/>
                      <a:r>
                        <a:rPr lang="sl-SI" sz="1100" u="none" strike="noStrike">
                          <a:effectLst/>
                        </a:rPr>
                        <a:t>LAND_USE</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UNIT</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CURRENT_LAND_USE_CLASS</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AREA</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BC</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TR-327</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Street</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2356</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BC</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TR-327</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Courtyard</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378</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BC</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TR-327</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Forest</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a:effectLst/>
                        </a:rPr>
                        <a:t>9784</a:t>
                      </a:r>
                      <a:endParaRPr lang="sl-SI"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sl-SI" sz="1100" u="none" strike="noStrike">
                          <a:effectLst/>
                        </a:rPr>
                        <a:t>BC</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TR-327</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l-SI" sz="1100" u="none" strike="noStrike">
                          <a:effectLst/>
                        </a:rPr>
                        <a:t>Schrubs</a:t>
                      </a:r>
                      <a:endParaRPr lang="sl-SI"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sl-SI" sz="1100" u="none" strike="noStrike" dirty="0">
                          <a:effectLst/>
                        </a:rPr>
                        <a:t>1908</a:t>
                      </a:r>
                      <a:endParaRPr lang="sl-SI"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Rectangle 6"/>
          <p:cNvSpPr/>
          <p:nvPr/>
        </p:nvSpPr>
        <p:spPr>
          <a:xfrm>
            <a:off x="393699" y="4927614"/>
            <a:ext cx="2129044" cy="276999"/>
          </a:xfrm>
          <a:prstGeom prst="rect">
            <a:avLst/>
          </a:prstGeom>
        </p:spPr>
        <p:txBody>
          <a:bodyPr wrap="none">
            <a:spAutoFit/>
          </a:bodyPr>
          <a:lstStyle/>
          <a:p>
            <a:r>
              <a:rPr lang="sl-SI" sz="1200" dirty="0"/>
              <a:t>EUP_CURRENT_LAND_USE.xlsx</a:t>
            </a:r>
          </a:p>
        </p:txBody>
      </p:sp>
      <p:pic>
        <p:nvPicPr>
          <p:cNvPr id="8" name="Slika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809" y="309446"/>
            <a:ext cx="45815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83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 xmlns:a16="http://schemas.microsoft.com/office/drawing/2014/main" id="{FB9B33A5-D662-E647-AD6D-25E81E635D88}"/>
              </a:ext>
            </a:extLst>
          </p:cNvPr>
          <p:cNvSpPr txBox="1"/>
          <p:nvPr/>
        </p:nvSpPr>
        <p:spPr>
          <a:xfrm>
            <a:off x="311933" y="4094743"/>
            <a:ext cx="2400016" cy="253916"/>
          </a:xfrm>
          <a:prstGeom prst="rect">
            <a:avLst/>
          </a:prstGeom>
          <a:noFill/>
        </p:spPr>
        <p:txBody>
          <a:bodyPr wrap="none" rtlCol="0">
            <a:spAutoFit/>
          </a:bodyPr>
          <a:lstStyle/>
          <a:p>
            <a:r>
              <a:rPr lang="en-GB" sz="1050" dirty="0"/>
              <a:t>Textual Information Per Highlighted Unit</a:t>
            </a:r>
          </a:p>
        </p:txBody>
      </p:sp>
      <p:grpSp>
        <p:nvGrpSpPr>
          <p:cNvPr id="5" name="Group 4"/>
          <p:cNvGrpSpPr/>
          <p:nvPr/>
        </p:nvGrpSpPr>
        <p:grpSpPr>
          <a:xfrm>
            <a:off x="400831" y="4330037"/>
            <a:ext cx="2894210" cy="2433875"/>
            <a:chOff x="400831" y="4330037"/>
            <a:chExt cx="2894210" cy="2433875"/>
          </a:xfrm>
        </p:grpSpPr>
        <p:sp>
          <p:nvSpPr>
            <p:cNvPr id="6" name="Rectangle 65">
              <a:extLst>
                <a:ext uri="{FF2B5EF4-FFF2-40B4-BE49-F238E27FC236}">
                  <a16:creationId xmlns="" xmlns:a16="http://schemas.microsoft.com/office/drawing/2014/main" id="{9E41A616-C2CC-4F73-9D9E-240BE8260C90}"/>
                </a:ext>
              </a:extLst>
            </p:cNvPr>
            <p:cNvSpPr/>
            <p:nvPr/>
          </p:nvSpPr>
          <p:spPr>
            <a:xfrm>
              <a:off x="410530" y="4330037"/>
              <a:ext cx="2884511" cy="243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00831" y="4334697"/>
              <a:ext cx="2782971" cy="2354491"/>
            </a:xfrm>
            <a:prstGeom prst="rect">
              <a:avLst/>
            </a:prstGeom>
            <a:noFill/>
          </p:spPr>
          <p:txBody>
            <a:bodyPr wrap="square" rtlCol="0">
              <a:spAutoFit/>
            </a:bodyPr>
            <a:lstStyle/>
            <a:p>
              <a:r>
                <a:rPr lang="sl-SI" sz="1050" dirty="0" smtClean="0"/>
                <a:t>UNIT:</a:t>
              </a:r>
            </a:p>
            <a:p>
              <a:r>
                <a:rPr lang="sl-SI" sz="1050" dirty="0" smtClean="0"/>
                <a:t>LAND USE:</a:t>
              </a:r>
            </a:p>
            <a:p>
              <a:r>
                <a:rPr lang="sl-SI" sz="1050" dirty="0" smtClean="0"/>
                <a:t>LAND USE DESCRIPTION:</a:t>
              </a:r>
            </a:p>
            <a:p>
              <a:r>
                <a:rPr lang="sl-SI" sz="1050" dirty="0" smtClean="0"/>
                <a:t>MIN GREEN AREA:</a:t>
              </a:r>
            </a:p>
            <a:p>
              <a:r>
                <a:rPr lang="sl-SI" sz="1050" dirty="0"/>
                <a:t>BUILDING </a:t>
              </a:r>
              <a:r>
                <a:rPr lang="sl-SI" sz="1050" dirty="0" smtClean="0"/>
                <a:t>DESCRIPTION:</a:t>
              </a:r>
            </a:p>
            <a:p>
              <a:endParaRPr lang="sl-SI" sz="1050" dirty="0" smtClean="0"/>
            </a:p>
            <a:p>
              <a:r>
                <a:rPr lang="sl-SI" sz="1050" dirty="0" smtClean="0"/>
                <a:t>CURRENT </a:t>
              </a:r>
              <a:r>
                <a:rPr lang="sl-SI" sz="1050" dirty="0"/>
                <a:t>BUILDINGS PER </a:t>
              </a:r>
              <a:r>
                <a:rPr lang="sl-SI" sz="1050" dirty="0" smtClean="0"/>
                <a:t>ha:</a:t>
              </a:r>
            </a:p>
            <a:p>
              <a:r>
                <a:rPr lang="sl-SI" sz="1050" dirty="0"/>
                <a:t>CURRENT </a:t>
              </a:r>
              <a:r>
                <a:rPr lang="sl-SI" sz="1050" dirty="0" smtClean="0"/>
                <a:t>POPULATION DENSITY:</a:t>
              </a:r>
            </a:p>
            <a:p>
              <a:r>
                <a:rPr lang="sl-SI" sz="1050" dirty="0" smtClean="0"/>
                <a:t>AREA</a:t>
              </a:r>
              <a:r>
                <a:rPr lang="sl-SI" sz="1050" dirty="0"/>
                <a:t>:</a:t>
              </a:r>
            </a:p>
            <a:p>
              <a:r>
                <a:rPr lang="sl-SI" sz="1050" dirty="0"/>
                <a:t>CN A:</a:t>
              </a:r>
            </a:p>
            <a:p>
              <a:r>
                <a:rPr lang="sl-SI" sz="1050" dirty="0"/>
                <a:t>CN B:</a:t>
              </a:r>
            </a:p>
            <a:p>
              <a:r>
                <a:rPr lang="sl-SI" sz="1050" dirty="0"/>
                <a:t>CN C:</a:t>
              </a:r>
            </a:p>
            <a:p>
              <a:r>
                <a:rPr lang="sl-SI" sz="1050" dirty="0"/>
                <a:t>CN D</a:t>
              </a:r>
              <a:r>
                <a:rPr lang="sl-SI" sz="1050" dirty="0" smtClean="0"/>
                <a:t>:</a:t>
              </a:r>
            </a:p>
            <a:p>
              <a:r>
                <a:rPr lang="sl-SI" sz="1050" dirty="0" smtClean="0"/>
                <a:t>RAIN STATION:</a:t>
              </a:r>
              <a:endParaRPr lang="sl-SI" sz="1050" dirty="0"/>
            </a:p>
          </p:txBody>
        </p:sp>
      </p:grpSp>
      <p:sp>
        <p:nvSpPr>
          <p:cNvPr id="8" name="TextBox 7"/>
          <p:cNvSpPr txBox="1"/>
          <p:nvPr/>
        </p:nvSpPr>
        <p:spPr>
          <a:xfrm>
            <a:off x="281353" y="206143"/>
            <a:ext cx="11754339" cy="3293209"/>
          </a:xfrm>
          <a:prstGeom prst="rect">
            <a:avLst/>
          </a:prstGeom>
          <a:noFill/>
        </p:spPr>
        <p:txBody>
          <a:bodyPr wrap="square" rtlCol="0">
            <a:spAutoFit/>
          </a:bodyPr>
          <a:lstStyle/>
          <a:p>
            <a:r>
              <a:rPr lang="en-US" sz="1600" dirty="0" smtClean="0"/>
              <a:t>Data are available in </a:t>
            </a:r>
            <a:r>
              <a:rPr lang="sl-SI" sz="1600" dirty="0" err="1" smtClean="0">
                <a:solidFill>
                  <a:srgbClr val="FFC000"/>
                </a:solidFill>
              </a:rPr>
              <a:t>EUP_select_CN</a:t>
            </a:r>
            <a:r>
              <a:rPr lang="en-US" sz="1600" dirty="0" smtClean="0">
                <a:solidFill>
                  <a:srgbClr val="FFC000"/>
                </a:solidFill>
              </a:rPr>
              <a:t>.</a:t>
            </a:r>
            <a:r>
              <a:rPr lang="en-US" sz="1600" dirty="0" err="1" smtClean="0">
                <a:solidFill>
                  <a:srgbClr val="FFC000"/>
                </a:solidFill>
              </a:rPr>
              <a:t>xlsx</a:t>
            </a:r>
            <a:endParaRPr lang="sl-SI" sz="1600" dirty="0" smtClean="0">
              <a:solidFill>
                <a:srgbClr val="FFC000"/>
              </a:solidFill>
            </a:endParaRPr>
          </a:p>
          <a:p>
            <a:endParaRPr lang="sl-SI" sz="1600" dirty="0">
              <a:solidFill>
                <a:srgbClr val="FFC000"/>
              </a:solidFill>
            </a:endParaRPr>
          </a:p>
          <a:p>
            <a:r>
              <a:rPr lang="sl-SI" sz="1600" dirty="0" smtClean="0"/>
              <a:t>Sama data are </a:t>
            </a:r>
            <a:r>
              <a:rPr lang="sl-SI" sz="1600" dirty="0" err="1" smtClean="0"/>
              <a:t>needed</a:t>
            </a:r>
            <a:r>
              <a:rPr lang="sl-SI" sz="1600" dirty="0" smtClean="0"/>
              <a:t> </a:t>
            </a:r>
            <a:r>
              <a:rPr lang="sl-SI" sz="1600" dirty="0" err="1" smtClean="0"/>
              <a:t>only</a:t>
            </a:r>
            <a:r>
              <a:rPr lang="sl-SI" sz="1600" dirty="0" smtClean="0"/>
              <a:t> </a:t>
            </a:r>
            <a:r>
              <a:rPr lang="sl-SI" sz="1600" dirty="0" err="1" smtClean="0"/>
              <a:t>for</a:t>
            </a:r>
            <a:r>
              <a:rPr lang="sl-SI" sz="1600" dirty="0" smtClean="0"/>
              <a:t> </a:t>
            </a:r>
            <a:r>
              <a:rPr lang="sl-SI" sz="1600" dirty="0" err="1" smtClean="0"/>
              <a:t>display</a:t>
            </a:r>
            <a:r>
              <a:rPr lang="sl-SI" sz="1600" dirty="0" smtClean="0"/>
              <a:t> </a:t>
            </a:r>
            <a:r>
              <a:rPr lang="sl-SI" sz="1600" dirty="0" err="1" smtClean="0"/>
              <a:t>but</a:t>
            </a:r>
            <a:r>
              <a:rPr lang="sl-SI" sz="1600" dirty="0" smtClean="0"/>
              <a:t> some </a:t>
            </a:r>
            <a:r>
              <a:rPr lang="sl-SI" sz="1600" dirty="0" err="1" smtClean="0"/>
              <a:t>others</a:t>
            </a:r>
            <a:r>
              <a:rPr lang="sl-SI" sz="1600" dirty="0" smtClean="0"/>
              <a:t> are </a:t>
            </a:r>
            <a:r>
              <a:rPr lang="sl-SI" sz="1600" dirty="0" err="1" smtClean="0"/>
              <a:t>needed</a:t>
            </a:r>
            <a:r>
              <a:rPr lang="sl-SI" sz="1600" dirty="0" smtClean="0"/>
              <a:t> </a:t>
            </a:r>
            <a:r>
              <a:rPr lang="sl-SI" sz="1600" dirty="0" err="1" smtClean="0"/>
              <a:t>for</a:t>
            </a:r>
            <a:r>
              <a:rPr lang="sl-SI" sz="1600" dirty="0" smtClean="0"/>
              <a:t> </a:t>
            </a:r>
            <a:r>
              <a:rPr lang="sl-SI" sz="1600" dirty="0" err="1" smtClean="0"/>
              <a:t>further</a:t>
            </a:r>
            <a:r>
              <a:rPr lang="sl-SI" sz="1600" dirty="0" smtClean="0"/>
              <a:t> </a:t>
            </a:r>
            <a:r>
              <a:rPr lang="sl-SI" sz="1600" dirty="0" err="1" smtClean="0"/>
              <a:t>calculations</a:t>
            </a:r>
            <a:r>
              <a:rPr lang="sl-SI" sz="1600" dirty="0" smtClean="0"/>
              <a:t>.</a:t>
            </a:r>
          </a:p>
          <a:p>
            <a:endParaRPr lang="sl-SI" sz="1600" dirty="0"/>
          </a:p>
          <a:p>
            <a:r>
              <a:rPr lang="sl-SI" sz="1600" dirty="0" err="1" smtClean="0"/>
              <a:t>Value</a:t>
            </a:r>
            <a:r>
              <a:rPr lang="sl-SI" sz="1600" dirty="0" smtClean="0"/>
              <a:t> CN A is </a:t>
            </a:r>
            <a:r>
              <a:rPr lang="sl-SI" sz="1600" dirty="0" err="1" smtClean="0"/>
              <a:t>needed</a:t>
            </a:r>
            <a:r>
              <a:rPr lang="sl-SI" sz="1600" dirty="0" smtClean="0"/>
              <a:t> </a:t>
            </a:r>
            <a:r>
              <a:rPr lang="sl-SI" sz="1600" dirty="0" err="1" smtClean="0"/>
              <a:t>for</a:t>
            </a:r>
            <a:r>
              <a:rPr lang="sl-SI" sz="1600" dirty="0" smtClean="0"/>
              <a:t> </a:t>
            </a:r>
            <a:r>
              <a:rPr lang="sl-SI" sz="1600" dirty="0" err="1" smtClean="0"/>
              <a:t>CNv</a:t>
            </a:r>
            <a:r>
              <a:rPr lang="sl-SI" sz="1600" dirty="0" smtClean="0"/>
              <a:t> </a:t>
            </a:r>
            <a:r>
              <a:rPr lang="sl-SI" sz="1600" dirty="0" err="1" smtClean="0"/>
              <a:t>calculation</a:t>
            </a:r>
            <a:r>
              <a:rPr lang="sl-SI" sz="1600" dirty="0" smtClean="0"/>
              <a:t> (</a:t>
            </a:r>
            <a:r>
              <a:rPr lang="sl-SI" sz="1600" dirty="0" err="1" smtClean="0"/>
              <a:t>next</a:t>
            </a:r>
            <a:r>
              <a:rPr lang="sl-SI" sz="1600" dirty="0" smtClean="0"/>
              <a:t> </a:t>
            </a:r>
            <a:r>
              <a:rPr lang="sl-SI" sz="1600" dirty="0" err="1" smtClean="0"/>
              <a:t>sheet</a:t>
            </a:r>
            <a:r>
              <a:rPr lang="sl-SI" sz="1600" dirty="0" smtClean="0"/>
              <a:t>).</a:t>
            </a:r>
          </a:p>
          <a:p>
            <a:endParaRPr lang="sl-SI" sz="1600" dirty="0" smtClean="0"/>
          </a:p>
          <a:p>
            <a:r>
              <a:rPr lang="sl-SI" sz="1600" dirty="0" err="1" smtClean="0"/>
              <a:t>Values</a:t>
            </a:r>
            <a:r>
              <a:rPr lang="sl-SI" sz="1600" dirty="0" smtClean="0"/>
              <a:t> AREA, CN A, CN B, CN C, CN D, OLS, L are </a:t>
            </a:r>
            <a:r>
              <a:rPr lang="sl-SI" sz="1600" dirty="0" err="1"/>
              <a:t>needed</a:t>
            </a:r>
            <a:r>
              <a:rPr lang="sl-SI" sz="1600" dirty="0"/>
              <a:t> </a:t>
            </a:r>
            <a:r>
              <a:rPr lang="sl-SI" sz="1600" dirty="0" err="1"/>
              <a:t>for</a:t>
            </a:r>
            <a:r>
              <a:rPr lang="sl-SI" sz="1600" dirty="0"/>
              <a:t> </a:t>
            </a:r>
            <a:r>
              <a:rPr lang="sl-SI" sz="1600" dirty="0" err="1" smtClean="0"/>
              <a:t>rain</a:t>
            </a:r>
            <a:r>
              <a:rPr lang="sl-SI" sz="1600" dirty="0" smtClean="0"/>
              <a:t> </a:t>
            </a:r>
            <a:r>
              <a:rPr lang="sl-SI" sz="1600" dirty="0" err="1" smtClean="0"/>
              <a:t>calculations</a:t>
            </a:r>
            <a:r>
              <a:rPr lang="sl-SI" sz="1600" dirty="0" smtClean="0"/>
              <a:t> (</a:t>
            </a:r>
            <a:r>
              <a:rPr lang="sl-SI" sz="1600" dirty="0" err="1" smtClean="0"/>
              <a:t>sheet</a:t>
            </a:r>
            <a:r>
              <a:rPr lang="sl-SI" sz="1600" dirty="0" smtClean="0"/>
              <a:t> 7).</a:t>
            </a:r>
          </a:p>
          <a:p>
            <a:endParaRPr lang="sl-SI" sz="1600" dirty="0"/>
          </a:p>
          <a:p>
            <a:r>
              <a:rPr lang="sl-SI" sz="1600" dirty="0" err="1" smtClean="0"/>
              <a:t>Rain</a:t>
            </a:r>
            <a:r>
              <a:rPr lang="sl-SI" sz="1600" dirty="0" smtClean="0"/>
              <a:t> </a:t>
            </a:r>
            <a:r>
              <a:rPr lang="sl-SI" sz="1600" dirty="0" err="1" smtClean="0"/>
              <a:t>station</a:t>
            </a:r>
            <a:r>
              <a:rPr lang="sl-SI" sz="1600" dirty="0" smtClean="0"/>
              <a:t>: </a:t>
            </a:r>
            <a:r>
              <a:rPr lang="sl-SI" sz="1600" dirty="0" err="1" smtClean="0"/>
              <a:t>for</a:t>
            </a:r>
            <a:r>
              <a:rPr lang="sl-SI" sz="1600" dirty="0" smtClean="0"/>
              <a:t> </a:t>
            </a:r>
            <a:r>
              <a:rPr lang="sl-SI" sz="1600" dirty="0" err="1" smtClean="0"/>
              <a:t>now</a:t>
            </a:r>
            <a:r>
              <a:rPr lang="sl-SI" sz="1600" dirty="0" smtClean="0"/>
              <a:t> </a:t>
            </a:r>
            <a:r>
              <a:rPr lang="sl-SI" sz="1600" dirty="0" err="1" smtClean="0"/>
              <a:t>we</a:t>
            </a:r>
            <a:r>
              <a:rPr lang="sl-SI" sz="1600" dirty="0" smtClean="0"/>
              <a:t> </a:t>
            </a:r>
            <a:r>
              <a:rPr lang="sl-SI" sz="1600" dirty="0" err="1" smtClean="0"/>
              <a:t>have</a:t>
            </a:r>
            <a:r>
              <a:rPr lang="sl-SI" sz="1600" dirty="0" smtClean="0"/>
              <a:t> </a:t>
            </a:r>
            <a:r>
              <a:rPr lang="sl-SI" sz="1600" dirty="0" err="1" smtClean="0"/>
              <a:t>input</a:t>
            </a:r>
            <a:r>
              <a:rPr lang="sl-SI" sz="1600" dirty="0" smtClean="0"/>
              <a:t> data </a:t>
            </a:r>
            <a:r>
              <a:rPr lang="sl-SI" sz="1600" dirty="0" err="1" smtClean="0"/>
              <a:t>for</a:t>
            </a:r>
            <a:r>
              <a:rPr lang="sl-SI" sz="1600" dirty="0" smtClean="0"/>
              <a:t> </a:t>
            </a:r>
            <a:r>
              <a:rPr lang="sl-SI" sz="1600" dirty="0" err="1" smtClean="0"/>
              <a:t>only</a:t>
            </a:r>
            <a:r>
              <a:rPr lang="sl-SI" sz="1600" dirty="0" smtClean="0"/>
              <a:t> one </a:t>
            </a:r>
            <a:r>
              <a:rPr lang="sl-SI" sz="1600" dirty="0" err="1" smtClean="0"/>
              <a:t>rain</a:t>
            </a:r>
            <a:r>
              <a:rPr lang="sl-SI" sz="1600" dirty="0" smtClean="0"/>
              <a:t> </a:t>
            </a:r>
            <a:r>
              <a:rPr lang="sl-SI" sz="1600" dirty="0" err="1" smtClean="0"/>
              <a:t>station</a:t>
            </a:r>
            <a:r>
              <a:rPr lang="sl-SI" sz="1600" dirty="0" smtClean="0"/>
              <a:t> (</a:t>
            </a:r>
            <a:r>
              <a:rPr lang="sl-SI" sz="1600" dirty="0" err="1" smtClean="0"/>
              <a:t>for</a:t>
            </a:r>
            <a:r>
              <a:rPr lang="sl-SI" sz="1600" dirty="0" smtClean="0"/>
              <a:t> </a:t>
            </a:r>
            <a:r>
              <a:rPr lang="sl-SI" sz="1600" dirty="0" err="1" smtClean="0"/>
              <a:t>the</a:t>
            </a:r>
            <a:r>
              <a:rPr lang="sl-SI" sz="1600" dirty="0" smtClean="0"/>
              <a:t> </a:t>
            </a:r>
            <a:r>
              <a:rPr lang="sl-SI" sz="1600" dirty="0" err="1" smtClean="0"/>
              <a:t>prototype</a:t>
            </a:r>
            <a:r>
              <a:rPr lang="sl-SI" sz="1600" dirty="0" smtClean="0"/>
              <a:t> area). At future data </a:t>
            </a:r>
            <a:r>
              <a:rPr lang="sl-SI" sz="1600" dirty="0" err="1" smtClean="0"/>
              <a:t>for</a:t>
            </a:r>
            <a:r>
              <a:rPr lang="sl-SI" sz="1600" dirty="0" smtClean="0"/>
              <a:t> </a:t>
            </a:r>
            <a:r>
              <a:rPr lang="sl-SI" sz="1600" dirty="0" err="1" smtClean="0"/>
              <a:t>other</a:t>
            </a:r>
            <a:r>
              <a:rPr lang="sl-SI" sz="1600" dirty="0" smtClean="0"/>
              <a:t> </a:t>
            </a:r>
            <a:r>
              <a:rPr lang="sl-SI" sz="1600" dirty="0" err="1" smtClean="0"/>
              <a:t>rain</a:t>
            </a:r>
            <a:r>
              <a:rPr lang="sl-SI" sz="1600" dirty="0" smtClean="0"/>
              <a:t> </a:t>
            </a:r>
            <a:r>
              <a:rPr lang="sl-SI" sz="1600" dirty="0" err="1" smtClean="0"/>
              <a:t>stations</a:t>
            </a:r>
            <a:r>
              <a:rPr lang="sl-SI" sz="1600" dirty="0" smtClean="0"/>
              <a:t> </a:t>
            </a:r>
            <a:r>
              <a:rPr lang="sl-SI" sz="1600" dirty="0" err="1" smtClean="0"/>
              <a:t>can</a:t>
            </a:r>
            <a:r>
              <a:rPr lang="sl-SI" sz="1600" dirty="0" smtClean="0"/>
              <a:t> be </a:t>
            </a:r>
            <a:r>
              <a:rPr lang="sl-SI" sz="1600" dirty="0" err="1" smtClean="0"/>
              <a:t>aded</a:t>
            </a:r>
            <a:r>
              <a:rPr lang="sl-SI" sz="1600" dirty="0" smtClean="0"/>
              <a:t>.</a:t>
            </a:r>
          </a:p>
          <a:p>
            <a:endParaRPr lang="sl-SI" sz="1600" dirty="0"/>
          </a:p>
          <a:p>
            <a:r>
              <a:rPr lang="sl-SI" sz="1600" dirty="0"/>
              <a:t>LAND USE </a:t>
            </a:r>
            <a:r>
              <a:rPr lang="sl-SI" sz="1600" dirty="0" smtClean="0"/>
              <a:t>DESCRIPTION</a:t>
            </a:r>
            <a:r>
              <a:rPr lang="sl-SI" sz="1600" dirty="0"/>
              <a:t> </a:t>
            </a:r>
            <a:r>
              <a:rPr lang="sl-SI" sz="1600" dirty="0" smtClean="0"/>
              <a:t>is </a:t>
            </a:r>
            <a:r>
              <a:rPr lang="sl-SI" sz="1600" dirty="0" err="1" smtClean="0"/>
              <a:t>based</a:t>
            </a:r>
            <a:r>
              <a:rPr lang="sl-SI" sz="1600" dirty="0" smtClean="0"/>
              <a:t> on LAND USE </a:t>
            </a:r>
            <a:r>
              <a:rPr lang="sl-SI" sz="1600" dirty="0" err="1" smtClean="0"/>
              <a:t>string</a:t>
            </a:r>
            <a:r>
              <a:rPr lang="sl-SI" sz="1600" dirty="0" smtClean="0"/>
              <a:t>, </a:t>
            </a:r>
            <a:r>
              <a:rPr lang="sl-SI" sz="1600" dirty="0" err="1" smtClean="0"/>
              <a:t>the</a:t>
            </a:r>
            <a:r>
              <a:rPr lang="sl-SI" sz="1600" dirty="0" smtClean="0"/>
              <a:t> </a:t>
            </a:r>
            <a:r>
              <a:rPr lang="sl-SI" sz="1600" dirty="0" err="1" smtClean="0"/>
              <a:t>translation</a:t>
            </a:r>
            <a:r>
              <a:rPr lang="sl-SI" sz="1600" dirty="0" smtClean="0"/>
              <a:t> is in LAND_USE_EN </a:t>
            </a:r>
            <a:r>
              <a:rPr lang="sl-SI" sz="1600" dirty="0" err="1" smtClean="0"/>
              <a:t>and</a:t>
            </a:r>
            <a:r>
              <a:rPr lang="sl-SI" sz="1600" dirty="0" smtClean="0"/>
              <a:t> LAND_USE_SI</a:t>
            </a:r>
            <a:endParaRPr lang="sl-SI" sz="1600" dirty="0"/>
          </a:p>
          <a:p>
            <a:endParaRPr lang="sl-SI" sz="1600" dirty="0"/>
          </a:p>
          <a:p>
            <a:endParaRPr lang="sl-SI" sz="1600" dirty="0"/>
          </a:p>
        </p:txBody>
      </p:sp>
      <p:sp>
        <p:nvSpPr>
          <p:cNvPr id="4" name="Rectangle 3"/>
          <p:cNvSpPr/>
          <p:nvPr/>
        </p:nvSpPr>
        <p:spPr>
          <a:xfrm>
            <a:off x="3954332" y="4048702"/>
            <a:ext cx="1612621" cy="307777"/>
          </a:xfrm>
          <a:prstGeom prst="rect">
            <a:avLst/>
          </a:prstGeom>
        </p:spPr>
        <p:txBody>
          <a:bodyPr wrap="none">
            <a:spAutoFit/>
          </a:bodyPr>
          <a:lstStyle/>
          <a:p>
            <a:r>
              <a:rPr lang="sl-SI" sz="1400" dirty="0" err="1"/>
              <a:t>EUP_select_CN</a:t>
            </a:r>
            <a:r>
              <a:rPr lang="en-US" sz="1400" dirty="0"/>
              <a:t>.</a:t>
            </a:r>
            <a:r>
              <a:rPr lang="en-US" sz="1400" dirty="0" err="1"/>
              <a:t>xlsx</a:t>
            </a:r>
            <a:endParaRPr lang="sl-SI" sz="1400" dirty="0"/>
          </a:p>
        </p:txBody>
      </p:sp>
      <p:pic>
        <p:nvPicPr>
          <p:cNvPr id="10" name="Picture 9"/>
          <p:cNvPicPr>
            <a:picLocks noChangeAspect="1"/>
          </p:cNvPicPr>
          <p:nvPr/>
        </p:nvPicPr>
        <p:blipFill>
          <a:blip r:embed="rId3"/>
          <a:stretch>
            <a:fillRect/>
          </a:stretch>
        </p:blipFill>
        <p:spPr>
          <a:xfrm>
            <a:off x="3954332" y="4444150"/>
            <a:ext cx="7555345" cy="1773688"/>
          </a:xfrm>
          <a:prstGeom prst="rect">
            <a:avLst/>
          </a:prstGeom>
        </p:spPr>
      </p:pic>
    </p:spTree>
    <p:extLst>
      <p:ext uri="{BB962C8B-B14F-4D97-AF65-F5344CB8AC3E}">
        <p14:creationId xmlns:p14="http://schemas.microsoft.com/office/powerpoint/2010/main" val="344076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3530338" y="4453403"/>
            <a:ext cx="3667780" cy="2203109"/>
          </a:xfrm>
          <a:prstGeom prst="rect">
            <a:avLst/>
          </a:prstGeom>
        </p:spPr>
      </p:pic>
      <p:sp>
        <p:nvSpPr>
          <p:cNvPr id="12" name="TextBox 11">
            <a:extLst>
              <a:ext uri="{FF2B5EF4-FFF2-40B4-BE49-F238E27FC236}">
                <a16:creationId xmlns="" xmlns:a16="http://schemas.microsoft.com/office/drawing/2014/main" id="{7EB5EAEE-7D0F-AC46-B44E-EED44F60DB47}"/>
              </a:ext>
            </a:extLst>
          </p:cNvPr>
          <p:cNvSpPr txBox="1"/>
          <p:nvPr/>
        </p:nvSpPr>
        <p:spPr>
          <a:xfrm>
            <a:off x="3360527" y="4097887"/>
            <a:ext cx="2021707" cy="253916"/>
          </a:xfrm>
          <a:prstGeom prst="rect">
            <a:avLst/>
          </a:prstGeom>
          <a:noFill/>
        </p:spPr>
        <p:txBody>
          <a:bodyPr wrap="none" rtlCol="0">
            <a:spAutoFit/>
          </a:bodyPr>
          <a:lstStyle/>
          <a:p>
            <a:r>
              <a:rPr lang="sl-SI" sz="1050" dirty="0" err="1"/>
              <a:t>Rain</a:t>
            </a:r>
            <a:r>
              <a:rPr lang="sl-SI" sz="1050" dirty="0"/>
              <a:t> data </a:t>
            </a:r>
            <a:r>
              <a:rPr lang="sl-SI" sz="1050" dirty="0" err="1"/>
              <a:t>for</a:t>
            </a:r>
            <a:r>
              <a:rPr lang="sl-SI" sz="1050" dirty="0"/>
              <a:t> </a:t>
            </a:r>
            <a:r>
              <a:rPr lang="sl-SI" sz="1050" dirty="0" err="1"/>
              <a:t>nearest</a:t>
            </a:r>
            <a:r>
              <a:rPr lang="sl-SI" sz="1050" dirty="0"/>
              <a:t> </a:t>
            </a:r>
            <a:r>
              <a:rPr lang="sl-SI" sz="1050" dirty="0" err="1"/>
              <a:t>rain</a:t>
            </a:r>
            <a:r>
              <a:rPr lang="sl-SI" sz="1050" dirty="0"/>
              <a:t> </a:t>
            </a:r>
            <a:r>
              <a:rPr lang="sl-SI" sz="1050" dirty="0" err="1"/>
              <a:t>station</a:t>
            </a:r>
            <a:endParaRPr lang="en-GB" sz="1050" dirty="0"/>
          </a:p>
        </p:txBody>
      </p:sp>
      <p:sp>
        <p:nvSpPr>
          <p:cNvPr id="13" name="Rectangle 12">
            <a:extLst>
              <a:ext uri="{FF2B5EF4-FFF2-40B4-BE49-F238E27FC236}">
                <a16:creationId xmlns="" xmlns:a16="http://schemas.microsoft.com/office/drawing/2014/main" id="{3F8415B8-50E9-4348-972B-D058758145A7}"/>
              </a:ext>
            </a:extLst>
          </p:cNvPr>
          <p:cNvSpPr/>
          <p:nvPr/>
        </p:nvSpPr>
        <p:spPr>
          <a:xfrm>
            <a:off x="3406726" y="4331630"/>
            <a:ext cx="3892557" cy="243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281353" y="206143"/>
            <a:ext cx="11754339" cy="2554545"/>
          </a:xfrm>
          <a:prstGeom prst="rect">
            <a:avLst/>
          </a:prstGeom>
          <a:noFill/>
        </p:spPr>
        <p:txBody>
          <a:bodyPr wrap="square" rtlCol="0">
            <a:spAutoFit/>
          </a:bodyPr>
          <a:lstStyle/>
          <a:p>
            <a:r>
              <a:rPr lang="en-US" sz="1600" dirty="0" smtClean="0"/>
              <a:t>Data are available in </a:t>
            </a:r>
            <a:r>
              <a:rPr lang="en-US" sz="1600" dirty="0" smtClean="0">
                <a:solidFill>
                  <a:schemeClr val="accent2"/>
                </a:solidFill>
              </a:rPr>
              <a:t>Rain_data.xlsx</a:t>
            </a:r>
          </a:p>
          <a:p>
            <a:endParaRPr lang="en-US" sz="1600" dirty="0" smtClean="0">
              <a:solidFill>
                <a:schemeClr val="accent2"/>
              </a:solidFill>
            </a:endParaRPr>
          </a:p>
          <a:p>
            <a:r>
              <a:rPr lang="en-US" sz="1600" dirty="0" smtClean="0"/>
              <a:t>The same data are available for other rain stations in the country. This particular area (urban data for pilot area) refers to one station. The key between urban data and rain data for other rain stations is field </a:t>
            </a:r>
            <a:r>
              <a:rPr lang="en-US" sz="1600" dirty="0" err="1" smtClean="0"/>
              <a:t>Rain_station</a:t>
            </a:r>
            <a:r>
              <a:rPr lang="en-US" sz="1600" dirty="0" smtClean="0"/>
              <a:t> in </a:t>
            </a:r>
            <a:r>
              <a:rPr lang="en-US" sz="1600" dirty="0" smtClean="0">
                <a:solidFill>
                  <a:schemeClr val="accent2"/>
                </a:solidFill>
              </a:rPr>
              <a:t>EUP_select_CN.xlsx</a:t>
            </a:r>
          </a:p>
          <a:p>
            <a:endParaRPr lang="en-US" sz="1600" dirty="0" smtClean="0"/>
          </a:p>
          <a:p>
            <a:r>
              <a:rPr lang="en-US" sz="1600" dirty="0" smtClean="0"/>
              <a:t>There is no need to include all data into visualization – the amount on a diagram below is enough. The selected diagram is commonly used within domain (colors are not defined</a:t>
            </a:r>
            <a:r>
              <a:rPr lang="sl-SI" sz="1600" dirty="0" smtClean="0"/>
              <a:t> </a:t>
            </a:r>
            <a:r>
              <a:rPr lang="sl-SI" sz="1600" dirty="0" err="1" smtClean="0"/>
              <a:t>and</a:t>
            </a:r>
            <a:r>
              <a:rPr lang="sl-SI" sz="1600" dirty="0" smtClean="0"/>
              <a:t> </a:t>
            </a:r>
            <a:r>
              <a:rPr lang="sl-SI" sz="1600" dirty="0" err="1" smtClean="0"/>
              <a:t>can</a:t>
            </a:r>
            <a:r>
              <a:rPr lang="sl-SI" sz="1600" dirty="0" smtClean="0"/>
              <a:t> be </a:t>
            </a:r>
            <a:r>
              <a:rPr lang="sl-SI" sz="1600" dirty="0" err="1" smtClean="0"/>
              <a:t>changed</a:t>
            </a:r>
            <a:r>
              <a:rPr lang="en-US" sz="1600" dirty="0" smtClean="0"/>
              <a:t>). Since there is a lot of data in the diagram it will be better if a diagram can be zoom able. </a:t>
            </a:r>
          </a:p>
          <a:p>
            <a:endParaRPr lang="en-US" sz="1600" dirty="0" smtClean="0"/>
          </a:p>
          <a:p>
            <a:r>
              <a:rPr lang="en-US" sz="1600" dirty="0" smtClean="0"/>
              <a:t>Select</a:t>
            </a:r>
            <a:r>
              <a:rPr lang="sl-SI" sz="1600" dirty="0" smtClean="0"/>
              <a:t>i</a:t>
            </a:r>
            <a:r>
              <a:rPr lang="en-US" sz="1600" dirty="0" smtClean="0"/>
              <a:t>on of dots on d</a:t>
            </a:r>
            <a:r>
              <a:rPr lang="sl-SI" sz="1600" dirty="0" smtClean="0"/>
              <a:t>i</a:t>
            </a:r>
            <a:r>
              <a:rPr lang="en-US" sz="1600" dirty="0" err="1" smtClean="0"/>
              <a:t>agram</a:t>
            </a:r>
            <a:r>
              <a:rPr lang="en-US" sz="1600" dirty="0" smtClean="0"/>
              <a:t> should show data information as displayed below.</a:t>
            </a:r>
          </a:p>
        </p:txBody>
      </p:sp>
      <p:sp>
        <p:nvSpPr>
          <p:cNvPr id="4" name="TextBox 3"/>
          <p:cNvSpPr txBox="1"/>
          <p:nvPr/>
        </p:nvSpPr>
        <p:spPr>
          <a:xfrm>
            <a:off x="6709221" y="4371360"/>
            <a:ext cx="1180123" cy="461665"/>
          </a:xfrm>
          <a:prstGeom prst="rect">
            <a:avLst/>
          </a:prstGeom>
          <a:solidFill>
            <a:schemeClr val="bg1"/>
          </a:solidFill>
          <a:ln>
            <a:solidFill>
              <a:schemeClr val="accent1"/>
            </a:solidFill>
          </a:ln>
        </p:spPr>
        <p:txBody>
          <a:bodyPr wrap="square" rtlCol="0">
            <a:spAutoFit/>
          </a:bodyPr>
          <a:lstStyle/>
          <a:p>
            <a:r>
              <a:rPr lang="sl-SI" sz="800" dirty="0" err="1" smtClean="0"/>
              <a:t>Return</a:t>
            </a:r>
            <a:r>
              <a:rPr lang="sl-SI" sz="800" dirty="0" smtClean="0"/>
              <a:t> period: 100-year</a:t>
            </a:r>
          </a:p>
          <a:p>
            <a:r>
              <a:rPr lang="sl-SI" sz="800" dirty="0" err="1" smtClean="0"/>
              <a:t>Rain</a:t>
            </a:r>
            <a:r>
              <a:rPr lang="sl-SI" sz="800" dirty="0" smtClean="0"/>
              <a:t> </a:t>
            </a:r>
            <a:r>
              <a:rPr lang="sl-SI" sz="800" dirty="0" err="1" smtClean="0"/>
              <a:t>duration</a:t>
            </a:r>
            <a:r>
              <a:rPr lang="sl-SI" sz="800" dirty="0" smtClean="0"/>
              <a:t>: 1440 min</a:t>
            </a:r>
          </a:p>
          <a:p>
            <a:r>
              <a:rPr lang="sl-SI" sz="800" dirty="0" err="1" smtClean="0"/>
              <a:t>Rain</a:t>
            </a:r>
            <a:r>
              <a:rPr lang="sl-SI" sz="800" dirty="0" smtClean="0"/>
              <a:t> </a:t>
            </a:r>
            <a:r>
              <a:rPr lang="sl-SI" sz="800" dirty="0" err="1" smtClean="0"/>
              <a:t>height</a:t>
            </a:r>
            <a:r>
              <a:rPr lang="sl-SI" sz="800" dirty="0" smtClean="0"/>
              <a:t>: 149 mm</a:t>
            </a:r>
            <a:endParaRPr lang="sl-SI" sz="800" dirty="0"/>
          </a:p>
        </p:txBody>
      </p:sp>
      <p:cxnSp>
        <p:nvCxnSpPr>
          <p:cNvPr id="9" name="Straight Connector 8"/>
          <p:cNvCxnSpPr/>
          <p:nvPr/>
        </p:nvCxnSpPr>
        <p:spPr>
          <a:xfrm flipV="1">
            <a:off x="6611815" y="4833025"/>
            <a:ext cx="97406" cy="984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9485228" y="2597110"/>
            <a:ext cx="1651906" cy="2174108"/>
            <a:chOff x="8167077" y="963769"/>
            <a:chExt cx="1651906" cy="2174108"/>
          </a:xfrm>
        </p:grpSpPr>
        <p:pic>
          <p:nvPicPr>
            <p:cNvPr id="11" name="Picture 10"/>
            <p:cNvPicPr>
              <a:picLocks noChangeAspect="1"/>
            </p:cNvPicPr>
            <p:nvPr/>
          </p:nvPicPr>
          <p:blipFill>
            <a:blip r:embed="rId4"/>
            <a:stretch>
              <a:fillRect/>
            </a:stretch>
          </p:blipFill>
          <p:spPr>
            <a:xfrm>
              <a:off x="8167077" y="963769"/>
              <a:ext cx="1651906" cy="2174108"/>
            </a:xfrm>
            <a:prstGeom prst="rect">
              <a:avLst/>
            </a:prstGeom>
          </p:spPr>
        </p:pic>
        <p:sp>
          <p:nvSpPr>
            <p:cNvPr id="15" name="Oval 14"/>
            <p:cNvSpPr/>
            <p:nvPr/>
          </p:nvSpPr>
          <p:spPr>
            <a:xfrm>
              <a:off x="8714154" y="2438400"/>
              <a:ext cx="367323" cy="625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grpSp>
      <p:sp>
        <p:nvSpPr>
          <p:cNvPr id="27" name="TextBox 26"/>
          <p:cNvSpPr txBox="1"/>
          <p:nvPr/>
        </p:nvSpPr>
        <p:spPr>
          <a:xfrm>
            <a:off x="250091" y="2837090"/>
            <a:ext cx="8862647" cy="1323439"/>
          </a:xfrm>
          <a:prstGeom prst="rect">
            <a:avLst/>
          </a:prstGeom>
          <a:noFill/>
        </p:spPr>
        <p:txBody>
          <a:bodyPr wrap="square" rtlCol="0">
            <a:spAutoFit/>
          </a:bodyPr>
          <a:lstStyle/>
          <a:p>
            <a:r>
              <a:rPr lang="en-US" sz="1600" dirty="0" smtClean="0"/>
              <a:t>Rain data for all other rain station in the country area available at</a:t>
            </a:r>
          </a:p>
          <a:p>
            <a:r>
              <a:rPr lang="en-US" sz="1600" dirty="0" smtClean="0">
                <a:solidFill>
                  <a:schemeClr val="accent2"/>
                </a:solidFill>
                <a:hlinkClick r:id="rId5"/>
              </a:rPr>
              <a:t>https://meteo.arso.gov.si/met/sl/climate/tables/precip_return_periods_newer/</a:t>
            </a:r>
            <a:endParaRPr lang="en-US" sz="1600" dirty="0" smtClean="0">
              <a:solidFill>
                <a:schemeClr val="accent2"/>
              </a:solidFill>
            </a:endParaRPr>
          </a:p>
          <a:p>
            <a:r>
              <a:rPr lang="en-US" sz="1600" dirty="0" smtClean="0"/>
              <a:t>Since the pilot area do not refers to other rain stations there is no need to include other rain station data. For the future it will be optima</a:t>
            </a:r>
            <a:r>
              <a:rPr lang="sl-SI" sz="1600" dirty="0" smtClean="0"/>
              <a:t>l</a:t>
            </a:r>
            <a:r>
              <a:rPr lang="en-US" sz="1600" dirty="0" smtClean="0"/>
              <a:t> if there is a direct (online) connection to meteo.arso.gov.si data. From time to time those values changes.</a:t>
            </a:r>
            <a:endParaRPr lang="sl-SI" sz="1600" dirty="0">
              <a:solidFill>
                <a:schemeClr val="accent2"/>
              </a:solidFill>
            </a:endParaRPr>
          </a:p>
        </p:txBody>
      </p:sp>
      <p:sp>
        <p:nvSpPr>
          <p:cNvPr id="18" name="Right Arrow 17"/>
          <p:cNvSpPr/>
          <p:nvPr/>
        </p:nvSpPr>
        <p:spPr>
          <a:xfrm>
            <a:off x="9112738" y="3369855"/>
            <a:ext cx="242277" cy="257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100775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39" y="234554"/>
            <a:ext cx="11699630" cy="3693319"/>
          </a:xfrm>
          <a:prstGeom prst="rect">
            <a:avLst/>
          </a:prstGeom>
          <a:noFill/>
        </p:spPr>
        <p:txBody>
          <a:bodyPr wrap="square" rtlCol="0">
            <a:spAutoFit/>
          </a:bodyPr>
          <a:lstStyle/>
          <a:p>
            <a:r>
              <a:rPr lang="en-US" dirty="0" smtClean="0"/>
              <a:t>Soil type description is in </a:t>
            </a:r>
            <a:r>
              <a:rPr lang="en-US" dirty="0" smtClean="0">
                <a:solidFill>
                  <a:schemeClr val="accent2"/>
                </a:solidFill>
              </a:rPr>
              <a:t>Soil_type.docx. </a:t>
            </a:r>
            <a:r>
              <a:rPr lang="en-US" dirty="0" smtClean="0"/>
              <a:t>Soil type description is in two languages (SI, EN). </a:t>
            </a:r>
            <a:endParaRPr lang="sl-SI" dirty="0" smtClean="0"/>
          </a:p>
          <a:p>
            <a:endParaRPr lang="sl-SI" dirty="0"/>
          </a:p>
          <a:p>
            <a:r>
              <a:rPr lang="en-US" dirty="0" smtClean="0"/>
              <a:t>There is already some additional explanation in the document. There is no need to display it. But if it is possible to refer to some additional explanations that are opened in separate window (in pdf or doc format) it will be useful. Also if it is possible to add some links to other internet sources for users to find references or some more detailed information. In my opinion it increases reliability and confidence into data visualization.</a:t>
            </a:r>
            <a:endParaRPr lang="sl-SI" dirty="0" smtClean="0"/>
          </a:p>
          <a:p>
            <a:endParaRPr lang="sl-SI" dirty="0"/>
          </a:p>
          <a:p>
            <a:r>
              <a:rPr lang="sl-SI" dirty="0" err="1" smtClean="0"/>
              <a:t>Suggested</a:t>
            </a:r>
            <a:r>
              <a:rPr lang="sl-SI" dirty="0" smtClean="0"/>
              <a:t> diagram (</a:t>
            </a:r>
            <a:r>
              <a:rPr lang="sl-SI" dirty="0" err="1" smtClean="0"/>
              <a:t>you</a:t>
            </a:r>
            <a:r>
              <a:rPr lang="sl-SI" dirty="0" smtClean="0"/>
              <a:t> </a:t>
            </a:r>
            <a:r>
              <a:rPr lang="sl-SI" dirty="0" err="1" smtClean="0"/>
              <a:t>can</a:t>
            </a:r>
            <a:r>
              <a:rPr lang="sl-SI" dirty="0" smtClean="0"/>
              <a:t> </a:t>
            </a:r>
            <a:r>
              <a:rPr lang="sl-SI" dirty="0" err="1" smtClean="0"/>
              <a:t>choose</a:t>
            </a:r>
            <a:r>
              <a:rPr lang="sl-SI" dirty="0" smtClean="0"/>
              <a:t> </a:t>
            </a:r>
            <a:r>
              <a:rPr lang="sl-SI" dirty="0" err="1" smtClean="0"/>
              <a:t>other</a:t>
            </a:r>
            <a:r>
              <a:rPr lang="sl-SI" dirty="0" smtClean="0"/>
              <a:t> </a:t>
            </a:r>
            <a:r>
              <a:rPr lang="sl-SI" dirty="0" err="1" smtClean="0"/>
              <a:t>type</a:t>
            </a:r>
            <a:r>
              <a:rPr lang="sl-SI" dirty="0" smtClean="0"/>
              <a:t> </a:t>
            </a:r>
            <a:r>
              <a:rPr lang="sl-SI" dirty="0" err="1" smtClean="0"/>
              <a:t>with</a:t>
            </a:r>
            <a:r>
              <a:rPr lang="sl-SI" dirty="0" smtClean="0"/>
              <a:t> </a:t>
            </a:r>
            <a:r>
              <a:rPr lang="sl-SI" dirty="0" err="1" smtClean="0"/>
              <a:t>simmilar</a:t>
            </a:r>
            <a:r>
              <a:rPr lang="sl-SI" dirty="0" smtClean="0"/>
              <a:t> data </a:t>
            </a:r>
            <a:r>
              <a:rPr lang="sl-SI" dirty="0" err="1" smtClean="0"/>
              <a:t>presentation</a:t>
            </a:r>
            <a:r>
              <a:rPr lang="sl-SI" dirty="0" smtClean="0"/>
              <a:t>) </a:t>
            </a:r>
            <a:r>
              <a:rPr lang="sl-SI" dirty="0" err="1" smtClean="0"/>
              <a:t>an</a:t>
            </a:r>
            <a:r>
              <a:rPr lang="sl-SI" dirty="0" smtClean="0"/>
              <a:t> </a:t>
            </a:r>
            <a:r>
              <a:rPr lang="sl-SI" dirty="0" err="1" smtClean="0"/>
              <a:t>values</a:t>
            </a:r>
            <a:r>
              <a:rPr lang="sl-SI" dirty="0" smtClean="0"/>
              <a:t> are in Soil_type.xlsx. </a:t>
            </a:r>
            <a:r>
              <a:rPr lang="sl-SI" dirty="0" err="1" smtClean="0"/>
              <a:t>Values</a:t>
            </a:r>
            <a:r>
              <a:rPr lang="sl-SI" dirty="0" smtClean="0"/>
              <a:t> </a:t>
            </a:r>
            <a:r>
              <a:rPr lang="sl-SI" dirty="0" err="1" smtClean="0"/>
              <a:t>will</a:t>
            </a:r>
            <a:r>
              <a:rPr lang="sl-SI" dirty="0" smtClean="0"/>
              <a:t> be used </a:t>
            </a:r>
            <a:r>
              <a:rPr lang="sl-SI" dirty="0" err="1" smtClean="0"/>
              <a:t>for</a:t>
            </a:r>
            <a:r>
              <a:rPr lang="sl-SI" dirty="0" smtClean="0"/>
              <a:t> </a:t>
            </a:r>
            <a:r>
              <a:rPr lang="sl-SI" dirty="0" err="1" smtClean="0"/>
              <a:t>final</a:t>
            </a:r>
            <a:r>
              <a:rPr lang="sl-SI" dirty="0" smtClean="0"/>
              <a:t> </a:t>
            </a:r>
            <a:r>
              <a:rPr lang="sl-SI" dirty="0" err="1" smtClean="0"/>
              <a:t>calculations</a:t>
            </a:r>
            <a:r>
              <a:rPr lang="sl-SI" dirty="0" smtClean="0"/>
              <a:t>.</a:t>
            </a:r>
          </a:p>
          <a:p>
            <a:endParaRPr lang="sl-SI" dirty="0"/>
          </a:p>
          <a:p>
            <a:r>
              <a:rPr lang="sl-SI" dirty="0" err="1" smtClean="0"/>
              <a:t>Climate</a:t>
            </a:r>
            <a:r>
              <a:rPr lang="sl-SI" dirty="0" smtClean="0"/>
              <a:t> </a:t>
            </a:r>
            <a:r>
              <a:rPr lang="sl-SI" dirty="0" err="1" smtClean="0"/>
              <a:t>change</a:t>
            </a:r>
            <a:r>
              <a:rPr lang="sl-SI" dirty="0" smtClean="0"/>
              <a:t> </a:t>
            </a:r>
            <a:r>
              <a:rPr lang="sl-SI" dirty="0" err="1" smtClean="0"/>
              <a:t>prediction</a:t>
            </a:r>
            <a:r>
              <a:rPr lang="sl-SI" dirty="0" smtClean="0"/>
              <a:t> </a:t>
            </a:r>
            <a:r>
              <a:rPr lang="sl-SI" dirty="0" err="1" smtClean="0"/>
              <a:t>values</a:t>
            </a:r>
            <a:r>
              <a:rPr lang="sl-SI" dirty="0" smtClean="0"/>
              <a:t> (</a:t>
            </a:r>
            <a:r>
              <a:rPr lang="sl-SI" dirty="0" err="1" smtClean="0"/>
              <a:t>Cc</a:t>
            </a:r>
            <a:r>
              <a:rPr lang="sl-SI" dirty="0" smtClean="0"/>
              <a:t>) are: no </a:t>
            </a:r>
            <a:r>
              <a:rPr lang="sl-SI" dirty="0" err="1" smtClean="0"/>
              <a:t>change</a:t>
            </a:r>
            <a:r>
              <a:rPr lang="sl-SI" dirty="0"/>
              <a:t> </a:t>
            </a:r>
            <a:r>
              <a:rPr lang="sl-SI" dirty="0" smtClean="0"/>
              <a:t>(</a:t>
            </a:r>
            <a:r>
              <a:rPr lang="sl-SI" dirty="0" err="1" smtClean="0"/>
              <a:t>Cc</a:t>
            </a:r>
            <a:r>
              <a:rPr lang="sl-SI" dirty="0" smtClean="0"/>
              <a:t> </a:t>
            </a:r>
            <a:r>
              <a:rPr lang="sl-SI" dirty="0" err="1" smtClean="0"/>
              <a:t>value</a:t>
            </a:r>
            <a:r>
              <a:rPr lang="sl-SI" dirty="0" smtClean="0"/>
              <a:t>: 1); 5% </a:t>
            </a:r>
            <a:r>
              <a:rPr lang="sl-SI" dirty="0" err="1" smtClean="0"/>
              <a:t>increase</a:t>
            </a:r>
            <a:r>
              <a:rPr lang="sl-SI" dirty="0" smtClean="0"/>
              <a:t> (</a:t>
            </a:r>
            <a:r>
              <a:rPr lang="sl-SI" dirty="0" err="1" smtClean="0"/>
              <a:t>Cc</a:t>
            </a:r>
            <a:r>
              <a:rPr lang="sl-SI" dirty="0" smtClean="0"/>
              <a:t> </a:t>
            </a:r>
            <a:r>
              <a:rPr lang="sl-SI" dirty="0" err="1" smtClean="0"/>
              <a:t>value</a:t>
            </a:r>
            <a:r>
              <a:rPr lang="sl-SI" dirty="0" smtClean="0"/>
              <a:t>: 1,05), 10% </a:t>
            </a:r>
            <a:r>
              <a:rPr lang="sl-SI" dirty="0" err="1" smtClean="0"/>
              <a:t>increase</a:t>
            </a:r>
            <a:r>
              <a:rPr lang="sl-SI" dirty="0" smtClean="0"/>
              <a:t> (</a:t>
            </a:r>
            <a:r>
              <a:rPr lang="sl-SI" dirty="0" err="1" smtClean="0"/>
              <a:t>Cc</a:t>
            </a:r>
            <a:r>
              <a:rPr lang="sl-SI" dirty="0" smtClean="0"/>
              <a:t> </a:t>
            </a:r>
            <a:r>
              <a:rPr lang="sl-SI" dirty="0" err="1" smtClean="0"/>
              <a:t>value</a:t>
            </a:r>
            <a:r>
              <a:rPr lang="sl-SI" dirty="0" smtClean="0"/>
              <a:t>: 1,1), 20% </a:t>
            </a:r>
            <a:r>
              <a:rPr lang="sl-SI" dirty="0" err="1" smtClean="0"/>
              <a:t>increase</a:t>
            </a:r>
            <a:r>
              <a:rPr lang="sl-SI" dirty="0" smtClean="0"/>
              <a:t> (</a:t>
            </a:r>
            <a:r>
              <a:rPr lang="sl-SI" dirty="0" err="1" smtClean="0"/>
              <a:t>Cc</a:t>
            </a:r>
            <a:r>
              <a:rPr lang="sl-SI" dirty="0" smtClean="0"/>
              <a:t> </a:t>
            </a:r>
            <a:r>
              <a:rPr lang="sl-SI" dirty="0" err="1" smtClean="0"/>
              <a:t>value</a:t>
            </a:r>
            <a:r>
              <a:rPr lang="sl-SI" dirty="0" smtClean="0"/>
              <a:t>: 1,2). </a:t>
            </a:r>
            <a:r>
              <a:rPr lang="sl-SI" dirty="0" err="1" smtClean="0"/>
              <a:t>By</a:t>
            </a:r>
            <a:r>
              <a:rPr lang="sl-SI" dirty="0" smtClean="0"/>
              <a:t> </a:t>
            </a:r>
            <a:r>
              <a:rPr lang="sl-SI" dirty="0" err="1"/>
              <a:t>Climate</a:t>
            </a:r>
            <a:r>
              <a:rPr lang="sl-SI" dirty="0"/>
              <a:t> </a:t>
            </a:r>
            <a:r>
              <a:rPr lang="sl-SI" dirty="0" err="1"/>
              <a:t>change</a:t>
            </a:r>
            <a:r>
              <a:rPr lang="sl-SI" dirty="0"/>
              <a:t> </a:t>
            </a:r>
            <a:r>
              <a:rPr lang="sl-SI" dirty="0" err="1"/>
              <a:t>prediction</a:t>
            </a:r>
            <a:r>
              <a:rPr lang="sl-SI" dirty="0"/>
              <a:t> </a:t>
            </a:r>
            <a:r>
              <a:rPr lang="sl-SI" dirty="0" err="1" smtClean="0"/>
              <a:t>value</a:t>
            </a:r>
            <a:r>
              <a:rPr lang="sl-SI" dirty="0"/>
              <a:t> </a:t>
            </a:r>
            <a:r>
              <a:rPr lang="sl-SI" dirty="0" err="1" smtClean="0"/>
              <a:t>selection</a:t>
            </a:r>
            <a:r>
              <a:rPr lang="sl-SI" dirty="0" smtClean="0"/>
              <a:t> </a:t>
            </a:r>
            <a:r>
              <a:rPr lang="sl-SI" dirty="0" err="1" smtClean="0"/>
              <a:t>the</a:t>
            </a:r>
            <a:r>
              <a:rPr lang="sl-SI" dirty="0" smtClean="0"/>
              <a:t> </a:t>
            </a:r>
            <a:r>
              <a:rPr lang="sl-SI" dirty="0" err="1" smtClean="0"/>
              <a:t>selected</a:t>
            </a:r>
            <a:r>
              <a:rPr lang="sl-SI" dirty="0" smtClean="0"/>
              <a:t> </a:t>
            </a:r>
            <a:r>
              <a:rPr lang="sl-SI" dirty="0" err="1" smtClean="0"/>
              <a:t>value</a:t>
            </a:r>
            <a:r>
              <a:rPr lang="sl-SI" dirty="0" smtClean="0"/>
              <a:t> is </a:t>
            </a:r>
            <a:r>
              <a:rPr lang="sl-SI" dirty="0" err="1" smtClean="0"/>
              <a:t>included</a:t>
            </a:r>
            <a:r>
              <a:rPr lang="sl-SI" dirty="0" smtClean="0"/>
              <a:t> in </a:t>
            </a:r>
            <a:r>
              <a:rPr lang="sl-SI" dirty="0" err="1" smtClean="0"/>
              <a:t>the</a:t>
            </a:r>
            <a:r>
              <a:rPr lang="sl-SI" dirty="0" smtClean="0"/>
              <a:t> </a:t>
            </a:r>
            <a:r>
              <a:rPr lang="sl-SI" dirty="0" err="1" smtClean="0"/>
              <a:t>final</a:t>
            </a:r>
            <a:r>
              <a:rPr lang="sl-SI" dirty="0" smtClean="0"/>
              <a:t> </a:t>
            </a:r>
            <a:r>
              <a:rPr lang="sl-SI" dirty="0" err="1" smtClean="0"/>
              <a:t>calculation</a:t>
            </a:r>
            <a:r>
              <a:rPr lang="sl-SI" dirty="0" smtClean="0"/>
              <a:t>. </a:t>
            </a:r>
            <a:endParaRPr lang="sl-SI" dirty="0"/>
          </a:p>
        </p:txBody>
      </p:sp>
      <p:pic>
        <p:nvPicPr>
          <p:cNvPr id="32" name="Picture 31"/>
          <p:cNvPicPr>
            <a:picLocks noChangeAspect="1"/>
          </p:cNvPicPr>
          <p:nvPr/>
        </p:nvPicPr>
        <p:blipFill>
          <a:blip r:embed="rId3"/>
          <a:stretch>
            <a:fillRect/>
          </a:stretch>
        </p:blipFill>
        <p:spPr>
          <a:xfrm>
            <a:off x="7466487" y="4457701"/>
            <a:ext cx="1409159" cy="1419224"/>
          </a:xfrm>
          <a:prstGeom prst="rect">
            <a:avLst/>
          </a:prstGeom>
        </p:spPr>
      </p:pic>
      <p:grpSp>
        <p:nvGrpSpPr>
          <p:cNvPr id="14" name="Group 13"/>
          <p:cNvGrpSpPr/>
          <p:nvPr/>
        </p:nvGrpSpPr>
        <p:grpSpPr>
          <a:xfrm>
            <a:off x="7466487" y="5934066"/>
            <a:ext cx="1325098" cy="807199"/>
            <a:chOff x="7466487" y="5934066"/>
            <a:chExt cx="1325098" cy="807199"/>
          </a:xfrm>
        </p:grpSpPr>
        <p:sp>
          <p:nvSpPr>
            <p:cNvPr id="27" name="PoljeZBesedilom 87">
              <a:extLst>
                <a:ext uri="{FF2B5EF4-FFF2-40B4-BE49-F238E27FC236}">
                  <a16:creationId xmlns="" xmlns:a16="http://schemas.microsoft.com/office/drawing/2014/main" id="{0555E80E-4562-4C90-8F5C-172C6A76E622}"/>
                </a:ext>
              </a:extLst>
            </p:cNvPr>
            <p:cNvSpPr txBox="1"/>
            <p:nvPr/>
          </p:nvSpPr>
          <p:spPr>
            <a:xfrm>
              <a:off x="7466487" y="5934066"/>
              <a:ext cx="1325098" cy="400110"/>
            </a:xfrm>
            <a:prstGeom prst="rect">
              <a:avLst/>
            </a:prstGeom>
            <a:noFill/>
          </p:spPr>
          <p:txBody>
            <a:bodyPr wrap="square" rtlCol="0">
              <a:spAutoFit/>
            </a:bodyPr>
            <a:lstStyle/>
            <a:p>
              <a:r>
                <a:rPr lang="sl-SI" sz="1000" dirty="0" err="1"/>
                <a:t>Select</a:t>
              </a:r>
              <a:r>
                <a:rPr lang="sl-SI" sz="1000" dirty="0"/>
                <a:t> </a:t>
              </a:r>
              <a:r>
                <a:rPr lang="sl-SI" sz="1000" dirty="0" err="1"/>
                <a:t>climate</a:t>
              </a:r>
              <a:r>
                <a:rPr lang="sl-SI" sz="1000" dirty="0"/>
                <a:t> </a:t>
              </a:r>
              <a:r>
                <a:rPr lang="sl-SI" sz="1000" dirty="0" err="1"/>
                <a:t>change</a:t>
              </a:r>
              <a:r>
                <a:rPr lang="sl-SI" sz="1000" dirty="0"/>
                <a:t> </a:t>
              </a:r>
              <a:r>
                <a:rPr lang="sl-SI" sz="1000" dirty="0" err="1"/>
                <a:t>prediction</a:t>
              </a:r>
              <a:r>
                <a:rPr lang="sl-SI" sz="1000" dirty="0"/>
                <a:t> </a:t>
              </a:r>
              <a:r>
                <a:rPr lang="sl-SI" sz="1000" dirty="0" err="1"/>
                <a:t>value</a:t>
              </a:r>
              <a:r>
                <a:rPr lang="sl-SI" sz="1000" dirty="0"/>
                <a:t> (</a:t>
              </a:r>
              <a:r>
                <a:rPr lang="sl-SI" sz="1000" dirty="0" err="1"/>
                <a:t>Cc</a:t>
              </a:r>
              <a:r>
                <a:rPr lang="sl-SI" sz="1000" dirty="0"/>
                <a:t>):</a:t>
              </a:r>
            </a:p>
          </p:txBody>
        </p:sp>
        <p:sp>
          <p:nvSpPr>
            <p:cNvPr id="28" name="Pravokotnik 9">
              <a:extLst>
                <a:ext uri="{FF2B5EF4-FFF2-40B4-BE49-F238E27FC236}">
                  <a16:creationId xmlns="" xmlns:a16="http://schemas.microsoft.com/office/drawing/2014/main" id="{5596446A-63DD-4EF2-AFCE-BABB8911605E}"/>
                </a:ext>
              </a:extLst>
            </p:cNvPr>
            <p:cNvSpPr/>
            <p:nvPr/>
          </p:nvSpPr>
          <p:spPr>
            <a:xfrm>
              <a:off x="7667634" y="6322434"/>
              <a:ext cx="476250" cy="2097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a:solidFill>
                    <a:schemeClr val="tx1"/>
                  </a:solidFill>
                </a:rPr>
                <a:t>No </a:t>
              </a:r>
              <a:r>
                <a:rPr lang="sl-SI" sz="600" b="1" dirty="0" err="1">
                  <a:solidFill>
                    <a:schemeClr val="tx1"/>
                  </a:solidFill>
                </a:rPr>
                <a:t>change</a:t>
              </a:r>
              <a:endParaRPr lang="sl-SI" sz="600" b="1" dirty="0">
                <a:solidFill>
                  <a:schemeClr val="tx1"/>
                </a:solidFill>
              </a:endParaRPr>
            </a:p>
          </p:txBody>
        </p:sp>
        <p:sp>
          <p:nvSpPr>
            <p:cNvPr id="30" name="Pravokotnik 91">
              <a:extLst>
                <a:ext uri="{FF2B5EF4-FFF2-40B4-BE49-F238E27FC236}">
                  <a16:creationId xmlns="" xmlns:a16="http://schemas.microsoft.com/office/drawing/2014/main" id="{1F7E53A9-E099-4A10-87F7-51F91E1480B6}"/>
                </a:ext>
              </a:extLst>
            </p:cNvPr>
            <p:cNvSpPr/>
            <p:nvPr/>
          </p:nvSpPr>
          <p:spPr>
            <a:xfrm>
              <a:off x="7667635" y="6531528"/>
              <a:ext cx="476248" cy="209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tx1"/>
                  </a:solidFill>
                </a:rPr>
                <a:t>10</a:t>
              </a:r>
              <a:r>
                <a:rPr lang="en-US" sz="600" b="1" dirty="0" smtClean="0">
                  <a:solidFill>
                    <a:schemeClr val="tx1"/>
                  </a:solidFill>
                </a:rPr>
                <a:t>% </a:t>
              </a:r>
              <a:r>
                <a:rPr lang="en-US" sz="600" b="1" dirty="0">
                  <a:solidFill>
                    <a:schemeClr val="tx1"/>
                  </a:solidFill>
                </a:rPr>
                <a:t>increase</a:t>
              </a:r>
            </a:p>
          </p:txBody>
        </p:sp>
        <p:sp>
          <p:nvSpPr>
            <p:cNvPr id="31" name="Pravokotnik 92">
              <a:extLst>
                <a:ext uri="{FF2B5EF4-FFF2-40B4-BE49-F238E27FC236}">
                  <a16:creationId xmlns="" xmlns:a16="http://schemas.microsoft.com/office/drawing/2014/main" id="{39D1EC38-E3CF-4713-A44B-02FCDA5CEB28}"/>
                </a:ext>
              </a:extLst>
            </p:cNvPr>
            <p:cNvSpPr/>
            <p:nvPr/>
          </p:nvSpPr>
          <p:spPr>
            <a:xfrm>
              <a:off x="8143884" y="6531528"/>
              <a:ext cx="452436" cy="2097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bg1"/>
                  </a:solidFill>
                </a:rPr>
                <a:t>20</a:t>
              </a:r>
              <a:r>
                <a:rPr lang="en-US" sz="600" b="1" dirty="0">
                  <a:solidFill>
                    <a:schemeClr val="bg1"/>
                  </a:solidFill>
                </a:rPr>
                <a:t>% increase</a:t>
              </a:r>
            </a:p>
          </p:txBody>
        </p:sp>
        <p:sp>
          <p:nvSpPr>
            <p:cNvPr id="29" name="Pravokotnik 88">
              <a:extLst>
                <a:ext uri="{FF2B5EF4-FFF2-40B4-BE49-F238E27FC236}">
                  <a16:creationId xmlns="" xmlns:a16="http://schemas.microsoft.com/office/drawing/2014/main" id="{143A0AD7-D075-4C75-913B-CA32E8BB9CB2}"/>
                </a:ext>
              </a:extLst>
            </p:cNvPr>
            <p:cNvSpPr/>
            <p:nvPr/>
          </p:nvSpPr>
          <p:spPr>
            <a:xfrm>
              <a:off x="8144284" y="6326554"/>
              <a:ext cx="452037" cy="209737"/>
            </a:xfrm>
            <a:prstGeom prst="rect">
              <a:avLst/>
            </a:prstGeom>
            <a:solidFill>
              <a:schemeClr val="accent1">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chemeClr val="tx1"/>
                  </a:solidFill>
                </a:rPr>
                <a:t>5% increase</a:t>
              </a:r>
              <a:endParaRPr lang="en-US" sz="600" b="1" dirty="0">
                <a:solidFill>
                  <a:schemeClr val="tx1"/>
                </a:solidFill>
              </a:endParaRPr>
            </a:p>
          </p:txBody>
        </p:sp>
      </p:grpSp>
      <p:sp>
        <p:nvSpPr>
          <p:cNvPr id="12" name="Rectangle 11"/>
          <p:cNvSpPr/>
          <p:nvPr/>
        </p:nvSpPr>
        <p:spPr>
          <a:xfrm>
            <a:off x="7950200" y="5118100"/>
            <a:ext cx="193683" cy="330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cxnSp>
        <p:nvCxnSpPr>
          <p:cNvPr id="4" name="Straight Arrow Connector 3"/>
          <p:cNvCxnSpPr/>
          <p:nvPr/>
        </p:nvCxnSpPr>
        <p:spPr>
          <a:xfrm flipV="1">
            <a:off x="8875646" y="4519603"/>
            <a:ext cx="1220633" cy="43410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113819" y="4311985"/>
            <a:ext cx="1121898" cy="600164"/>
          </a:xfrm>
          <a:prstGeom prst="rect">
            <a:avLst/>
          </a:prstGeom>
          <a:noFill/>
        </p:spPr>
        <p:txBody>
          <a:bodyPr wrap="square" rtlCol="0">
            <a:spAutoFit/>
          </a:bodyPr>
          <a:lstStyle/>
          <a:p>
            <a:r>
              <a:rPr lang="sl-SI" sz="1100" i="1" dirty="0" err="1" smtClean="0">
                <a:solidFill>
                  <a:schemeClr val="bg1">
                    <a:lumMod val="50000"/>
                  </a:schemeClr>
                </a:solidFill>
              </a:rPr>
              <a:t>Translation</a:t>
            </a:r>
            <a:r>
              <a:rPr lang="sl-SI" sz="1100" i="1" dirty="0" smtClean="0">
                <a:solidFill>
                  <a:schemeClr val="bg1">
                    <a:lumMod val="50000"/>
                  </a:schemeClr>
                </a:solidFill>
              </a:rPr>
              <a:t>:</a:t>
            </a:r>
          </a:p>
          <a:p>
            <a:r>
              <a:rPr lang="sl-SI" sz="1100" i="1" dirty="0" smtClean="0">
                <a:solidFill>
                  <a:schemeClr val="bg1">
                    <a:lumMod val="50000"/>
                  </a:schemeClr>
                </a:solidFill>
              </a:rPr>
              <a:t>Soil_type_EN.txt</a:t>
            </a:r>
          </a:p>
          <a:p>
            <a:r>
              <a:rPr lang="sl-SI" sz="1100" i="1" dirty="0" smtClean="0">
                <a:solidFill>
                  <a:schemeClr val="bg1">
                    <a:lumMod val="50000"/>
                  </a:schemeClr>
                </a:solidFill>
              </a:rPr>
              <a:t>Soil_type_SI.txt</a:t>
            </a:r>
            <a:endParaRPr lang="sl-SI" sz="1100" i="1" dirty="0">
              <a:solidFill>
                <a:schemeClr val="bg1">
                  <a:lumMod val="50000"/>
                </a:schemeClr>
              </a:solidFill>
            </a:endParaRPr>
          </a:p>
        </p:txBody>
      </p:sp>
    </p:spTree>
    <p:extLst>
      <p:ext uri="{BB962C8B-B14F-4D97-AF65-F5344CB8AC3E}">
        <p14:creationId xmlns:p14="http://schemas.microsoft.com/office/powerpoint/2010/main" val="279109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60799" y="5870461"/>
                <a:ext cx="2213876" cy="453073"/>
              </a:xfrm>
              <a:prstGeom prst="rect">
                <a:avLst/>
              </a:prstGeom>
              <a:noFill/>
            </p:spPr>
            <p:txBody>
              <a:bodyPr wrap="none" lIns="0" tIns="0" rIns="0" bIns="0" rtlCol="0">
                <a:spAutoFit/>
              </a:bodyPr>
              <a:lstStyle/>
              <a:p>
                <a:pPr/>
                <a14:m>
                  <m:oMath xmlns:m="http://schemas.openxmlformats.org/officeDocument/2006/math">
                    <m:sSub>
                      <m:sSubPr>
                        <m:ctrlPr>
                          <a:rPr lang="sl-SI" i="1" smtClean="0">
                            <a:solidFill>
                              <a:schemeClr val="accent1"/>
                            </a:solidFill>
                            <a:latin typeface="Cambria Math" panose="02040503050406030204" pitchFamily="18" charset="0"/>
                          </a:rPr>
                        </m:ctrlPr>
                      </m:sSubPr>
                      <m:e>
                        <m:r>
                          <a:rPr lang="sl-SI" b="0" i="1" smtClean="0">
                            <a:solidFill>
                              <a:schemeClr val="accent1"/>
                            </a:solidFill>
                            <a:latin typeface="Cambria Math" panose="02040503050406030204" pitchFamily="18" charset="0"/>
                          </a:rPr>
                          <m:t>𝑡</m:t>
                        </m:r>
                      </m:e>
                      <m:sub>
                        <m:r>
                          <a:rPr lang="sl-SI" b="0" i="1" smtClean="0">
                            <a:solidFill>
                              <a:schemeClr val="accent1"/>
                            </a:solidFill>
                            <a:latin typeface="Cambria Math" panose="02040503050406030204" pitchFamily="18" charset="0"/>
                          </a:rPr>
                          <m:t>𝑅</m:t>
                        </m:r>
                      </m:sub>
                    </m:sSub>
                    <m:r>
                      <a:rPr lang="sl-SI" i="1" smtClean="0">
                        <a:latin typeface="Cambria Math" panose="02040503050406030204" pitchFamily="18" charset="0"/>
                      </a:rPr>
                      <m:t>=</m:t>
                    </m:r>
                    <m:sSup>
                      <m:sSupPr>
                        <m:ctrlPr>
                          <a:rPr lang="sl-SI" i="1" smtClean="0">
                            <a:latin typeface="Cambria Math" panose="02040503050406030204" pitchFamily="18" charset="0"/>
                          </a:rPr>
                        </m:ctrlPr>
                      </m:sSupPr>
                      <m:e>
                        <m:r>
                          <a:rPr lang="sl-SI" b="0" i="1" smtClean="0">
                            <a:latin typeface="Cambria Math" panose="02040503050406030204" pitchFamily="18" charset="0"/>
                          </a:rPr>
                          <m:t>𝐿</m:t>
                        </m:r>
                      </m:e>
                      <m:sup>
                        <m:r>
                          <a:rPr lang="sl-SI" b="0" i="1" smtClean="0">
                            <a:latin typeface="Cambria Math" panose="02040503050406030204" pitchFamily="18" charset="0"/>
                          </a:rPr>
                          <m:t>0,8</m:t>
                        </m:r>
                      </m:sup>
                    </m:sSup>
                    <m:f>
                      <m:fPr>
                        <m:ctrlPr>
                          <a:rPr lang="sl-SI" i="1" smtClean="0">
                            <a:latin typeface="Cambria Math" panose="02040503050406030204" pitchFamily="18" charset="0"/>
                          </a:rPr>
                        </m:ctrlPr>
                      </m:fPr>
                      <m:num>
                        <m:sSup>
                          <m:sSupPr>
                            <m:ctrlPr>
                              <a:rPr lang="sl-SI" i="1" smtClean="0">
                                <a:latin typeface="Cambria Math" panose="02040503050406030204" pitchFamily="18" charset="0"/>
                              </a:rPr>
                            </m:ctrlPr>
                          </m:sSupPr>
                          <m:e>
                            <m:d>
                              <m:dPr>
                                <m:ctrlPr>
                                  <a:rPr lang="sl-SI" i="1" smtClean="0">
                                    <a:latin typeface="Cambria Math" panose="02040503050406030204" pitchFamily="18" charset="0"/>
                                  </a:rPr>
                                </m:ctrlPr>
                              </m:dPr>
                              <m:e>
                                <m:sSub>
                                  <m:sSubPr>
                                    <m:ctrlPr>
                                      <a:rPr lang="sl-SI" i="1" smtClean="0">
                                        <a:latin typeface="Cambria Math" panose="02040503050406030204" pitchFamily="18" charset="0"/>
                                      </a:rPr>
                                    </m:ctrlPr>
                                  </m:sSubPr>
                                  <m:e>
                                    <m:r>
                                      <a:rPr lang="sl-SI" b="0" i="1" smtClean="0">
                                        <a:latin typeface="Cambria Math" panose="02040503050406030204" pitchFamily="18" charset="0"/>
                                      </a:rPr>
                                      <m:t>𝑆</m:t>
                                    </m:r>
                                  </m:e>
                                  <m:sub>
                                    <m:r>
                                      <a:rPr lang="sl-SI" b="0" i="1" smtClean="0">
                                        <a:latin typeface="Cambria Math" panose="02040503050406030204" pitchFamily="18" charset="0"/>
                                      </a:rPr>
                                      <m:t>𝑟</m:t>
                                    </m:r>
                                  </m:sub>
                                </m:sSub>
                                <m:r>
                                  <a:rPr lang="sl-SI" b="0" i="1" smtClean="0">
                                    <a:latin typeface="Cambria Math" panose="02040503050406030204" pitchFamily="18" charset="0"/>
                                  </a:rPr>
                                  <m:t>+25,4</m:t>
                                </m:r>
                              </m:e>
                            </m:d>
                          </m:e>
                          <m:sup>
                            <m:r>
                              <a:rPr lang="sl-SI" b="0" i="1" smtClean="0">
                                <a:latin typeface="Cambria Math" panose="02040503050406030204" pitchFamily="18" charset="0"/>
                              </a:rPr>
                              <m:t>0,7</m:t>
                            </m:r>
                          </m:sup>
                        </m:sSup>
                      </m:num>
                      <m:den>
                        <m:r>
                          <a:rPr lang="sl-SI" b="0" i="1" smtClean="0">
                            <a:latin typeface="Cambria Math" panose="02040503050406030204" pitchFamily="18" charset="0"/>
                          </a:rPr>
                          <m:t>28,14</m:t>
                        </m:r>
                        <m:rad>
                          <m:radPr>
                            <m:degHide m:val="on"/>
                            <m:ctrlPr>
                              <a:rPr lang="sl-SI" b="0" i="1" smtClean="0">
                                <a:latin typeface="Cambria Math" panose="02040503050406030204" pitchFamily="18" charset="0"/>
                              </a:rPr>
                            </m:ctrlPr>
                          </m:radPr>
                          <m:deg/>
                          <m:e>
                            <m:r>
                              <a:rPr lang="sl-SI" b="0" i="1" smtClean="0">
                                <a:latin typeface="Cambria Math" panose="02040503050406030204" pitchFamily="18" charset="0"/>
                              </a:rPr>
                              <m:t>𝑂𝐿𝑆</m:t>
                            </m:r>
                          </m:e>
                        </m:rad>
                      </m:den>
                    </m:f>
                  </m:oMath>
                </a14:m>
                <a:r>
                  <a:rPr lang="sl-SI" dirty="0" smtClean="0"/>
                  <a:t>*60</a:t>
                </a:r>
                <a:endParaRPr lang="sl-SI" dirty="0"/>
              </a:p>
            </p:txBody>
          </p:sp>
        </mc:Choice>
        <mc:Fallback>
          <p:sp>
            <p:nvSpPr>
              <p:cNvPr id="5" name="TextBox 4"/>
              <p:cNvSpPr txBox="1">
                <a:spLocks noRot="1" noChangeAspect="1" noMove="1" noResize="1" noEditPoints="1" noAdjustHandles="1" noChangeArrowheads="1" noChangeShapeType="1" noTextEdit="1"/>
              </p:cNvSpPr>
              <p:nvPr/>
            </p:nvSpPr>
            <p:spPr>
              <a:xfrm>
                <a:off x="160799" y="5870461"/>
                <a:ext cx="2213876" cy="453073"/>
              </a:xfrm>
              <a:prstGeom prst="rect">
                <a:avLst/>
              </a:prstGeom>
              <a:blipFill rotWithShape="0">
                <a:blip r:embed="rId3"/>
                <a:stretch>
                  <a:fillRect r="-5495" b="-14865"/>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7210" y="5144480"/>
                <a:ext cx="2233881"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i="1" smtClean="0">
                              <a:latin typeface="Cambria Math" panose="02040503050406030204" pitchFamily="18" charset="0"/>
                            </a:rPr>
                          </m:ctrlPr>
                        </m:sSubPr>
                        <m:e>
                          <m:r>
                            <a:rPr lang="sl-SI" b="0" i="1" smtClean="0">
                              <a:latin typeface="Cambria Math" panose="02040503050406030204" pitchFamily="18" charset="0"/>
                            </a:rPr>
                            <m:t>𝑆</m:t>
                          </m:r>
                        </m:e>
                        <m:sub>
                          <m:r>
                            <a:rPr lang="sl-SI" b="0" i="1" smtClean="0">
                              <a:latin typeface="Cambria Math" panose="02040503050406030204" pitchFamily="18" charset="0"/>
                            </a:rPr>
                            <m:t>𝑟</m:t>
                          </m:r>
                        </m:sub>
                      </m:sSub>
                      <m:r>
                        <a:rPr lang="sl-SI" b="0" i="1" smtClean="0">
                          <a:latin typeface="Cambria Math" panose="02040503050406030204" pitchFamily="18" charset="0"/>
                        </a:rPr>
                        <m:t>=</m:t>
                      </m:r>
                      <m:f>
                        <m:fPr>
                          <m:ctrlPr>
                            <a:rPr lang="sl-SI" b="0" i="1" smtClean="0">
                              <a:latin typeface="Cambria Math" panose="02040503050406030204" pitchFamily="18" charset="0"/>
                            </a:rPr>
                          </m:ctrlPr>
                        </m:fPr>
                        <m:num>
                          <m:r>
                            <a:rPr lang="sl-SI" b="0" i="1" smtClean="0">
                              <a:latin typeface="Cambria Math" panose="02040503050406030204" pitchFamily="18" charset="0"/>
                            </a:rPr>
                            <m:t>25400−254</m:t>
                          </m:r>
                          <m:sSub>
                            <m:sSubPr>
                              <m:ctrlPr>
                                <a:rPr lang="sl-SI" b="0" i="1" smtClean="0">
                                  <a:latin typeface="Cambria Math" panose="02040503050406030204" pitchFamily="18" charset="0"/>
                                </a:rPr>
                              </m:ctrlPr>
                            </m:sSubPr>
                            <m:e>
                              <m:r>
                                <a:rPr lang="sl-SI" b="0" i="1" smtClean="0">
                                  <a:latin typeface="Cambria Math" panose="02040503050406030204" pitchFamily="18" charset="0"/>
                                </a:rPr>
                                <m:t>𝐶𝑁</m:t>
                              </m:r>
                            </m:e>
                            <m:sub>
                              <m:r>
                                <a:rPr lang="sl-SI" b="0" i="1" smtClean="0">
                                  <a:latin typeface="Cambria Math" panose="02040503050406030204" pitchFamily="18" charset="0"/>
                                </a:rPr>
                                <m:t>𝑖</m:t>
                              </m:r>
                            </m:sub>
                          </m:sSub>
                        </m:num>
                        <m:den>
                          <m:sSub>
                            <m:sSubPr>
                              <m:ctrlPr>
                                <a:rPr lang="sl-SI" b="0" i="1" smtClean="0">
                                  <a:latin typeface="Cambria Math" panose="02040503050406030204" pitchFamily="18" charset="0"/>
                                </a:rPr>
                              </m:ctrlPr>
                            </m:sSubPr>
                            <m:e>
                              <m:r>
                                <a:rPr lang="sl-SI" b="0" i="1" smtClean="0">
                                  <a:latin typeface="Cambria Math" panose="02040503050406030204" pitchFamily="18" charset="0"/>
                                </a:rPr>
                                <m:t>𝐶𝑁</m:t>
                              </m:r>
                            </m:e>
                            <m:sub>
                              <m:r>
                                <a:rPr lang="sl-SI" b="0" i="1" smtClean="0">
                                  <a:latin typeface="Cambria Math" panose="02040503050406030204" pitchFamily="18" charset="0"/>
                                </a:rPr>
                                <m:t>𝑖</m:t>
                              </m:r>
                            </m:sub>
                          </m:sSub>
                        </m:den>
                      </m:f>
                    </m:oMath>
                  </m:oMathPara>
                </a14:m>
                <a:endParaRPr lang="sl-SI" dirty="0"/>
              </a:p>
            </p:txBody>
          </p:sp>
        </mc:Choice>
        <mc:Fallback xmlns="">
          <p:sp>
            <p:nvSpPr>
              <p:cNvPr id="8" name="TextBox 7"/>
              <p:cNvSpPr txBox="1">
                <a:spLocks noRot="1" noChangeAspect="1" noMove="1" noResize="1" noEditPoints="1" noAdjustHandles="1" noChangeArrowheads="1" noChangeShapeType="1" noTextEdit="1"/>
              </p:cNvSpPr>
              <p:nvPr/>
            </p:nvSpPr>
            <p:spPr>
              <a:xfrm>
                <a:off x="167210" y="5144480"/>
                <a:ext cx="2233881" cy="571310"/>
              </a:xfrm>
              <a:prstGeom prst="rect">
                <a:avLst/>
              </a:prstGeom>
              <a:blipFill rotWithShape="0">
                <a:blip r:embed="rId4"/>
                <a:stretch>
                  <a:fillRect/>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0799" y="3876314"/>
                <a:ext cx="2171557"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i="1" smtClean="0">
                              <a:solidFill>
                                <a:schemeClr val="accent1"/>
                              </a:solidFill>
                              <a:latin typeface="Cambria Math" panose="02040503050406030204" pitchFamily="18" charset="0"/>
                            </a:rPr>
                          </m:ctrlPr>
                        </m:sSubPr>
                        <m:e>
                          <m:r>
                            <a:rPr lang="sl-SI" b="0" i="1" smtClean="0">
                              <a:solidFill>
                                <a:schemeClr val="accent1"/>
                              </a:solidFill>
                              <a:latin typeface="Cambria Math" panose="02040503050406030204" pitchFamily="18" charset="0"/>
                            </a:rPr>
                            <m:t>𝑃</m:t>
                          </m:r>
                        </m:e>
                        <m:sub>
                          <m:r>
                            <a:rPr lang="sl-SI" b="0" i="1" smtClean="0">
                              <a:solidFill>
                                <a:schemeClr val="accent1"/>
                              </a:solidFill>
                              <a:latin typeface="Cambria Math" panose="02040503050406030204" pitchFamily="18" charset="0"/>
                            </a:rPr>
                            <m:t>𝐸</m:t>
                          </m:r>
                        </m:sub>
                      </m:sSub>
                      <m:r>
                        <a:rPr lang="sl-SI" b="0" i="1" smtClean="0">
                          <a:latin typeface="Cambria Math" panose="02040503050406030204" pitchFamily="18" charset="0"/>
                        </a:rPr>
                        <m:t>=</m:t>
                      </m:r>
                      <m:r>
                        <a:rPr lang="sl-SI" b="0" i="1" smtClean="0">
                          <a:latin typeface="Cambria Math" panose="02040503050406030204" pitchFamily="18" charset="0"/>
                        </a:rPr>
                        <m:t>𝐶𝑐</m:t>
                      </m:r>
                      <m:r>
                        <a:rPr lang="sl-SI" b="0" i="1" smtClean="0">
                          <a:latin typeface="Cambria Math" panose="02040503050406030204" pitchFamily="18" charset="0"/>
                        </a:rPr>
                        <m:t>∗</m:t>
                      </m:r>
                      <m:f>
                        <m:fPr>
                          <m:ctrlPr>
                            <a:rPr lang="sl-SI" b="0" i="1" smtClean="0">
                              <a:latin typeface="Cambria Math" panose="02040503050406030204" pitchFamily="18" charset="0"/>
                            </a:rPr>
                          </m:ctrlPr>
                        </m:fPr>
                        <m:num>
                          <m:d>
                            <m:dPr>
                              <m:ctrlPr>
                                <a:rPr lang="sl-SI" b="0" i="1" smtClean="0">
                                  <a:latin typeface="Cambria Math" panose="02040503050406030204" pitchFamily="18" charset="0"/>
                                </a:rPr>
                              </m:ctrlPr>
                            </m:dPr>
                            <m:e>
                              <m:r>
                                <a:rPr lang="sl-SI" b="0" i="1" smtClean="0">
                                  <a:latin typeface="Cambria Math" panose="02040503050406030204" pitchFamily="18" charset="0"/>
                                </a:rPr>
                                <m:t>𝑃</m:t>
                              </m:r>
                              <m:r>
                                <a:rPr lang="sl-SI" b="0" i="1" smtClean="0">
                                  <a:latin typeface="Cambria Math" panose="02040503050406030204" pitchFamily="18" charset="0"/>
                                </a:rPr>
                                <m:t>−</m:t>
                              </m:r>
                              <m:sSub>
                                <m:sSubPr>
                                  <m:ctrlPr>
                                    <a:rPr lang="sl-SI" b="0" i="1" smtClean="0">
                                      <a:latin typeface="Cambria Math" panose="02040503050406030204" pitchFamily="18" charset="0"/>
                                    </a:rPr>
                                  </m:ctrlPr>
                                </m:sSubPr>
                                <m:e>
                                  <m:r>
                                    <a:rPr lang="sl-SI" b="0" i="1" smtClean="0">
                                      <a:latin typeface="Cambria Math" panose="02040503050406030204" pitchFamily="18" charset="0"/>
                                    </a:rPr>
                                    <m:t>𝐼</m:t>
                                  </m:r>
                                </m:e>
                                <m:sub>
                                  <m:r>
                                    <a:rPr lang="sl-SI" b="0" i="1" smtClean="0">
                                      <a:latin typeface="Cambria Math" panose="02040503050406030204" pitchFamily="18" charset="0"/>
                                    </a:rPr>
                                    <m:t>𝑎</m:t>
                                  </m:r>
                                </m:sub>
                              </m:sSub>
                            </m:e>
                          </m:d>
                        </m:num>
                        <m:den>
                          <m:r>
                            <a:rPr lang="sl-SI" b="0" i="1" smtClean="0">
                              <a:latin typeface="Cambria Math" panose="02040503050406030204" pitchFamily="18" charset="0"/>
                            </a:rPr>
                            <m:t>𝑃</m:t>
                          </m:r>
                          <m:r>
                            <a:rPr lang="sl-SI" b="0" i="1" smtClean="0">
                              <a:latin typeface="Cambria Math" panose="02040503050406030204" pitchFamily="18" charset="0"/>
                            </a:rPr>
                            <m:t>−</m:t>
                          </m:r>
                          <m:sSub>
                            <m:sSubPr>
                              <m:ctrlPr>
                                <a:rPr lang="sl-SI" i="1">
                                  <a:latin typeface="Cambria Math" panose="02040503050406030204" pitchFamily="18" charset="0"/>
                                </a:rPr>
                              </m:ctrlPr>
                            </m:sSubPr>
                            <m:e>
                              <m:r>
                                <a:rPr lang="sl-SI" i="1">
                                  <a:latin typeface="Cambria Math" panose="02040503050406030204" pitchFamily="18" charset="0"/>
                                </a:rPr>
                                <m:t>𝐼</m:t>
                              </m:r>
                            </m:e>
                            <m:sub>
                              <m:r>
                                <a:rPr lang="sl-SI" i="1">
                                  <a:latin typeface="Cambria Math" panose="02040503050406030204" pitchFamily="18" charset="0"/>
                                </a:rPr>
                                <m:t>𝑎</m:t>
                              </m:r>
                            </m:sub>
                          </m:sSub>
                          <m:r>
                            <a:rPr lang="sl-SI" b="0" i="1" smtClean="0">
                              <a:latin typeface="Cambria Math" panose="02040503050406030204" pitchFamily="18" charset="0"/>
                            </a:rPr>
                            <m:t>+</m:t>
                          </m:r>
                          <m:sSub>
                            <m:sSubPr>
                              <m:ctrlPr>
                                <a:rPr lang="sl-SI" b="0" i="1" smtClean="0">
                                  <a:latin typeface="Cambria Math" panose="02040503050406030204" pitchFamily="18" charset="0"/>
                                </a:rPr>
                              </m:ctrlPr>
                            </m:sSubPr>
                            <m:e>
                              <m:r>
                                <a:rPr lang="sl-SI" b="0" i="1" smtClean="0">
                                  <a:latin typeface="Cambria Math" panose="02040503050406030204" pitchFamily="18" charset="0"/>
                                </a:rPr>
                                <m:t>𝑆</m:t>
                              </m:r>
                            </m:e>
                            <m:sub>
                              <m:r>
                                <a:rPr lang="sl-SI" b="0" i="1" smtClean="0">
                                  <a:latin typeface="Cambria Math" panose="02040503050406030204" pitchFamily="18" charset="0"/>
                                </a:rPr>
                                <m:t>𝑟</m:t>
                              </m:r>
                            </m:sub>
                          </m:sSub>
                        </m:den>
                      </m:f>
                    </m:oMath>
                  </m:oMathPara>
                </a14:m>
                <a:endParaRPr lang="sl-SI" dirty="0"/>
              </a:p>
            </p:txBody>
          </p:sp>
        </mc:Choice>
        <mc:Fallback xmlns="">
          <p:sp>
            <p:nvSpPr>
              <p:cNvPr id="10" name="TextBox 9"/>
              <p:cNvSpPr txBox="1">
                <a:spLocks noRot="1" noChangeAspect="1" noMove="1" noResize="1" noEditPoints="1" noAdjustHandles="1" noChangeArrowheads="1" noChangeShapeType="1" noTextEdit="1"/>
              </p:cNvSpPr>
              <p:nvPr/>
            </p:nvSpPr>
            <p:spPr>
              <a:xfrm>
                <a:off x="160799" y="3876314"/>
                <a:ext cx="2171557" cy="584327"/>
              </a:xfrm>
              <a:prstGeom prst="rect">
                <a:avLst/>
              </a:prstGeom>
              <a:blipFill rotWithShape="0">
                <a:blip r:embed="rId5"/>
                <a:stretch>
                  <a:fillRect/>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2219" y="4592618"/>
                <a:ext cx="103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sl-SI" i="1" smtClean="0">
                              <a:latin typeface="Cambria Math" panose="02040503050406030204" pitchFamily="18" charset="0"/>
                            </a:rPr>
                          </m:ctrlPr>
                        </m:sSubPr>
                        <m:e>
                          <m:r>
                            <a:rPr lang="sl-SI" i="1">
                              <a:latin typeface="Cambria Math" panose="02040503050406030204" pitchFamily="18" charset="0"/>
                            </a:rPr>
                            <m:t>𝐼</m:t>
                          </m:r>
                        </m:e>
                        <m:sub>
                          <m:r>
                            <a:rPr lang="sl-SI" i="1">
                              <a:latin typeface="Cambria Math" panose="02040503050406030204" pitchFamily="18" charset="0"/>
                            </a:rPr>
                            <m:t>𝑎</m:t>
                          </m:r>
                        </m:sub>
                      </m:sSub>
                      <m:r>
                        <a:rPr lang="sl-SI" b="0" i="0" smtClean="0">
                          <a:latin typeface="Cambria Math" panose="02040503050406030204" pitchFamily="18" charset="0"/>
                        </a:rPr>
                        <m:t>=2,4</m:t>
                      </m:r>
                    </m:oMath>
                  </m:oMathPara>
                </a14:m>
                <a:endParaRPr lang="sl-SI" dirty="0"/>
              </a:p>
            </p:txBody>
          </p:sp>
        </mc:Choice>
        <mc:Fallback xmlns="">
          <p:sp>
            <p:nvSpPr>
              <p:cNvPr id="12" name="Rectangle 11"/>
              <p:cNvSpPr>
                <a:spLocks noRot="1" noChangeAspect="1" noMove="1" noResize="1" noEditPoints="1" noAdjustHandles="1" noChangeArrowheads="1" noChangeShapeType="1" noTextEdit="1"/>
              </p:cNvSpPr>
              <p:nvPr/>
            </p:nvSpPr>
            <p:spPr>
              <a:xfrm>
                <a:off x="92219" y="4592618"/>
                <a:ext cx="1037592" cy="369332"/>
              </a:xfrm>
              <a:prstGeom prst="rect">
                <a:avLst/>
              </a:prstGeom>
              <a:blipFill rotWithShape="0">
                <a:blip r:embed="rId6"/>
                <a:stretch>
                  <a:fillRect/>
                </a:stretch>
              </a:blipFill>
            </p:spPr>
            <p:txBody>
              <a:bodyPr/>
              <a:lstStyle/>
              <a:p>
                <a:r>
                  <a:rPr lang="sl-SI">
                    <a:noFill/>
                  </a:rPr>
                  <a:t> </a:t>
                </a:r>
              </a:p>
            </p:txBody>
          </p:sp>
        </mc:Fallback>
      </mc:AlternateContent>
      <p:sp>
        <p:nvSpPr>
          <p:cNvPr id="13" name="Rectangle 12"/>
          <p:cNvSpPr/>
          <p:nvPr/>
        </p:nvSpPr>
        <p:spPr>
          <a:xfrm>
            <a:off x="5097466" y="4647764"/>
            <a:ext cx="3862660" cy="2031325"/>
          </a:xfrm>
          <a:prstGeom prst="rect">
            <a:avLst/>
          </a:prstGeom>
        </p:spPr>
        <p:txBody>
          <a:bodyPr wrap="none">
            <a:spAutoFit/>
          </a:bodyPr>
          <a:lstStyle/>
          <a:p>
            <a:r>
              <a:rPr lang="sl-SI" dirty="0" err="1" smtClean="0"/>
              <a:t>CN</a:t>
            </a:r>
            <a:r>
              <a:rPr lang="sl-SI" baseline="-25000" dirty="0" err="1" smtClean="0"/>
              <a:t>i</a:t>
            </a:r>
            <a:r>
              <a:rPr lang="sl-SI" dirty="0" smtClean="0"/>
              <a:t>…</a:t>
            </a:r>
            <a:r>
              <a:rPr lang="sl-SI" dirty="0" err="1" smtClean="0"/>
              <a:t>values</a:t>
            </a:r>
            <a:r>
              <a:rPr lang="sl-SI" dirty="0" smtClean="0"/>
              <a:t> </a:t>
            </a:r>
            <a:r>
              <a:rPr lang="sl-SI" dirty="0" err="1" smtClean="0"/>
              <a:t>from</a:t>
            </a:r>
            <a:r>
              <a:rPr lang="sl-SI" dirty="0" smtClean="0"/>
              <a:t> </a:t>
            </a:r>
            <a:r>
              <a:rPr lang="sl-SI" dirty="0" smtClean="0">
                <a:solidFill>
                  <a:schemeClr val="accent2"/>
                </a:solidFill>
              </a:rPr>
              <a:t>CN_EUP_selected.xlsx</a:t>
            </a:r>
          </a:p>
          <a:p>
            <a:r>
              <a:rPr lang="sl-SI" dirty="0" err="1" smtClean="0"/>
              <a:t>According</a:t>
            </a:r>
            <a:r>
              <a:rPr lang="sl-SI" dirty="0" smtClean="0"/>
              <a:t> to </a:t>
            </a:r>
            <a:r>
              <a:rPr lang="sl-SI" dirty="0" err="1" smtClean="0"/>
              <a:t>selected</a:t>
            </a:r>
            <a:r>
              <a:rPr lang="sl-SI" dirty="0" smtClean="0"/>
              <a:t> </a:t>
            </a:r>
            <a:r>
              <a:rPr lang="sl-SI" dirty="0" err="1" smtClean="0"/>
              <a:t>Soil</a:t>
            </a:r>
            <a:r>
              <a:rPr lang="sl-SI" dirty="0" smtClean="0"/>
              <a:t> </a:t>
            </a:r>
            <a:r>
              <a:rPr lang="sl-SI" dirty="0" err="1" smtClean="0"/>
              <a:t>type</a:t>
            </a:r>
            <a:r>
              <a:rPr lang="sl-SI" dirty="0" smtClean="0"/>
              <a:t>: </a:t>
            </a:r>
          </a:p>
          <a:p>
            <a:r>
              <a:rPr lang="sl-SI" dirty="0" smtClean="0"/>
              <a:t>	</a:t>
            </a:r>
            <a:r>
              <a:rPr lang="sl-SI" dirty="0" err="1" smtClean="0"/>
              <a:t>for</a:t>
            </a:r>
            <a:r>
              <a:rPr lang="sl-SI" dirty="0" smtClean="0"/>
              <a:t> </a:t>
            </a:r>
            <a:r>
              <a:rPr lang="sl-SI" dirty="0" err="1" smtClean="0"/>
              <a:t>Soil</a:t>
            </a:r>
            <a:r>
              <a:rPr lang="sl-SI" dirty="0" smtClean="0"/>
              <a:t> </a:t>
            </a:r>
            <a:r>
              <a:rPr lang="sl-SI" dirty="0" err="1" smtClean="0"/>
              <a:t>type</a:t>
            </a:r>
            <a:r>
              <a:rPr lang="sl-SI" dirty="0" smtClean="0"/>
              <a:t> A: CN_A</a:t>
            </a:r>
          </a:p>
          <a:p>
            <a:r>
              <a:rPr lang="sl-SI" dirty="0" smtClean="0"/>
              <a:t>	</a:t>
            </a:r>
            <a:r>
              <a:rPr lang="sl-SI" dirty="0" err="1" smtClean="0"/>
              <a:t>for</a:t>
            </a:r>
            <a:r>
              <a:rPr lang="sl-SI" dirty="0" smtClean="0"/>
              <a:t> </a:t>
            </a:r>
            <a:r>
              <a:rPr lang="sl-SI" dirty="0" err="1"/>
              <a:t>Soil</a:t>
            </a:r>
            <a:r>
              <a:rPr lang="sl-SI" dirty="0"/>
              <a:t> </a:t>
            </a:r>
            <a:r>
              <a:rPr lang="sl-SI" dirty="0" err="1"/>
              <a:t>type</a:t>
            </a:r>
            <a:r>
              <a:rPr lang="sl-SI" dirty="0"/>
              <a:t> </a:t>
            </a:r>
            <a:r>
              <a:rPr lang="sl-SI" dirty="0" smtClean="0"/>
              <a:t>B: CN_B</a:t>
            </a:r>
            <a:endParaRPr lang="sl-SI" dirty="0"/>
          </a:p>
          <a:p>
            <a:r>
              <a:rPr lang="sl-SI" dirty="0" smtClean="0"/>
              <a:t>	</a:t>
            </a:r>
            <a:r>
              <a:rPr lang="sl-SI" dirty="0" err="1" smtClean="0"/>
              <a:t>for</a:t>
            </a:r>
            <a:r>
              <a:rPr lang="sl-SI" dirty="0" smtClean="0"/>
              <a:t> </a:t>
            </a:r>
            <a:r>
              <a:rPr lang="sl-SI" dirty="0" err="1"/>
              <a:t>Soil</a:t>
            </a:r>
            <a:r>
              <a:rPr lang="sl-SI" dirty="0"/>
              <a:t> </a:t>
            </a:r>
            <a:r>
              <a:rPr lang="sl-SI" dirty="0" err="1"/>
              <a:t>type</a:t>
            </a:r>
            <a:r>
              <a:rPr lang="sl-SI" dirty="0"/>
              <a:t> </a:t>
            </a:r>
            <a:r>
              <a:rPr lang="sl-SI" dirty="0" smtClean="0"/>
              <a:t>C: CN_C</a:t>
            </a:r>
            <a:endParaRPr lang="sl-SI" dirty="0"/>
          </a:p>
          <a:p>
            <a:r>
              <a:rPr lang="sl-SI" dirty="0" smtClean="0"/>
              <a:t>	</a:t>
            </a:r>
            <a:r>
              <a:rPr lang="sl-SI" dirty="0" err="1" smtClean="0"/>
              <a:t>for</a:t>
            </a:r>
            <a:r>
              <a:rPr lang="sl-SI" dirty="0" smtClean="0"/>
              <a:t> </a:t>
            </a:r>
            <a:r>
              <a:rPr lang="sl-SI" dirty="0" err="1"/>
              <a:t>Soil</a:t>
            </a:r>
            <a:r>
              <a:rPr lang="sl-SI" dirty="0"/>
              <a:t> </a:t>
            </a:r>
            <a:r>
              <a:rPr lang="sl-SI" dirty="0" err="1"/>
              <a:t>type</a:t>
            </a:r>
            <a:r>
              <a:rPr lang="sl-SI" dirty="0"/>
              <a:t> </a:t>
            </a:r>
            <a:r>
              <a:rPr lang="sl-SI" dirty="0" smtClean="0"/>
              <a:t>D: CN_D</a:t>
            </a:r>
            <a:endParaRPr lang="sl-SI" dirty="0"/>
          </a:p>
          <a:p>
            <a:endParaRPr lang="sl-SI" dirty="0">
              <a:solidFill>
                <a:schemeClr val="accent2"/>
              </a:solidFill>
            </a:endParaRPr>
          </a:p>
        </p:txBody>
      </p:sp>
      <mc:AlternateContent xmlns:mc="http://schemas.openxmlformats.org/markup-compatibility/2006" xmlns:a14="http://schemas.microsoft.com/office/drawing/2010/main">
        <mc:Choice Requires="a14">
          <p:sp>
            <p:nvSpPr>
              <p:cNvPr id="30" name="Rectangle 29"/>
              <p:cNvSpPr/>
              <p:nvPr/>
            </p:nvSpPr>
            <p:spPr>
              <a:xfrm>
                <a:off x="5097466" y="4122411"/>
                <a:ext cx="3238259" cy="369332"/>
              </a:xfrm>
              <a:prstGeom prst="rect">
                <a:avLst/>
              </a:prstGeom>
            </p:spPr>
            <p:txBody>
              <a:bodyPr wrap="none">
                <a:spAutoFit/>
              </a:bodyPr>
              <a:lstStyle/>
              <a:p>
                <a14:m>
                  <m:oMath xmlns:m="http://schemas.openxmlformats.org/officeDocument/2006/math">
                    <m:r>
                      <m:rPr>
                        <m:sty m:val="p"/>
                      </m:rPr>
                      <a:rPr lang="sl-SI" i="0" smtClean="0">
                        <a:solidFill>
                          <a:schemeClr val="accent1"/>
                        </a:solidFill>
                        <a:latin typeface="Cambria Math" panose="02040503050406030204" pitchFamily="18" charset="0"/>
                      </a:rPr>
                      <m:t>P</m:t>
                    </m:r>
                    <m:r>
                      <m:rPr>
                        <m:sty m:val="p"/>
                      </m:rPr>
                      <a:rPr lang="sl-SI" b="0" i="0" baseline="-25000" smtClean="0">
                        <a:solidFill>
                          <a:schemeClr val="accent1"/>
                        </a:solidFill>
                        <a:latin typeface="Cambria Math" panose="02040503050406030204" pitchFamily="18" charset="0"/>
                      </a:rPr>
                      <m:t>Ti</m:t>
                    </m:r>
                  </m:oMath>
                </a14:m>
                <a:r>
                  <a:rPr lang="sl-SI" dirty="0" smtClean="0"/>
                  <a:t>… </a:t>
                </a:r>
                <a:r>
                  <a:rPr lang="sl-SI" dirty="0" err="1" smtClean="0"/>
                  <a:t>values</a:t>
                </a:r>
                <a:r>
                  <a:rPr lang="sl-SI" dirty="0" smtClean="0"/>
                  <a:t> </a:t>
                </a:r>
                <a:r>
                  <a:rPr lang="sl-SI" dirty="0" err="1" smtClean="0"/>
                  <a:t>from</a:t>
                </a:r>
                <a:r>
                  <a:rPr lang="sl-SI" dirty="0" smtClean="0"/>
                  <a:t> </a:t>
                </a:r>
                <a:r>
                  <a:rPr lang="sl-SI" dirty="0" smtClean="0">
                    <a:solidFill>
                      <a:schemeClr val="accent2"/>
                    </a:solidFill>
                  </a:rPr>
                  <a:t>Rain_data.xlsx</a:t>
                </a:r>
              </a:p>
            </p:txBody>
          </p:sp>
        </mc:Choice>
        <mc:Fallback xmlns="">
          <p:sp>
            <p:nvSpPr>
              <p:cNvPr id="30" name="Rectangle 29"/>
              <p:cNvSpPr>
                <a:spLocks noRot="1" noChangeAspect="1" noMove="1" noResize="1" noEditPoints="1" noAdjustHandles="1" noChangeArrowheads="1" noChangeShapeType="1" noTextEdit="1"/>
              </p:cNvSpPr>
              <p:nvPr/>
            </p:nvSpPr>
            <p:spPr>
              <a:xfrm>
                <a:off x="5097466" y="4122411"/>
                <a:ext cx="3238259" cy="369332"/>
              </a:xfrm>
              <a:prstGeom prst="rect">
                <a:avLst/>
              </a:prstGeom>
              <a:blipFill rotWithShape="0">
                <a:blip r:embed="rId7"/>
                <a:stretch>
                  <a:fillRect t="-8197" b="-24590"/>
                </a:stretch>
              </a:blipFill>
            </p:spPr>
            <p:txBody>
              <a:bodyPr/>
              <a:lstStyle/>
              <a:p>
                <a:r>
                  <a:rPr lang="sl-SI">
                    <a:noFill/>
                  </a:rPr>
                  <a:t> </a:t>
                </a:r>
              </a:p>
            </p:txBody>
          </p:sp>
        </mc:Fallback>
      </mc:AlternateContent>
      <p:grpSp>
        <p:nvGrpSpPr>
          <p:cNvPr id="18" name="Group 17"/>
          <p:cNvGrpSpPr/>
          <p:nvPr/>
        </p:nvGrpSpPr>
        <p:grpSpPr>
          <a:xfrm>
            <a:off x="2978074" y="5439244"/>
            <a:ext cx="1694567" cy="1069674"/>
            <a:chOff x="5638799" y="2572289"/>
            <a:chExt cx="1694567" cy="1069674"/>
          </a:xfrm>
        </p:grpSpPr>
        <mc:AlternateContent xmlns:mc="http://schemas.openxmlformats.org/markup-compatibility/2006" xmlns:a14="http://schemas.microsoft.com/office/drawing/2010/main">
          <mc:Choice Requires="a14">
            <p:sp>
              <p:nvSpPr>
                <p:cNvPr id="17" name="TextBox 16"/>
                <p:cNvSpPr txBox="1"/>
                <p:nvPr/>
              </p:nvSpPr>
              <p:spPr>
                <a:xfrm>
                  <a:off x="5638800" y="2971800"/>
                  <a:ext cx="1694566"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i="1" dirty="0" smtClean="0">
                                <a:solidFill>
                                  <a:schemeClr val="accent1"/>
                                </a:solidFill>
                                <a:latin typeface="Cambria Math" panose="02040503050406030204" pitchFamily="18" charset="0"/>
                              </a:rPr>
                            </m:ctrlPr>
                          </m:sSubPr>
                          <m:e>
                            <m:r>
                              <a:rPr lang="sl-SI" b="0" i="1" dirty="0" smtClean="0">
                                <a:solidFill>
                                  <a:schemeClr val="accent1"/>
                                </a:solidFill>
                                <a:latin typeface="Cambria Math" panose="02040503050406030204" pitchFamily="18" charset="0"/>
                              </a:rPr>
                              <m:t>𝑉</m:t>
                            </m:r>
                          </m:e>
                          <m:sub>
                            <m:r>
                              <a:rPr lang="sl-SI" b="0" i="1" dirty="0" smtClean="0">
                                <a:solidFill>
                                  <a:schemeClr val="accent1"/>
                                </a:solidFill>
                                <a:latin typeface="Cambria Math" panose="02040503050406030204" pitchFamily="18" charset="0"/>
                              </a:rPr>
                              <m:t>𝐸</m:t>
                            </m:r>
                          </m:sub>
                        </m:sSub>
                        <m:r>
                          <a:rPr lang="sl-SI" b="0" i="1" dirty="0" smtClean="0">
                            <a:latin typeface="Cambria Math" panose="02040503050406030204" pitchFamily="18" charset="0"/>
                          </a:rPr>
                          <m:t>=</m:t>
                        </m:r>
                        <m:sSub>
                          <m:sSubPr>
                            <m:ctrlPr>
                              <a:rPr lang="sl-SI" b="0" i="1" dirty="0" smtClean="0">
                                <a:latin typeface="Cambria Math" panose="02040503050406030204" pitchFamily="18" charset="0"/>
                              </a:rPr>
                            </m:ctrlPr>
                          </m:sSubPr>
                          <m:e>
                            <m:r>
                              <a:rPr lang="sl-SI" b="0" i="1" dirty="0" smtClean="0">
                                <a:latin typeface="Cambria Math" panose="02040503050406030204" pitchFamily="18" charset="0"/>
                              </a:rPr>
                              <m:t>𝐴𝑅𝐸𝐴</m:t>
                            </m:r>
                          </m:e>
                          <m:sub>
                            <m:r>
                              <a:rPr lang="sl-SI" b="0" i="1" dirty="0" smtClean="0">
                                <a:latin typeface="Cambria Math" panose="02040503050406030204" pitchFamily="18" charset="0"/>
                              </a:rPr>
                              <m:t>𝑖</m:t>
                            </m:r>
                          </m:sub>
                        </m:sSub>
                        <m:r>
                          <a:rPr lang="sl-SI" b="0" i="1" dirty="0" smtClean="0">
                            <a:latin typeface="Cambria Math" panose="02040503050406030204" pitchFamily="18" charset="0"/>
                          </a:rPr>
                          <m:t>∗</m:t>
                        </m:r>
                        <m:r>
                          <a:rPr lang="sl-SI" b="0" i="1" smtClean="0">
                            <a:latin typeface="Cambria Math" panose="02040503050406030204" pitchFamily="18" charset="0"/>
                          </a:rPr>
                          <m:t>𝑃</m:t>
                        </m:r>
                        <m:r>
                          <a:rPr lang="sl-SI" b="0" i="1" baseline="-25000" smtClean="0">
                            <a:latin typeface="Cambria Math" panose="02040503050406030204" pitchFamily="18" charset="0"/>
                          </a:rPr>
                          <m:t>𝐸</m:t>
                        </m:r>
                      </m:oMath>
                    </m:oMathPara>
                  </a14:m>
                  <a:endParaRPr lang="sl-SI" baseline="-25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638800" y="2971800"/>
                  <a:ext cx="1694566" cy="270652"/>
                </a:xfrm>
                <a:prstGeom prst="rect">
                  <a:avLst/>
                </a:prstGeom>
                <a:blipFill rotWithShape="0">
                  <a:blip r:embed="rId8"/>
                  <a:stretch>
                    <a:fillRect l="-3597" r="-1439" b="-22727"/>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638799" y="3371311"/>
                  <a:ext cx="1351780"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i="1" dirty="0" smtClean="0">
                                <a:solidFill>
                                  <a:schemeClr val="accent1"/>
                                </a:solidFill>
                                <a:latin typeface="Cambria Math" panose="02040503050406030204" pitchFamily="18" charset="0"/>
                              </a:rPr>
                            </m:ctrlPr>
                          </m:sSubPr>
                          <m:e>
                            <m:r>
                              <a:rPr lang="sl-SI" b="0" i="1" dirty="0" smtClean="0">
                                <a:solidFill>
                                  <a:schemeClr val="accent1"/>
                                </a:solidFill>
                                <a:latin typeface="Cambria Math" panose="02040503050406030204" pitchFamily="18" charset="0"/>
                              </a:rPr>
                              <m:t>𝑉</m:t>
                            </m:r>
                          </m:e>
                          <m:sub>
                            <m:r>
                              <a:rPr lang="sl-SI" b="0" i="1" dirty="0" smtClean="0">
                                <a:solidFill>
                                  <a:schemeClr val="accent1"/>
                                </a:solidFill>
                                <a:latin typeface="Cambria Math" panose="02040503050406030204" pitchFamily="18" charset="0"/>
                              </a:rPr>
                              <m:t>𝑈</m:t>
                            </m:r>
                          </m:sub>
                        </m:sSub>
                        <m:r>
                          <a:rPr lang="sl-SI" b="0" i="1" dirty="0" smtClean="0">
                            <a:latin typeface="Cambria Math" panose="02040503050406030204" pitchFamily="18" charset="0"/>
                          </a:rPr>
                          <m:t>=</m:t>
                        </m:r>
                        <m:sSub>
                          <m:sSubPr>
                            <m:ctrlPr>
                              <a:rPr lang="sl-SI" b="0" i="1" dirty="0" smtClean="0">
                                <a:latin typeface="Cambria Math" panose="02040503050406030204" pitchFamily="18" charset="0"/>
                              </a:rPr>
                            </m:ctrlPr>
                          </m:sSubPr>
                          <m:e>
                            <m:r>
                              <a:rPr lang="sl-SI" b="0" i="1" dirty="0" smtClean="0">
                                <a:latin typeface="Cambria Math" panose="02040503050406030204" pitchFamily="18" charset="0"/>
                              </a:rPr>
                              <m:t>𝑉</m:t>
                            </m:r>
                          </m:e>
                          <m:sub>
                            <m:r>
                              <a:rPr lang="sl-SI" b="0" i="1" dirty="0" smtClean="0">
                                <a:latin typeface="Cambria Math" panose="02040503050406030204" pitchFamily="18" charset="0"/>
                              </a:rPr>
                              <m:t>𝑇</m:t>
                            </m:r>
                          </m:sub>
                        </m:sSub>
                        <m:r>
                          <a:rPr lang="sl-SI" b="0" i="1" dirty="0" smtClean="0">
                            <a:latin typeface="Cambria Math" panose="02040503050406030204" pitchFamily="18" charset="0"/>
                          </a:rPr>
                          <m:t>−</m:t>
                        </m:r>
                        <m:r>
                          <a:rPr lang="sl-SI" b="0" i="1" dirty="0" smtClean="0">
                            <a:latin typeface="Cambria Math" panose="02040503050406030204" pitchFamily="18" charset="0"/>
                          </a:rPr>
                          <m:t>𝑉𝐸</m:t>
                        </m:r>
                      </m:oMath>
                    </m:oMathPara>
                  </a14:m>
                  <a:endParaRPr lang="sl-SI"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5638799" y="3371311"/>
                  <a:ext cx="1351780" cy="270652"/>
                </a:xfrm>
                <a:prstGeom prst="rect">
                  <a:avLst/>
                </a:prstGeom>
                <a:blipFill rotWithShape="0">
                  <a:blip r:embed="rId9"/>
                  <a:stretch>
                    <a:fillRect l="-4525" r="-2262" b="-20000"/>
                  </a:stretch>
                </a:blipFill>
              </p:spPr>
              <p:txBody>
                <a:bodyPr/>
                <a:lstStyle/>
                <a:p>
                  <a:r>
                    <a:rPr lang="sl-SI">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43722" y="2572289"/>
                  <a:ext cx="1638590" cy="270652"/>
                </a:xfrm>
                <a:prstGeom prst="rect">
                  <a:avLst/>
                </a:prstGeom>
                <a:noFill/>
              </p:spPr>
              <p:txBody>
                <a:bodyPr wrap="none" lIns="0" tIns="0" rIns="0" bIns="0" rtlCol="0">
                  <a:spAutoFit/>
                </a:bodyPr>
                <a:lstStyle/>
                <a:p>
                  <a14:m>
                    <m:oMath xmlns:m="http://schemas.openxmlformats.org/officeDocument/2006/math">
                      <m:sSub>
                        <m:sSubPr>
                          <m:ctrlPr>
                            <a:rPr lang="sl-SI" i="1" dirty="0" smtClean="0">
                              <a:solidFill>
                                <a:schemeClr val="accent1"/>
                              </a:solidFill>
                              <a:latin typeface="Cambria Math" panose="02040503050406030204" pitchFamily="18" charset="0"/>
                            </a:rPr>
                          </m:ctrlPr>
                        </m:sSubPr>
                        <m:e>
                          <m:r>
                            <a:rPr lang="sl-SI" b="0" i="1" dirty="0" smtClean="0">
                              <a:solidFill>
                                <a:schemeClr val="accent1"/>
                              </a:solidFill>
                              <a:latin typeface="Cambria Math" panose="02040503050406030204" pitchFamily="18" charset="0"/>
                            </a:rPr>
                            <m:t>𝑉</m:t>
                          </m:r>
                        </m:e>
                        <m:sub>
                          <m:r>
                            <a:rPr lang="sl-SI" b="0" i="1" dirty="0" smtClean="0">
                              <a:solidFill>
                                <a:schemeClr val="accent1"/>
                              </a:solidFill>
                              <a:latin typeface="Cambria Math" panose="02040503050406030204" pitchFamily="18" charset="0"/>
                            </a:rPr>
                            <m:t>𝑇</m:t>
                          </m:r>
                        </m:sub>
                      </m:sSub>
                      <m:r>
                        <a:rPr lang="sl-SI" b="0" i="1" dirty="0" smtClean="0">
                          <a:latin typeface="Cambria Math" panose="02040503050406030204" pitchFamily="18" charset="0"/>
                        </a:rPr>
                        <m:t>=</m:t>
                      </m:r>
                      <m:sSub>
                        <m:sSubPr>
                          <m:ctrlPr>
                            <a:rPr lang="sl-SI" b="0" i="1" dirty="0" smtClean="0">
                              <a:latin typeface="Cambria Math" panose="02040503050406030204" pitchFamily="18" charset="0"/>
                            </a:rPr>
                          </m:ctrlPr>
                        </m:sSubPr>
                        <m:e>
                          <m:r>
                            <a:rPr lang="sl-SI" b="0" i="1" dirty="0" smtClean="0">
                              <a:latin typeface="Cambria Math" panose="02040503050406030204" pitchFamily="18" charset="0"/>
                            </a:rPr>
                            <m:t>𝐴𝑅𝐸𝐴</m:t>
                          </m:r>
                        </m:e>
                        <m:sub>
                          <m:r>
                            <a:rPr lang="sl-SI" b="0" i="1" dirty="0" smtClean="0">
                              <a:latin typeface="Cambria Math" panose="02040503050406030204" pitchFamily="18" charset="0"/>
                            </a:rPr>
                            <m:t>𝑖</m:t>
                          </m:r>
                        </m:sub>
                      </m:sSub>
                      <m:r>
                        <a:rPr lang="sl-SI" b="0" i="1" dirty="0" smtClean="0">
                          <a:latin typeface="Cambria Math" panose="02040503050406030204" pitchFamily="18" charset="0"/>
                        </a:rPr>
                        <m:t>∗</m:t>
                      </m:r>
                      <m:r>
                        <a:rPr lang="sl-SI" b="0" i="1" smtClean="0">
                          <a:latin typeface="Cambria Math" panose="02040503050406030204" pitchFamily="18" charset="0"/>
                        </a:rPr>
                        <m:t>𝑃</m:t>
                      </m:r>
                    </m:oMath>
                  </a14:m>
                  <a:r>
                    <a:rPr lang="sl-SI" baseline="-25000" dirty="0" smtClean="0"/>
                    <a:t>T</a:t>
                  </a:r>
                  <a:endParaRPr lang="sl-SI" baseline="-25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643722" y="2572289"/>
                  <a:ext cx="1638590" cy="270652"/>
                </a:xfrm>
                <a:prstGeom prst="rect">
                  <a:avLst/>
                </a:prstGeom>
                <a:blipFill rotWithShape="0">
                  <a:blip r:embed="rId10"/>
                  <a:stretch>
                    <a:fillRect l="-4833" r="-4833" b="-48889"/>
                  </a:stretch>
                </a:blipFill>
              </p:spPr>
              <p:txBody>
                <a:bodyPr/>
                <a:lstStyle/>
                <a:p>
                  <a:r>
                    <a:rPr lang="sl-SI">
                      <a:noFill/>
                    </a:rPr>
                    <a:t> </a:t>
                  </a:r>
                </a:p>
              </p:txBody>
            </p:sp>
          </mc:Fallback>
        </mc:AlternateContent>
      </p:grpSp>
      <p:sp>
        <p:nvSpPr>
          <p:cNvPr id="39" name="TextBox 38"/>
          <p:cNvSpPr txBox="1"/>
          <p:nvPr/>
        </p:nvSpPr>
        <p:spPr>
          <a:xfrm>
            <a:off x="268684" y="143152"/>
            <a:ext cx="11754339" cy="3785652"/>
          </a:xfrm>
          <a:prstGeom prst="rect">
            <a:avLst/>
          </a:prstGeom>
          <a:noFill/>
        </p:spPr>
        <p:txBody>
          <a:bodyPr wrap="square" rtlCol="0">
            <a:spAutoFit/>
          </a:bodyPr>
          <a:lstStyle/>
          <a:p>
            <a:r>
              <a:rPr lang="sl-SI" sz="1600" dirty="0" err="1" smtClean="0"/>
              <a:t>Values</a:t>
            </a:r>
            <a:r>
              <a:rPr lang="sl-SI" sz="1600" dirty="0" smtClean="0"/>
              <a:t> </a:t>
            </a:r>
            <a:r>
              <a:rPr lang="sl-SI" sz="1600" dirty="0" err="1" smtClean="0"/>
              <a:t>for</a:t>
            </a:r>
            <a:r>
              <a:rPr lang="sl-SI" sz="1600" dirty="0" smtClean="0"/>
              <a:t> last </a:t>
            </a:r>
            <a:r>
              <a:rPr lang="sl-SI" sz="1600" dirty="0" err="1" smtClean="0"/>
              <a:t>visualisation</a:t>
            </a:r>
            <a:r>
              <a:rPr lang="sl-SI" sz="1600" dirty="0" smtClean="0"/>
              <a:t> are a </a:t>
            </a:r>
            <a:r>
              <a:rPr lang="sl-SI" sz="1600" dirty="0" err="1" smtClean="0"/>
              <a:t>result</a:t>
            </a:r>
            <a:r>
              <a:rPr lang="sl-SI" sz="1600" dirty="0" smtClean="0"/>
              <a:t> </a:t>
            </a:r>
            <a:r>
              <a:rPr lang="sl-SI" sz="1600" dirty="0" err="1" smtClean="0"/>
              <a:t>of</a:t>
            </a:r>
            <a:r>
              <a:rPr lang="sl-SI" sz="1600" dirty="0" smtClean="0"/>
              <a:t> some </a:t>
            </a:r>
            <a:r>
              <a:rPr lang="sl-SI" sz="1600" dirty="0" err="1" smtClean="0"/>
              <a:t>simple</a:t>
            </a:r>
            <a:r>
              <a:rPr lang="sl-SI" sz="1600" dirty="0" smtClean="0"/>
              <a:t> </a:t>
            </a:r>
            <a:r>
              <a:rPr lang="sl-SI" sz="1600" dirty="0" err="1" smtClean="0"/>
              <a:t>equations</a:t>
            </a:r>
            <a:r>
              <a:rPr lang="sl-SI" sz="1600" dirty="0" smtClean="0"/>
              <a:t> </a:t>
            </a:r>
            <a:r>
              <a:rPr lang="sl-SI" sz="1600" dirty="0" err="1" smtClean="0"/>
              <a:t>from</a:t>
            </a:r>
            <a:r>
              <a:rPr lang="sl-SI" sz="1600" dirty="0" smtClean="0"/>
              <a:t> data </a:t>
            </a:r>
            <a:r>
              <a:rPr lang="sl-SI" sz="1600" dirty="0" err="1" smtClean="0"/>
              <a:t>that</a:t>
            </a:r>
            <a:r>
              <a:rPr lang="sl-SI" sz="1600" dirty="0" smtClean="0"/>
              <a:t> </a:t>
            </a:r>
            <a:r>
              <a:rPr lang="sl-SI" sz="1600" dirty="0" err="1" smtClean="0"/>
              <a:t>has</a:t>
            </a:r>
            <a:r>
              <a:rPr lang="sl-SI" sz="1600" dirty="0" smtClean="0"/>
              <a:t> </a:t>
            </a:r>
            <a:r>
              <a:rPr lang="sl-SI" sz="1600" dirty="0" err="1" smtClean="0"/>
              <a:t>been</a:t>
            </a:r>
            <a:r>
              <a:rPr lang="sl-SI" sz="1600" dirty="0" smtClean="0"/>
              <a:t> </a:t>
            </a:r>
            <a:r>
              <a:rPr lang="sl-SI" sz="1600" dirty="0" err="1" smtClean="0"/>
              <a:t>already</a:t>
            </a:r>
            <a:r>
              <a:rPr lang="sl-SI" sz="1600" dirty="0" smtClean="0"/>
              <a:t> </a:t>
            </a:r>
            <a:r>
              <a:rPr lang="sl-SI" sz="1600" dirty="0" err="1" smtClean="0"/>
              <a:t>presented</a:t>
            </a:r>
            <a:r>
              <a:rPr lang="sl-SI" sz="1600" dirty="0" smtClean="0"/>
              <a:t> on </a:t>
            </a:r>
            <a:r>
              <a:rPr lang="sl-SI" sz="1600" dirty="0" err="1" smtClean="0"/>
              <a:t>previous</a:t>
            </a:r>
            <a:r>
              <a:rPr lang="sl-SI" sz="1600" dirty="0" smtClean="0"/>
              <a:t> </a:t>
            </a:r>
            <a:r>
              <a:rPr lang="sl-SI" sz="1600" dirty="0" err="1" smtClean="0"/>
              <a:t>slides</a:t>
            </a:r>
            <a:r>
              <a:rPr lang="sl-SI" sz="1600" dirty="0" smtClean="0"/>
              <a:t>.</a:t>
            </a:r>
          </a:p>
          <a:p>
            <a:endParaRPr lang="sl-SI" sz="1600" dirty="0"/>
          </a:p>
          <a:p>
            <a:r>
              <a:rPr lang="sl-SI" sz="1600" dirty="0" err="1"/>
              <a:t>R</a:t>
            </a:r>
            <a:r>
              <a:rPr lang="sl-SI" sz="1600" dirty="0" err="1" smtClean="0"/>
              <a:t>esults</a:t>
            </a:r>
            <a:r>
              <a:rPr lang="sl-SI" sz="1600" dirty="0" smtClean="0"/>
              <a:t> </a:t>
            </a:r>
            <a:r>
              <a:rPr lang="sl-SI" sz="1600" dirty="0" err="1" smtClean="0"/>
              <a:t>that</a:t>
            </a:r>
            <a:r>
              <a:rPr lang="sl-SI" sz="1600" dirty="0" smtClean="0"/>
              <a:t> are </a:t>
            </a:r>
            <a:r>
              <a:rPr lang="sl-SI" sz="1600" dirty="0" err="1" smtClean="0"/>
              <a:t>displayed</a:t>
            </a:r>
            <a:r>
              <a:rPr lang="sl-SI" sz="1600" dirty="0" smtClean="0"/>
              <a:t> at </a:t>
            </a:r>
            <a:r>
              <a:rPr lang="sl-SI" sz="1600" dirty="0" err="1" smtClean="0"/>
              <a:t>the</a:t>
            </a:r>
            <a:r>
              <a:rPr lang="sl-SI" sz="1600" dirty="0" smtClean="0"/>
              <a:t> diagram are in </a:t>
            </a:r>
            <a:r>
              <a:rPr lang="sl-SI" sz="1600" dirty="0" err="1">
                <a:solidFill>
                  <a:schemeClr val="accent1"/>
                </a:solidFill>
              </a:rPr>
              <a:t>blue</a:t>
            </a:r>
            <a:r>
              <a:rPr lang="sl-SI" sz="1600" dirty="0">
                <a:solidFill>
                  <a:schemeClr val="accent1"/>
                </a:solidFill>
              </a:rPr>
              <a:t> </a:t>
            </a:r>
            <a:r>
              <a:rPr lang="sl-SI" sz="1600" dirty="0" err="1" smtClean="0">
                <a:solidFill>
                  <a:schemeClr val="accent1"/>
                </a:solidFill>
              </a:rPr>
              <a:t>colour</a:t>
            </a:r>
            <a:r>
              <a:rPr lang="sl-SI" sz="1600" dirty="0" smtClean="0"/>
              <a:t>.</a:t>
            </a:r>
          </a:p>
          <a:p>
            <a:endParaRPr lang="sl-SI" sz="1600" dirty="0"/>
          </a:p>
          <a:p>
            <a:endParaRPr lang="sl-SI" sz="1600" dirty="0" smtClean="0"/>
          </a:p>
          <a:p>
            <a:r>
              <a:rPr lang="sl-SI" sz="1600" dirty="0" err="1" smtClean="0"/>
              <a:t>CN</a:t>
            </a:r>
            <a:r>
              <a:rPr lang="sl-SI" sz="1600" baseline="-25000" dirty="0" err="1" smtClean="0"/>
              <a:t>i</a:t>
            </a:r>
            <a:r>
              <a:rPr lang="sl-SI" sz="1600" baseline="-25000" dirty="0" smtClean="0"/>
              <a:t> </a:t>
            </a:r>
            <a:r>
              <a:rPr lang="sl-SI" sz="1600" dirty="0" err="1" smtClean="0"/>
              <a:t>value</a:t>
            </a:r>
            <a:r>
              <a:rPr lang="sl-SI" sz="1600" dirty="0" smtClean="0"/>
              <a:t> is a </a:t>
            </a:r>
            <a:r>
              <a:rPr lang="sl-SI" sz="1600" dirty="0" err="1" smtClean="0"/>
              <a:t>value</a:t>
            </a:r>
            <a:r>
              <a:rPr lang="sl-SI" sz="1600" dirty="0" smtClean="0"/>
              <a:t> </a:t>
            </a:r>
            <a:r>
              <a:rPr lang="sl-SI" sz="1600" dirty="0" err="1" smtClean="0"/>
              <a:t>for</a:t>
            </a:r>
            <a:r>
              <a:rPr lang="sl-SI" sz="1600" dirty="0" smtClean="0"/>
              <a:t> </a:t>
            </a:r>
            <a:r>
              <a:rPr lang="sl-SI" sz="1600" dirty="0" err="1" smtClean="0"/>
              <a:t>selected</a:t>
            </a:r>
            <a:r>
              <a:rPr lang="sl-SI" sz="1600" dirty="0" smtClean="0"/>
              <a:t> urban area </a:t>
            </a:r>
            <a:r>
              <a:rPr lang="sl-SI" sz="1600" dirty="0"/>
              <a:t>(</a:t>
            </a:r>
            <a:r>
              <a:rPr lang="sl-SI" sz="1600" dirty="0" smtClean="0">
                <a:solidFill>
                  <a:schemeClr val="accent2"/>
                </a:solidFill>
              </a:rPr>
              <a:t>CN_EUP_selected.xlsx</a:t>
            </a:r>
            <a:r>
              <a:rPr lang="sl-SI" sz="1600" dirty="0" smtClean="0"/>
              <a:t>)                             </a:t>
            </a:r>
            <a:r>
              <a:rPr lang="sl-SI" sz="1600" dirty="0" err="1" smtClean="0"/>
              <a:t>and</a:t>
            </a:r>
            <a:r>
              <a:rPr lang="sl-SI" sz="1600" dirty="0" smtClean="0"/>
              <a:t> </a:t>
            </a:r>
            <a:r>
              <a:rPr lang="sl-SI" sz="1600" dirty="0" err="1" smtClean="0"/>
              <a:t>selected</a:t>
            </a:r>
            <a:r>
              <a:rPr lang="sl-SI" sz="1600" dirty="0" smtClean="0"/>
              <a:t> </a:t>
            </a:r>
            <a:r>
              <a:rPr lang="sl-SI" sz="1600" dirty="0" err="1" smtClean="0"/>
              <a:t>soil</a:t>
            </a:r>
            <a:r>
              <a:rPr lang="sl-SI" sz="1600" dirty="0" smtClean="0"/>
              <a:t> </a:t>
            </a:r>
            <a:r>
              <a:rPr lang="sl-SI" sz="1600" dirty="0" err="1" smtClean="0"/>
              <a:t>type</a:t>
            </a:r>
            <a:r>
              <a:rPr lang="sl-SI" sz="1600" dirty="0" smtClean="0"/>
              <a:t> </a:t>
            </a:r>
          </a:p>
          <a:p>
            <a:endParaRPr lang="sl-SI" sz="1600" dirty="0"/>
          </a:p>
          <a:p>
            <a:endParaRPr lang="sl-SI" sz="1600" dirty="0" smtClean="0"/>
          </a:p>
          <a:p>
            <a:endParaRPr lang="sl-SI" sz="1600" dirty="0" smtClean="0"/>
          </a:p>
          <a:p>
            <a:r>
              <a:rPr lang="sl-SI" sz="1600" dirty="0" smtClean="0"/>
              <a:t>AREA, L </a:t>
            </a:r>
            <a:r>
              <a:rPr lang="sl-SI" sz="1600" dirty="0" err="1" smtClean="0"/>
              <a:t>and</a:t>
            </a:r>
            <a:r>
              <a:rPr lang="sl-SI" sz="1600" dirty="0" smtClean="0"/>
              <a:t> OLS </a:t>
            </a:r>
            <a:r>
              <a:rPr lang="sl-SI" sz="1600" dirty="0" err="1" smtClean="0"/>
              <a:t>values</a:t>
            </a:r>
            <a:r>
              <a:rPr lang="sl-SI" sz="1600" dirty="0" smtClean="0"/>
              <a:t> are </a:t>
            </a:r>
            <a:r>
              <a:rPr lang="sl-SI" sz="1600" dirty="0" err="1" smtClean="0"/>
              <a:t>values</a:t>
            </a:r>
            <a:r>
              <a:rPr lang="sl-SI" sz="1600" dirty="0" smtClean="0"/>
              <a:t> </a:t>
            </a:r>
            <a:r>
              <a:rPr lang="sl-SI" sz="1600" dirty="0" err="1" smtClean="0"/>
              <a:t>that</a:t>
            </a:r>
            <a:r>
              <a:rPr lang="sl-SI" sz="1600" dirty="0" smtClean="0"/>
              <a:t> are </a:t>
            </a:r>
            <a:r>
              <a:rPr lang="sl-SI" sz="1600" dirty="0" err="1" smtClean="0"/>
              <a:t>defined</a:t>
            </a:r>
            <a:r>
              <a:rPr lang="sl-SI" sz="1600" dirty="0" smtClean="0"/>
              <a:t> </a:t>
            </a:r>
            <a:r>
              <a:rPr lang="sl-SI" sz="1600" dirty="0" err="1" smtClean="0"/>
              <a:t>for</a:t>
            </a:r>
            <a:r>
              <a:rPr lang="sl-SI" sz="1600" dirty="0" smtClean="0"/>
              <a:t> </a:t>
            </a:r>
            <a:r>
              <a:rPr lang="sl-SI" sz="1600" dirty="0" err="1"/>
              <a:t>selected</a:t>
            </a:r>
            <a:r>
              <a:rPr lang="sl-SI" sz="1600" dirty="0"/>
              <a:t> urban </a:t>
            </a:r>
            <a:r>
              <a:rPr lang="sl-SI" sz="1600" dirty="0" smtClean="0"/>
              <a:t>area (</a:t>
            </a:r>
            <a:r>
              <a:rPr lang="sl-SI" sz="1600" dirty="0" smtClean="0">
                <a:solidFill>
                  <a:schemeClr val="accent2"/>
                </a:solidFill>
              </a:rPr>
              <a:t>CN_EUP_selected.xlsx</a:t>
            </a:r>
            <a:r>
              <a:rPr lang="sl-SI" sz="1600" dirty="0" smtClean="0"/>
              <a:t>)</a:t>
            </a:r>
          </a:p>
          <a:p>
            <a:endParaRPr lang="sl-SI" sz="1600" dirty="0"/>
          </a:p>
          <a:p>
            <a:endParaRPr lang="sl-SI" sz="1600" dirty="0" smtClean="0"/>
          </a:p>
          <a:p>
            <a:endParaRPr lang="sl-SI" sz="1600" dirty="0" smtClean="0"/>
          </a:p>
          <a:p>
            <a:r>
              <a:rPr lang="sl-SI" sz="1600" dirty="0" err="1" smtClean="0"/>
              <a:t>Cc</a:t>
            </a:r>
            <a:r>
              <a:rPr lang="sl-SI" sz="1600" dirty="0" smtClean="0"/>
              <a:t> </a:t>
            </a:r>
            <a:r>
              <a:rPr lang="sl-SI" sz="1600" dirty="0" err="1"/>
              <a:t>value</a:t>
            </a:r>
            <a:r>
              <a:rPr lang="sl-SI" sz="1600" dirty="0"/>
              <a:t> is a </a:t>
            </a:r>
            <a:r>
              <a:rPr lang="sl-SI" sz="1600" dirty="0" err="1"/>
              <a:t>value</a:t>
            </a:r>
            <a:r>
              <a:rPr lang="sl-SI" sz="1600" dirty="0"/>
              <a:t> </a:t>
            </a:r>
            <a:r>
              <a:rPr lang="sl-SI" sz="1600" dirty="0" err="1"/>
              <a:t>for</a:t>
            </a:r>
            <a:r>
              <a:rPr lang="sl-SI" sz="1600" dirty="0"/>
              <a:t> </a:t>
            </a:r>
            <a:r>
              <a:rPr lang="sl-SI" sz="1600" dirty="0" err="1"/>
              <a:t>selected</a:t>
            </a:r>
            <a:r>
              <a:rPr lang="sl-SI" sz="1600" dirty="0"/>
              <a:t> </a:t>
            </a:r>
            <a:r>
              <a:rPr lang="sl-SI" sz="1600" dirty="0" err="1"/>
              <a:t>climate</a:t>
            </a:r>
            <a:r>
              <a:rPr lang="sl-SI" sz="1600" dirty="0"/>
              <a:t> </a:t>
            </a:r>
            <a:r>
              <a:rPr lang="sl-SI" sz="1600" dirty="0" err="1"/>
              <a:t>change</a:t>
            </a:r>
            <a:r>
              <a:rPr lang="sl-SI" sz="1600" dirty="0"/>
              <a:t> </a:t>
            </a:r>
            <a:r>
              <a:rPr lang="sl-SI" sz="1600" dirty="0" err="1"/>
              <a:t>prediction</a:t>
            </a:r>
            <a:endParaRPr lang="sl-SI" sz="1600" dirty="0"/>
          </a:p>
          <a:p>
            <a:r>
              <a:rPr lang="sl-SI" sz="1600" dirty="0"/>
              <a:t>	</a:t>
            </a:r>
            <a:endParaRPr lang="en-US" sz="1600" dirty="0" smtClean="0"/>
          </a:p>
        </p:txBody>
      </p:sp>
      <p:grpSp>
        <p:nvGrpSpPr>
          <p:cNvPr id="6" name="Group 5"/>
          <p:cNvGrpSpPr/>
          <p:nvPr/>
        </p:nvGrpSpPr>
        <p:grpSpPr>
          <a:xfrm>
            <a:off x="9000337" y="4108961"/>
            <a:ext cx="2805487" cy="2656544"/>
            <a:chOff x="9000337" y="4108961"/>
            <a:chExt cx="2805487" cy="2656544"/>
          </a:xfrm>
        </p:grpSpPr>
        <p:sp>
          <p:nvSpPr>
            <p:cNvPr id="9" name="Pravokotnik 8">
              <a:extLst>
                <a:ext uri="{FF2B5EF4-FFF2-40B4-BE49-F238E27FC236}">
                  <a16:creationId xmlns="" xmlns:a16="http://schemas.microsoft.com/office/drawing/2014/main" id="{82338322-2EAA-4791-8CF4-6E09C3533B0C}"/>
                </a:ext>
              </a:extLst>
            </p:cNvPr>
            <p:cNvSpPr/>
            <p:nvPr/>
          </p:nvSpPr>
          <p:spPr>
            <a:xfrm>
              <a:off x="9527512" y="5466259"/>
              <a:ext cx="191723" cy="4717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67" name="Rectangle 66">
              <a:extLst>
                <a:ext uri="{FF2B5EF4-FFF2-40B4-BE49-F238E27FC236}">
                  <a16:creationId xmlns="" xmlns:a16="http://schemas.microsoft.com/office/drawing/2014/main" id="{49A04DD2-E858-EE45-BF3A-0BDE10605EA3}"/>
                </a:ext>
              </a:extLst>
            </p:cNvPr>
            <p:cNvSpPr/>
            <p:nvPr/>
          </p:nvSpPr>
          <p:spPr>
            <a:xfrm>
              <a:off x="9092993" y="4319026"/>
              <a:ext cx="2712831" cy="24464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 xmlns:a16="http://schemas.microsoft.com/office/drawing/2014/main" id="{73082C6C-33FE-424D-BDD7-133935205094}"/>
                </a:ext>
              </a:extLst>
            </p:cNvPr>
            <p:cNvSpPr/>
            <p:nvPr/>
          </p:nvSpPr>
          <p:spPr>
            <a:xfrm>
              <a:off x="9527512" y="4528330"/>
              <a:ext cx="191724" cy="140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a:p>
              <a:pPr algn="ctr"/>
              <a:r>
                <a:rPr lang="en-GB" sz="1050" dirty="0">
                  <a:solidFill>
                    <a:schemeClr val="tx1"/>
                  </a:solidFill>
                </a:rPr>
                <a:t>-</a:t>
              </a:r>
            </a:p>
          </p:txBody>
        </p:sp>
        <p:sp>
          <p:nvSpPr>
            <p:cNvPr id="83" name="Magnetic Disk 82">
              <a:extLst>
                <a:ext uri="{FF2B5EF4-FFF2-40B4-BE49-F238E27FC236}">
                  <a16:creationId xmlns="" xmlns:a16="http://schemas.microsoft.com/office/drawing/2014/main" id="{3BA095F9-FE20-E84D-A896-48D45FC0C438}"/>
                </a:ext>
              </a:extLst>
            </p:cNvPr>
            <p:cNvSpPr/>
            <p:nvPr/>
          </p:nvSpPr>
          <p:spPr>
            <a:xfrm>
              <a:off x="10673243" y="5099371"/>
              <a:ext cx="639267" cy="81822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Magnetic Disk 81">
              <a:extLst>
                <a:ext uri="{FF2B5EF4-FFF2-40B4-BE49-F238E27FC236}">
                  <a16:creationId xmlns="" xmlns:a16="http://schemas.microsoft.com/office/drawing/2014/main" id="{1F17E8E5-763F-7C46-8FF0-49340FF6BCD5}"/>
                </a:ext>
              </a:extLst>
            </p:cNvPr>
            <p:cNvSpPr/>
            <p:nvPr/>
          </p:nvSpPr>
          <p:spPr>
            <a:xfrm>
              <a:off x="10678150" y="4548093"/>
              <a:ext cx="634359" cy="818223"/>
            </a:xfrm>
            <a:prstGeom prst="flowChartMagneticDisk">
              <a:avLst/>
            </a:prstGeom>
            <a:solidFill>
              <a:srgbClr val="D0CECE">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6" name="TextBox 85">
              <a:extLst>
                <a:ext uri="{FF2B5EF4-FFF2-40B4-BE49-F238E27FC236}">
                  <a16:creationId xmlns="" xmlns:a16="http://schemas.microsoft.com/office/drawing/2014/main" id="{65F8F395-8595-5E49-8F37-1465A1B57221}"/>
                </a:ext>
              </a:extLst>
            </p:cNvPr>
            <p:cNvSpPr txBox="1"/>
            <p:nvPr/>
          </p:nvSpPr>
          <p:spPr>
            <a:xfrm rot="16200000">
              <a:off x="8513727" y="5054277"/>
              <a:ext cx="1585690" cy="253916"/>
            </a:xfrm>
            <a:prstGeom prst="rect">
              <a:avLst/>
            </a:prstGeom>
            <a:noFill/>
          </p:spPr>
          <p:txBody>
            <a:bodyPr wrap="none" rtlCol="0">
              <a:spAutoFit/>
            </a:bodyPr>
            <a:lstStyle/>
            <a:p>
              <a:r>
                <a:rPr lang="en-GB" sz="1050" dirty="0"/>
                <a:t>Precipitation </a:t>
              </a:r>
              <a:r>
                <a:rPr lang="sl-SI" sz="1050" dirty="0" smtClean="0"/>
                <a:t>h</a:t>
              </a:r>
              <a:r>
                <a:rPr lang="en-GB" sz="1050" dirty="0" smtClean="0"/>
                <a:t>eight </a:t>
              </a:r>
              <a:r>
                <a:rPr lang="sl-SI" sz="1050" dirty="0" smtClean="0"/>
                <a:t>(</a:t>
              </a:r>
              <a:r>
                <a:rPr lang="en-GB" sz="1050" dirty="0" smtClean="0"/>
                <a:t>mm</a:t>
              </a:r>
              <a:r>
                <a:rPr lang="en-GB" sz="1050" dirty="0"/>
                <a:t>)</a:t>
              </a:r>
            </a:p>
          </p:txBody>
        </p:sp>
        <p:sp>
          <p:nvSpPr>
            <p:cNvPr id="87" name="TextBox 86">
              <a:extLst>
                <a:ext uri="{FF2B5EF4-FFF2-40B4-BE49-F238E27FC236}">
                  <a16:creationId xmlns="" xmlns:a16="http://schemas.microsoft.com/office/drawing/2014/main" id="{4EE258F1-5024-2F40-A9D8-AB216BABC7CD}"/>
                </a:ext>
              </a:extLst>
            </p:cNvPr>
            <p:cNvSpPr txBox="1"/>
            <p:nvPr/>
          </p:nvSpPr>
          <p:spPr>
            <a:xfrm rot="16200000">
              <a:off x="10800095" y="5090890"/>
              <a:ext cx="1606530" cy="253916"/>
            </a:xfrm>
            <a:prstGeom prst="rect">
              <a:avLst/>
            </a:prstGeom>
            <a:noFill/>
          </p:spPr>
          <p:txBody>
            <a:bodyPr wrap="none" rtlCol="0">
              <a:spAutoFit/>
            </a:bodyPr>
            <a:lstStyle/>
            <a:p>
              <a:r>
                <a:rPr lang="en-US" sz="1050" dirty="0" smtClean="0"/>
                <a:t>Precipitation volume </a:t>
              </a:r>
              <a:r>
                <a:rPr lang="sl-SI" sz="1050" dirty="0" smtClean="0"/>
                <a:t>(</a:t>
              </a:r>
              <a:r>
                <a:rPr lang="en-GB" sz="1050" dirty="0" smtClean="0"/>
                <a:t>m</a:t>
              </a:r>
              <a:r>
                <a:rPr lang="en-GB" sz="1050" baseline="30000" dirty="0" smtClean="0"/>
                <a:t>3</a:t>
              </a:r>
              <a:r>
                <a:rPr lang="en-GB" sz="1050" dirty="0"/>
                <a:t>)</a:t>
              </a:r>
            </a:p>
          </p:txBody>
        </p:sp>
        <p:sp>
          <p:nvSpPr>
            <p:cNvPr id="101" name="TextBox 63">
              <a:extLst>
                <a:ext uri="{FF2B5EF4-FFF2-40B4-BE49-F238E27FC236}">
                  <a16:creationId xmlns="" xmlns:a16="http://schemas.microsoft.com/office/drawing/2014/main" id="{62018515-7B7D-4CD3-B608-398D9046A246}"/>
                </a:ext>
              </a:extLst>
            </p:cNvPr>
            <p:cNvSpPr txBox="1"/>
            <p:nvPr/>
          </p:nvSpPr>
          <p:spPr>
            <a:xfrm>
              <a:off x="9000337" y="4108961"/>
              <a:ext cx="2149948" cy="253916"/>
            </a:xfrm>
            <a:prstGeom prst="rect">
              <a:avLst/>
            </a:prstGeom>
            <a:noFill/>
          </p:spPr>
          <p:txBody>
            <a:bodyPr wrap="none" rtlCol="0">
              <a:spAutoFit/>
            </a:bodyPr>
            <a:lstStyle/>
            <a:p>
              <a:r>
                <a:rPr lang="sl-SI" sz="1050" dirty="0" err="1"/>
                <a:t>Rain</a:t>
              </a:r>
              <a:r>
                <a:rPr lang="sl-SI" sz="1050" dirty="0"/>
                <a:t> </a:t>
              </a:r>
              <a:r>
                <a:rPr lang="sl-SI" sz="1050" dirty="0" err="1"/>
                <a:t>height</a:t>
              </a:r>
              <a:r>
                <a:rPr lang="sl-SI" sz="1050" dirty="0"/>
                <a:t> </a:t>
              </a:r>
              <a:r>
                <a:rPr lang="sl-SI" sz="1050" dirty="0" err="1"/>
                <a:t>and</a:t>
              </a:r>
              <a:r>
                <a:rPr lang="sl-SI" sz="1050" dirty="0"/>
                <a:t> </a:t>
              </a:r>
              <a:r>
                <a:rPr lang="sl-SI" sz="1050" dirty="0" err="1"/>
                <a:t>volumes</a:t>
              </a:r>
              <a:r>
                <a:rPr lang="sl-SI" sz="1050" dirty="0"/>
                <a:t> </a:t>
              </a:r>
              <a:r>
                <a:rPr lang="sl-SI" sz="1050" dirty="0" err="1"/>
                <a:t>calculation</a:t>
              </a:r>
              <a:endParaRPr lang="en-GB" sz="1050" dirty="0"/>
            </a:p>
          </p:txBody>
        </p:sp>
        <p:sp>
          <p:nvSpPr>
            <p:cNvPr id="4" name="PoljeZBesedilom 3">
              <a:extLst>
                <a:ext uri="{FF2B5EF4-FFF2-40B4-BE49-F238E27FC236}">
                  <a16:creationId xmlns="" xmlns:a16="http://schemas.microsoft.com/office/drawing/2014/main" id="{593D4E21-D9EB-4746-B90F-6E6995C5E79E}"/>
                </a:ext>
              </a:extLst>
            </p:cNvPr>
            <p:cNvSpPr txBox="1"/>
            <p:nvPr/>
          </p:nvSpPr>
          <p:spPr>
            <a:xfrm>
              <a:off x="10743394" y="4906251"/>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E</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50" name="PoljeZBesedilom 49">
              <a:extLst>
                <a:ext uri="{FF2B5EF4-FFF2-40B4-BE49-F238E27FC236}">
                  <a16:creationId xmlns="" xmlns:a16="http://schemas.microsoft.com/office/drawing/2014/main" id="{05753697-E9D1-45CE-B21E-BE5FF2E28C72}"/>
                </a:ext>
              </a:extLst>
            </p:cNvPr>
            <p:cNvSpPr txBox="1"/>
            <p:nvPr/>
          </p:nvSpPr>
          <p:spPr>
            <a:xfrm>
              <a:off x="10733889" y="5487535"/>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U</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55" name="Pravokotnik 54">
              <a:extLst>
                <a:ext uri="{FF2B5EF4-FFF2-40B4-BE49-F238E27FC236}">
                  <a16:creationId xmlns="" xmlns:a16="http://schemas.microsoft.com/office/drawing/2014/main" id="{EF0024BE-C075-44E5-8071-348F11635026}"/>
                </a:ext>
              </a:extLst>
            </p:cNvPr>
            <p:cNvSpPr/>
            <p:nvPr/>
          </p:nvSpPr>
          <p:spPr>
            <a:xfrm>
              <a:off x="9527512" y="4999216"/>
              <a:ext cx="191723" cy="471765"/>
            </a:xfrm>
            <a:prstGeom prst="rect">
              <a:avLst/>
            </a:prstGeom>
            <a:solidFill>
              <a:srgbClr val="D0CECE">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56" name="PoljeZBesedilom 55">
              <a:extLst>
                <a:ext uri="{FF2B5EF4-FFF2-40B4-BE49-F238E27FC236}">
                  <a16:creationId xmlns="" xmlns:a16="http://schemas.microsoft.com/office/drawing/2014/main" id="{522F145D-56E1-40FD-8B3C-B5894276CEE0}"/>
                </a:ext>
              </a:extLst>
            </p:cNvPr>
            <p:cNvSpPr txBox="1"/>
            <p:nvPr/>
          </p:nvSpPr>
          <p:spPr>
            <a:xfrm>
              <a:off x="9665097" y="5764460"/>
              <a:ext cx="730518" cy="253916"/>
            </a:xfrm>
            <a:prstGeom prst="rect">
              <a:avLst/>
            </a:prstGeom>
            <a:noFill/>
          </p:spPr>
          <p:txBody>
            <a:bodyPr wrap="square" rtlCol="0">
              <a:spAutoFit/>
            </a:bodyPr>
            <a:lstStyle/>
            <a:p>
              <a:r>
                <a:rPr lang="sl-SI" sz="1050" dirty="0"/>
                <a:t>10 mm</a:t>
              </a:r>
              <a:endParaRPr lang="sl-SI" sz="1200" dirty="0"/>
            </a:p>
          </p:txBody>
        </p:sp>
        <p:sp>
          <p:nvSpPr>
            <p:cNvPr id="57" name="PoljeZBesedilom 56">
              <a:extLst>
                <a:ext uri="{FF2B5EF4-FFF2-40B4-BE49-F238E27FC236}">
                  <a16:creationId xmlns="" xmlns:a16="http://schemas.microsoft.com/office/drawing/2014/main" id="{F487A417-20ED-4AED-AF23-EA980F85256A}"/>
                </a:ext>
              </a:extLst>
            </p:cNvPr>
            <p:cNvSpPr txBox="1"/>
            <p:nvPr/>
          </p:nvSpPr>
          <p:spPr>
            <a:xfrm>
              <a:off x="9656193" y="5144480"/>
              <a:ext cx="730518" cy="253916"/>
            </a:xfrm>
            <a:prstGeom prst="rect">
              <a:avLst/>
            </a:prstGeom>
            <a:noFill/>
          </p:spPr>
          <p:txBody>
            <a:bodyPr wrap="square" rtlCol="0">
              <a:spAutoFit/>
            </a:bodyPr>
            <a:lstStyle/>
            <a:p>
              <a:r>
                <a:rPr lang="sl-SI" sz="1050" dirty="0"/>
                <a:t>30 mm</a:t>
              </a:r>
              <a:endParaRPr lang="sl-SI" sz="1200" dirty="0"/>
            </a:p>
          </p:txBody>
        </p:sp>
        <p:sp>
          <p:nvSpPr>
            <p:cNvPr id="58" name="PoljeZBesedilom 57">
              <a:extLst>
                <a:ext uri="{FF2B5EF4-FFF2-40B4-BE49-F238E27FC236}">
                  <a16:creationId xmlns="" xmlns:a16="http://schemas.microsoft.com/office/drawing/2014/main" id="{2149DE40-AABD-411B-81D6-BC2271884C55}"/>
                </a:ext>
              </a:extLst>
            </p:cNvPr>
            <p:cNvSpPr txBox="1"/>
            <p:nvPr/>
          </p:nvSpPr>
          <p:spPr>
            <a:xfrm>
              <a:off x="9676296" y="4544668"/>
              <a:ext cx="730518" cy="253916"/>
            </a:xfrm>
            <a:prstGeom prst="rect">
              <a:avLst/>
            </a:prstGeom>
            <a:noFill/>
          </p:spPr>
          <p:txBody>
            <a:bodyPr wrap="square" rtlCol="0">
              <a:spAutoFit/>
            </a:bodyPr>
            <a:lstStyle/>
            <a:p>
              <a:r>
                <a:rPr lang="sl-SI" sz="1050" dirty="0"/>
                <a:t>50 mm</a:t>
              </a:r>
              <a:endParaRPr lang="sl-SI" sz="1200" dirty="0"/>
            </a:p>
          </p:txBody>
        </p:sp>
        <p:sp>
          <p:nvSpPr>
            <p:cNvPr id="60" name="PoljeZBesedilom 59">
              <a:extLst>
                <a:ext uri="{FF2B5EF4-FFF2-40B4-BE49-F238E27FC236}">
                  <a16:creationId xmlns="" xmlns:a16="http://schemas.microsoft.com/office/drawing/2014/main" id="{653B22B7-8F15-4D2B-AAAD-3B1D0638AE82}"/>
                </a:ext>
              </a:extLst>
            </p:cNvPr>
            <p:cNvSpPr txBox="1"/>
            <p:nvPr/>
          </p:nvSpPr>
          <p:spPr>
            <a:xfrm>
              <a:off x="9656193" y="4838954"/>
              <a:ext cx="730518" cy="253916"/>
            </a:xfrm>
            <a:prstGeom prst="rect">
              <a:avLst/>
            </a:prstGeom>
            <a:noFill/>
          </p:spPr>
          <p:txBody>
            <a:bodyPr wrap="square" rtlCol="0">
              <a:spAutoFit/>
            </a:bodyPr>
            <a:lstStyle/>
            <a:p>
              <a:r>
                <a:rPr lang="sl-SI" sz="1050" dirty="0"/>
                <a:t>40 mm</a:t>
              </a:r>
              <a:endParaRPr lang="sl-SI" sz="1200" dirty="0"/>
            </a:p>
          </p:txBody>
        </p:sp>
        <p:sp>
          <p:nvSpPr>
            <p:cNvPr id="63" name="PoljeZBesedilom 62">
              <a:extLst>
                <a:ext uri="{FF2B5EF4-FFF2-40B4-BE49-F238E27FC236}">
                  <a16:creationId xmlns="" xmlns:a16="http://schemas.microsoft.com/office/drawing/2014/main" id="{296F5AF7-388E-4429-A3D1-BD3EDB6CEE61}"/>
                </a:ext>
              </a:extLst>
            </p:cNvPr>
            <p:cNvSpPr txBox="1"/>
            <p:nvPr/>
          </p:nvSpPr>
          <p:spPr>
            <a:xfrm>
              <a:off x="9656193" y="5450385"/>
              <a:ext cx="730518" cy="253916"/>
            </a:xfrm>
            <a:prstGeom prst="rect">
              <a:avLst/>
            </a:prstGeom>
            <a:noFill/>
          </p:spPr>
          <p:txBody>
            <a:bodyPr wrap="square" rtlCol="0">
              <a:spAutoFit/>
            </a:bodyPr>
            <a:lstStyle/>
            <a:p>
              <a:r>
                <a:rPr lang="sl-SI" sz="1050" dirty="0"/>
                <a:t>20 mm</a:t>
              </a:r>
              <a:endParaRPr lang="sl-SI" sz="1200" dirty="0"/>
            </a:p>
          </p:txBody>
        </p:sp>
        <p:sp>
          <p:nvSpPr>
            <p:cNvPr id="2" name="TextBox 1"/>
            <p:cNvSpPr txBox="1"/>
            <p:nvPr/>
          </p:nvSpPr>
          <p:spPr>
            <a:xfrm>
              <a:off x="9179614" y="6373291"/>
              <a:ext cx="1351226" cy="261610"/>
            </a:xfrm>
            <a:prstGeom prst="rect">
              <a:avLst/>
            </a:prstGeom>
            <a:noFill/>
          </p:spPr>
          <p:txBody>
            <a:bodyPr wrap="square" rtlCol="0">
              <a:spAutoFit/>
            </a:bodyPr>
            <a:lstStyle/>
            <a:p>
              <a:r>
                <a:rPr lang="sl-SI" sz="1100" dirty="0" err="1" smtClean="0"/>
                <a:t>Retention</a:t>
              </a:r>
              <a:r>
                <a:rPr lang="sl-SI" sz="1100" dirty="0" smtClean="0"/>
                <a:t> time:</a:t>
              </a:r>
              <a:endParaRPr lang="sl-SI" sz="1100" dirty="0"/>
            </a:p>
          </p:txBody>
        </p:sp>
        <p:sp>
          <p:nvSpPr>
            <p:cNvPr id="3" name="TextBox 2"/>
            <p:cNvSpPr txBox="1"/>
            <p:nvPr/>
          </p:nvSpPr>
          <p:spPr>
            <a:xfrm>
              <a:off x="10571051" y="6317772"/>
              <a:ext cx="843649" cy="369332"/>
            </a:xfrm>
            <a:prstGeom prst="rect">
              <a:avLst/>
            </a:prstGeom>
            <a:noFill/>
            <a:ln>
              <a:solidFill>
                <a:schemeClr val="bg1">
                  <a:lumMod val="50000"/>
                </a:schemeClr>
              </a:solidFill>
            </a:ln>
          </p:spPr>
          <p:txBody>
            <a:bodyPr wrap="square" rtlCol="0">
              <a:spAutoFit/>
            </a:bodyPr>
            <a:lstStyle/>
            <a:p>
              <a:endParaRPr lang="sl-SI" dirty="0"/>
            </a:p>
          </p:txBody>
        </p:sp>
        <p:sp>
          <p:nvSpPr>
            <p:cNvPr id="32" name="PoljeZBesedilom 49">
              <a:extLst>
                <a:ext uri="{FF2B5EF4-FFF2-40B4-BE49-F238E27FC236}">
                  <a16:creationId xmlns="" xmlns:a16="http://schemas.microsoft.com/office/drawing/2014/main" id="{05753697-E9D1-45CE-B21E-BE5FF2E28C72}"/>
                </a:ext>
              </a:extLst>
            </p:cNvPr>
            <p:cNvSpPr txBox="1"/>
            <p:nvPr/>
          </p:nvSpPr>
          <p:spPr>
            <a:xfrm>
              <a:off x="10762980" y="5977647"/>
              <a:ext cx="578620" cy="215444"/>
            </a:xfrm>
            <a:prstGeom prst="rect">
              <a:avLst/>
            </a:prstGeom>
            <a:noFill/>
          </p:spPr>
          <p:txBody>
            <a:bodyPr wrap="square" rtlCol="0">
              <a:spAutoFit/>
            </a:bodyPr>
            <a:lstStyle/>
            <a:p>
              <a:r>
                <a:rPr lang="sl-SI" sz="800" b="1" dirty="0" smtClean="0">
                  <a:solidFill>
                    <a:schemeClr val="accent1"/>
                  </a:solidFill>
                </a:rPr>
                <a:t>V</a:t>
              </a:r>
              <a:r>
                <a:rPr lang="sl-SI" sz="800" b="1" baseline="-25000" dirty="0" smtClean="0">
                  <a:solidFill>
                    <a:schemeClr val="accent1"/>
                  </a:solidFill>
                </a:rPr>
                <a:t>T</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15" name="Rectangle 14"/>
            <p:cNvSpPr/>
            <p:nvPr/>
          </p:nvSpPr>
          <p:spPr>
            <a:xfrm>
              <a:off x="10648307" y="6284756"/>
              <a:ext cx="712054" cy="369332"/>
            </a:xfrm>
            <a:prstGeom prst="rect">
              <a:avLst/>
            </a:prstGeom>
          </p:spPr>
          <p:txBody>
            <a:bodyPr wrap="none">
              <a:spAutoFit/>
            </a:bodyPr>
            <a:lstStyle/>
            <a:p>
              <a:r>
                <a:rPr lang="sl-SI" dirty="0" err="1" smtClean="0">
                  <a:solidFill>
                    <a:schemeClr val="accent1"/>
                  </a:solidFill>
                </a:rPr>
                <a:t>t</a:t>
              </a:r>
              <a:r>
                <a:rPr lang="sl-SI" baseline="-25000" dirty="0" err="1" smtClean="0">
                  <a:solidFill>
                    <a:schemeClr val="accent1"/>
                  </a:solidFill>
                </a:rPr>
                <a:t>R</a:t>
              </a:r>
              <a:r>
                <a:rPr lang="sl-SI" baseline="-25000" dirty="0" smtClean="0">
                  <a:solidFill>
                    <a:schemeClr val="accent1"/>
                  </a:solidFill>
                </a:rPr>
                <a:t> (min)</a:t>
              </a:r>
              <a:endParaRPr lang="sl-SI" dirty="0">
                <a:solidFill>
                  <a:schemeClr val="accent1"/>
                </a:solidFill>
              </a:endParaRPr>
            </a:p>
          </p:txBody>
        </p:sp>
        <p:sp>
          <p:nvSpPr>
            <p:cNvPr id="40" name="PoljeZBesedilom 3">
              <a:extLst>
                <a:ext uri="{FF2B5EF4-FFF2-40B4-BE49-F238E27FC236}">
                  <a16:creationId xmlns="" xmlns:a16="http://schemas.microsoft.com/office/drawing/2014/main" id="{593D4E21-D9EB-4746-B90F-6E6995C5E79E}"/>
                </a:ext>
              </a:extLst>
            </p:cNvPr>
            <p:cNvSpPr txBox="1"/>
            <p:nvPr/>
          </p:nvSpPr>
          <p:spPr>
            <a:xfrm>
              <a:off x="9784013" y="5276636"/>
              <a:ext cx="578620" cy="215444"/>
            </a:xfrm>
            <a:prstGeom prst="rect">
              <a:avLst/>
            </a:prstGeom>
            <a:noFill/>
          </p:spPr>
          <p:txBody>
            <a:bodyPr wrap="square" rtlCol="0">
              <a:spAutoFit/>
            </a:bodyPr>
            <a:lstStyle/>
            <a:p>
              <a:r>
                <a:rPr lang="sl-SI" sz="800" b="1" dirty="0" smtClean="0">
                  <a:solidFill>
                    <a:schemeClr val="accent1"/>
                  </a:solidFill>
                </a:rPr>
                <a:t>P</a:t>
              </a:r>
              <a:r>
                <a:rPr lang="sl-SI" sz="800" b="1" baseline="-25000" dirty="0" smtClean="0">
                  <a:solidFill>
                    <a:schemeClr val="accent1"/>
                  </a:solidFill>
                </a:rPr>
                <a:t>E</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41" name="PoljeZBesedilom 49">
              <a:extLst>
                <a:ext uri="{FF2B5EF4-FFF2-40B4-BE49-F238E27FC236}">
                  <a16:creationId xmlns="" xmlns:a16="http://schemas.microsoft.com/office/drawing/2014/main" id="{05753697-E9D1-45CE-B21E-BE5FF2E28C72}"/>
                </a:ext>
              </a:extLst>
            </p:cNvPr>
            <p:cNvSpPr txBox="1"/>
            <p:nvPr/>
          </p:nvSpPr>
          <p:spPr>
            <a:xfrm>
              <a:off x="9784013" y="5612619"/>
              <a:ext cx="578620" cy="215444"/>
            </a:xfrm>
            <a:prstGeom prst="rect">
              <a:avLst/>
            </a:prstGeom>
            <a:noFill/>
          </p:spPr>
          <p:txBody>
            <a:bodyPr wrap="square" rtlCol="0">
              <a:spAutoFit/>
            </a:bodyPr>
            <a:lstStyle/>
            <a:p>
              <a:r>
                <a:rPr lang="sl-SI" sz="800" b="1" dirty="0">
                  <a:solidFill>
                    <a:schemeClr val="accent1"/>
                  </a:solidFill>
                </a:rPr>
                <a:t>P</a:t>
              </a:r>
              <a:r>
                <a:rPr lang="sl-SI" sz="800" b="1" baseline="-25000" dirty="0" smtClean="0">
                  <a:solidFill>
                    <a:schemeClr val="accent1"/>
                  </a:solidFill>
                </a:rPr>
                <a:t>U</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sp>
          <p:nvSpPr>
            <p:cNvPr id="42" name="PoljeZBesedilom 49">
              <a:extLst>
                <a:ext uri="{FF2B5EF4-FFF2-40B4-BE49-F238E27FC236}">
                  <a16:creationId xmlns="" xmlns:a16="http://schemas.microsoft.com/office/drawing/2014/main" id="{05753697-E9D1-45CE-B21E-BE5FF2E28C72}"/>
                </a:ext>
              </a:extLst>
            </p:cNvPr>
            <p:cNvSpPr txBox="1"/>
            <p:nvPr/>
          </p:nvSpPr>
          <p:spPr>
            <a:xfrm>
              <a:off x="9426947" y="5967534"/>
              <a:ext cx="578620" cy="215444"/>
            </a:xfrm>
            <a:prstGeom prst="rect">
              <a:avLst/>
            </a:prstGeom>
            <a:noFill/>
          </p:spPr>
          <p:txBody>
            <a:bodyPr wrap="square" rtlCol="0">
              <a:spAutoFit/>
            </a:bodyPr>
            <a:lstStyle/>
            <a:p>
              <a:r>
                <a:rPr lang="sl-SI" sz="800" b="1" dirty="0" smtClean="0">
                  <a:solidFill>
                    <a:schemeClr val="accent1"/>
                  </a:solidFill>
                </a:rPr>
                <a:t>P</a:t>
              </a:r>
              <a:r>
                <a:rPr lang="sl-SI" sz="800" b="1" baseline="-25000" dirty="0" smtClean="0">
                  <a:solidFill>
                    <a:schemeClr val="accent1"/>
                  </a:solidFill>
                </a:rPr>
                <a:t>T</a:t>
              </a:r>
              <a:r>
                <a:rPr lang="sl-SI" sz="800" b="1" dirty="0" smtClean="0">
                  <a:solidFill>
                    <a:schemeClr val="accent1"/>
                  </a:solidFill>
                </a:rPr>
                <a:t> (m</a:t>
              </a:r>
              <a:r>
                <a:rPr lang="sl-SI" sz="800" b="1" baseline="30000" dirty="0" smtClean="0">
                  <a:solidFill>
                    <a:schemeClr val="accent1"/>
                  </a:solidFill>
                </a:rPr>
                <a:t>3</a:t>
              </a:r>
              <a:r>
                <a:rPr lang="sl-SI" sz="800" b="1" dirty="0" smtClean="0">
                  <a:solidFill>
                    <a:schemeClr val="accent1"/>
                  </a:solidFill>
                </a:rPr>
                <a:t>)</a:t>
              </a:r>
              <a:endParaRPr lang="sl-SI" sz="800" b="1" baseline="30000" dirty="0">
                <a:solidFill>
                  <a:schemeClr val="accent1"/>
                </a:solidFill>
              </a:endParaRPr>
            </a:p>
          </p:txBody>
        </p:sp>
      </p:grpSp>
      <mc:AlternateContent xmlns:mc="http://schemas.openxmlformats.org/markup-compatibility/2006" xmlns:a14="http://schemas.microsoft.com/office/drawing/2010/main">
        <mc:Choice Requires="a14">
          <p:sp>
            <p:nvSpPr>
              <p:cNvPr id="44" name="TextBox 43"/>
              <p:cNvSpPr txBox="1"/>
              <p:nvPr/>
            </p:nvSpPr>
            <p:spPr>
              <a:xfrm>
                <a:off x="2986576" y="4798584"/>
                <a:ext cx="1412117"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l-SI" i="1" dirty="0" smtClean="0">
                              <a:solidFill>
                                <a:schemeClr val="accent1"/>
                              </a:solidFill>
                              <a:latin typeface="Cambria Math" panose="02040503050406030204" pitchFamily="18" charset="0"/>
                            </a:rPr>
                          </m:ctrlPr>
                        </m:sSubPr>
                        <m:e>
                          <m:r>
                            <a:rPr lang="sl-SI" b="0" i="1" dirty="0" smtClean="0">
                              <a:solidFill>
                                <a:schemeClr val="accent1"/>
                              </a:solidFill>
                              <a:latin typeface="Cambria Math" panose="02040503050406030204" pitchFamily="18" charset="0"/>
                            </a:rPr>
                            <m:t>𝑃</m:t>
                          </m:r>
                        </m:e>
                        <m:sub>
                          <m:r>
                            <a:rPr lang="sl-SI" b="0" i="1" dirty="0" smtClean="0">
                              <a:solidFill>
                                <a:schemeClr val="accent1"/>
                              </a:solidFill>
                              <a:latin typeface="Cambria Math" panose="02040503050406030204" pitchFamily="18" charset="0"/>
                            </a:rPr>
                            <m:t>𝑈</m:t>
                          </m:r>
                        </m:sub>
                      </m:sSub>
                      <m:r>
                        <a:rPr lang="sl-SI" b="0" i="1" dirty="0" smtClean="0">
                          <a:latin typeface="Cambria Math" panose="02040503050406030204" pitchFamily="18" charset="0"/>
                        </a:rPr>
                        <m:t>=</m:t>
                      </m:r>
                      <m:sSub>
                        <m:sSubPr>
                          <m:ctrlPr>
                            <a:rPr lang="sl-SI" b="0" i="1" dirty="0" smtClean="0">
                              <a:latin typeface="Cambria Math" panose="02040503050406030204" pitchFamily="18" charset="0"/>
                            </a:rPr>
                          </m:ctrlPr>
                        </m:sSubPr>
                        <m:e>
                          <m:r>
                            <a:rPr lang="sl-SI" b="0" i="1" dirty="0" smtClean="0">
                              <a:latin typeface="Cambria Math" panose="02040503050406030204" pitchFamily="18" charset="0"/>
                            </a:rPr>
                            <m:t>𝑃</m:t>
                          </m:r>
                        </m:e>
                        <m:sub>
                          <m:r>
                            <a:rPr lang="sl-SI" b="0" i="1" dirty="0" smtClean="0">
                              <a:latin typeface="Cambria Math" panose="02040503050406030204" pitchFamily="18" charset="0"/>
                            </a:rPr>
                            <m:t>𝑇𝑖</m:t>
                          </m:r>
                        </m:sub>
                      </m:sSub>
                      <m:r>
                        <a:rPr lang="sl-SI" b="0" i="1" dirty="0" smtClean="0">
                          <a:latin typeface="Cambria Math" panose="02040503050406030204" pitchFamily="18" charset="0"/>
                        </a:rPr>
                        <m:t>−</m:t>
                      </m:r>
                      <m:sSub>
                        <m:sSubPr>
                          <m:ctrlPr>
                            <a:rPr lang="sl-SI" b="0" i="1" dirty="0" smtClean="0">
                              <a:latin typeface="Cambria Math" panose="02040503050406030204" pitchFamily="18" charset="0"/>
                            </a:rPr>
                          </m:ctrlPr>
                        </m:sSubPr>
                        <m:e>
                          <m:r>
                            <a:rPr lang="sl-SI" b="0" i="1" dirty="0" smtClean="0">
                              <a:latin typeface="Cambria Math" panose="02040503050406030204" pitchFamily="18" charset="0"/>
                            </a:rPr>
                            <m:t>𝑃</m:t>
                          </m:r>
                        </m:e>
                        <m:sub>
                          <m:r>
                            <a:rPr lang="sl-SI" b="0" i="1" dirty="0" smtClean="0">
                              <a:latin typeface="Cambria Math" panose="02040503050406030204" pitchFamily="18" charset="0"/>
                            </a:rPr>
                            <m:t>𝐸</m:t>
                          </m:r>
                        </m:sub>
                      </m:sSub>
                    </m:oMath>
                  </m:oMathPara>
                </a14:m>
                <a:endParaRPr lang="sl-SI" baseline="-25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2986576" y="4798584"/>
                <a:ext cx="1412117" cy="270652"/>
              </a:xfrm>
              <a:prstGeom prst="rect">
                <a:avLst/>
              </a:prstGeom>
              <a:blipFill rotWithShape="0">
                <a:blip r:embed="rId11"/>
                <a:stretch>
                  <a:fillRect l="-4310" r="-1293" b="-22222"/>
                </a:stretch>
              </a:blipFill>
            </p:spPr>
            <p:txBody>
              <a:bodyPr/>
              <a:lstStyle/>
              <a:p>
                <a:r>
                  <a:rPr lang="sl-SI">
                    <a:noFill/>
                  </a:rPr>
                  <a:t> </a:t>
                </a:r>
              </a:p>
            </p:txBody>
          </p:sp>
        </mc:Fallback>
      </mc:AlternateContent>
      <p:pic>
        <p:nvPicPr>
          <p:cNvPr id="65" name="Picture 64"/>
          <p:cNvPicPr>
            <a:picLocks noChangeAspect="1"/>
          </p:cNvPicPr>
          <p:nvPr/>
        </p:nvPicPr>
        <p:blipFill>
          <a:blip r:embed="rId12"/>
          <a:stretch>
            <a:fillRect/>
          </a:stretch>
        </p:blipFill>
        <p:spPr>
          <a:xfrm>
            <a:off x="9204004" y="1107205"/>
            <a:ext cx="922186" cy="928773"/>
          </a:xfrm>
          <a:prstGeom prst="rect">
            <a:avLst/>
          </a:prstGeom>
        </p:spPr>
      </p:pic>
      <p:grpSp>
        <p:nvGrpSpPr>
          <p:cNvPr id="66" name="Group 65"/>
          <p:cNvGrpSpPr/>
          <p:nvPr/>
        </p:nvGrpSpPr>
        <p:grpSpPr>
          <a:xfrm>
            <a:off x="5097466" y="3078560"/>
            <a:ext cx="1325098" cy="807199"/>
            <a:chOff x="7466487" y="5934066"/>
            <a:chExt cx="1325098" cy="807199"/>
          </a:xfrm>
        </p:grpSpPr>
        <p:sp>
          <p:nvSpPr>
            <p:cNvPr id="68" name="PoljeZBesedilom 87">
              <a:extLst>
                <a:ext uri="{FF2B5EF4-FFF2-40B4-BE49-F238E27FC236}">
                  <a16:creationId xmlns="" xmlns:a16="http://schemas.microsoft.com/office/drawing/2014/main" id="{0555E80E-4562-4C90-8F5C-172C6A76E622}"/>
                </a:ext>
              </a:extLst>
            </p:cNvPr>
            <p:cNvSpPr txBox="1"/>
            <p:nvPr/>
          </p:nvSpPr>
          <p:spPr>
            <a:xfrm>
              <a:off x="7466487" y="5934066"/>
              <a:ext cx="1325098" cy="400110"/>
            </a:xfrm>
            <a:prstGeom prst="rect">
              <a:avLst/>
            </a:prstGeom>
            <a:noFill/>
          </p:spPr>
          <p:txBody>
            <a:bodyPr wrap="square" rtlCol="0">
              <a:spAutoFit/>
            </a:bodyPr>
            <a:lstStyle/>
            <a:p>
              <a:r>
                <a:rPr lang="sl-SI" sz="1000" dirty="0" err="1"/>
                <a:t>Select</a:t>
              </a:r>
              <a:r>
                <a:rPr lang="sl-SI" sz="1000" dirty="0"/>
                <a:t> </a:t>
              </a:r>
              <a:r>
                <a:rPr lang="sl-SI" sz="1000" dirty="0" err="1"/>
                <a:t>climate</a:t>
              </a:r>
              <a:r>
                <a:rPr lang="sl-SI" sz="1000" dirty="0"/>
                <a:t> </a:t>
              </a:r>
              <a:r>
                <a:rPr lang="sl-SI" sz="1000" dirty="0" err="1"/>
                <a:t>change</a:t>
              </a:r>
              <a:r>
                <a:rPr lang="sl-SI" sz="1000" dirty="0"/>
                <a:t> </a:t>
              </a:r>
              <a:r>
                <a:rPr lang="sl-SI" sz="1000" dirty="0" err="1"/>
                <a:t>prediction</a:t>
              </a:r>
              <a:r>
                <a:rPr lang="sl-SI" sz="1000" dirty="0"/>
                <a:t> </a:t>
              </a:r>
              <a:r>
                <a:rPr lang="sl-SI" sz="1000" dirty="0" err="1"/>
                <a:t>value</a:t>
              </a:r>
              <a:r>
                <a:rPr lang="sl-SI" sz="1000" dirty="0"/>
                <a:t> (</a:t>
              </a:r>
              <a:r>
                <a:rPr lang="sl-SI" sz="1000" dirty="0" err="1"/>
                <a:t>Cc</a:t>
              </a:r>
              <a:r>
                <a:rPr lang="sl-SI" sz="1000" dirty="0"/>
                <a:t>):</a:t>
              </a:r>
            </a:p>
          </p:txBody>
        </p:sp>
        <p:sp>
          <p:nvSpPr>
            <p:cNvPr id="69" name="Pravokotnik 9">
              <a:extLst>
                <a:ext uri="{FF2B5EF4-FFF2-40B4-BE49-F238E27FC236}">
                  <a16:creationId xmlns="" xmlns:a16="http://schemas.microsoft.com/office/drawing/2014/main" id="{5596446A-63DD-4EF2-AFCE-BABB8911605E}"/>
                </a:ext>
              </a:extLst>
            </p:cNvPr>
            <p:cNvSpPr/>
            <p:nvPr/>
          </p:nvSpPr>
          <p:spPr>
            <a:xfrm>
              <a:off x="7667634" y="6322434"/>
              <a:ext cx="476250" cy="2097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a:solidFill>
                    <a:schemeClr val="tx1"/>
                  </a:solidFill>
                </a:rPr>
                <a:t>No </a:t>
              </a:r>
              <a:r>
                <a:rPr lang="sl-SI" sz="600" b="1" dirty="0" err="1">
                  <a:solidFill>
                    <a:schemeClr val="tx1"/>
                  </a:solidFill>
                </a:rPr>
                <a:t>change</a:t>
              </a:r>
              <a:endParaRPr lang="sl-SI" sz="600" b="1" dirty="0">
                <a:solidFill>
                  <a:schemeClr val="tx1"/>
                </a:solidFill>
              </a:endParaRPr>
            </a:p>
          </p:txBody>
        </p:sp>
        <p:sp>
          <p:nvSpPr>
            <p:cNvPr id="70" name="Pravokotnik 91">
              <a:extLst>
                <a:ext uri="{FF2B5EF4-FFF2-40B4-BE49-F238E27FC236}">
                  <a16:creationId xmlns="" xmlns:a16="http://schemas.microsoft.com/office/drawing/2014/main" id="{1F7E53A9-E099-4A10-87F7-51F91E1480B6}"/>
                </a:ext>
              </a:extLst>
            </p:cNvPr>
            <p:cNvSpPr/>
            <p:nvPr/>
          </p:nvSpPr>
          <p:spPr>
            <a:xfrm>
              <a:off x="7667635" y="6531528"/>
              <a:ext cx="476248" cy="209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tx1"/>
                  </a:solidFill>
                </a:rPr>
                <a:t>10</a:t>
              </a:r>
              <a:r>
                <a:rPr lang="en-US" sz="600" b="1" dirty="0" smtClean="0">
                  <a:solidFill>
                    <a:schemeClr val="tx1"/>
                  </a:solidFill>
                </a:rPr>
                <a:t>% </a:t>
              </a:r>
              <a:r>
                <a:rPr lang="en-US" sz="600" b="1" dirty="0">
                  <a:solidFill>
                    <a:schemeClr val="tx1"/>
                  </a:solidFill>
                </a:rPr>
                <a:t>increase</a:t>
              </a:r>
            </a:p>
          </p:txBody>
        </p:sp>
        <p:sp>
          <p:nvSpPr>
            <p:cNvPr id="71" name="Pravokotnik 92">
              <a:extLst>
                <a:ext uri="{FF2B5EF4-FFF2-40B4-BE49-F238E27FC236}">
                  <a16:creationId xmlns="" xmlns:a16="http://schemas.microsoft.com/office/drawing/2014/main" id="{39D1EC38-E3CF-4713-A44B-02FCDA5CEB28}"/>
                </a:ext>
              </a:extLst>
            </p:cNvPr>
            <p:cNvSpPr/>
            <p:nvPr/>
          </p:nvSpPr>
          <p:spPr>
            <a:xfrm>
              <a:off x="8143884" y="6531528"/>
              <a:ext cx="452436" cy="2097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600" b="1" dirty="0" smtClean="0">
                  <a:solidFill>
                    <a:schemeClr val="bg1"/>
                  </a:solidFill>
                </a:rPr>
                <a:t>20</a:t>
              </a:r>
              <a:r>
                <a:rPr lang="en-US" sz="600" b="1" dirty="0">
                  <a:solidFill>
                    <a:schemeClr val="bg1"/>
                  </a:solidFill>
                </a:rPr>
                <a:t>% increase</a:t>
              </a:r>
            </a:p>
          </p:txBody>
        </p:sp>
        <p:sp>
          <p:nvSpPr>
            <p:cNvPr id="72" name="Pravokotnik 88">
              <a:extLst>
                <a:ext uri="{FF2B5EF4-FFF2-40B4-BE49-F238E27FC236}">
                  <a16:creationId xmlns="" xmlns:a16="http://schemas.microsoft.com/office/drawing/2014/main" id="{143A0AD7-D075-4C75-913B-CA32E8BB9CB2}"/>
                </a:ext>
              </a:extLst>
            </p:cNvPr>
            <p:cNvSpPr/>
            <p:nvPr/>
          </p:nvSpPr>
          <p:spPr>
            <a:xfrm>
              <a:off x="8144284" y="6326554"/>
              <a:ext cx="452037" cy="209737"/>
            </a:xfrm>
            <a:prstGeom prst="rect">
              <a:avLst/>
            </a:prstGeom>
            <a:solidFill>
              <a:schemeClr val="accent1">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chemeClr val="tx1"/>
                  </a:solidFill>
                </a:rPr>
                <a:t>5% increase</a:t>
              </a:r>
              <a:endParaRPr lang="en-US" sz="600" b="1" dirty="0">
                <a:solidFill>
                  <a:schemeClr val="tx1"/>
                </a:solidFill>
              </a:endParaRPr>
            </a:p>
          </p:txBody>
        </p:sp>
      </p:grpSp>
      <p:pic>
        <p:nvPicPr>
          <p:cNvPr id="51" name="Picture 50"/>
          <p:cNvPicPr>
            <a:picLocks noChangeAspect="1"/>
          </p:cNvPicPr>
          <p:nvPr/>
        </p:nvPicPr>
        <p:blipFill>
          <a:blip r:embed="rId13"/>
          <a:stretch>
            <a:fillRect/>
          </a:stretch>
        </p:blipFill>
        <p:spPr>
          <a:xfrm>
            <a:off x="6001081" y="1011462"/>
            <a:ext cx="876394" cy="851422"/>
          </a:xfrm>
          <a:prstGeom prst="rect">
            <a:avLst/>
          </a:prstGeom>
        </p:spPr>
      </p:pic>
      <p:pic>
        <p:nvPicPr>
          <p:cNvPr id="53" name="Picture 52"/>
          <p:cNvPicPr>
            <a:picLocks noChangeAspect="1"/>
          </p:cNvPicPr>
          <p:nvPr/>
        </p:nvPicPr>
        <p:blipFill>
          <a:blip r:embed="rId13"/>
          <a:stretch>
            <a:fillRect/>
          </a:stretch>
        </p:blipFill>
        <p:spPr>
          <a:xfrm>
            <a:off x="8557136" y="2085515"/>
            <a:ext cx="876394" cy="851422"/>
          </a:xfrm>
          <a:prstGeom prst="rect">
            <a:avLst/>
          </a:prstGeom>
        </p:spPr>
      </p:pic>
    </p:spTree>
    <p:extLst>
      <p:ext uri="{BB962C8B-B14F-4D97-AF65-F5344CB8AC3E}">
        <p14:creationId xmlns:p14="http://schemas.microsoft.com/office/powerpoint/2010/main" val="2710842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1104</Words>
  <Application>Microsoft Office PowerPoint</Application>
  <PresentationFormat>Widescreen</PresentationFormat>
  <Paragraphs>239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Panagiotis Ritsos</dc:creator>
  <cp:lastModifiedBy>Petra Pergar</cp:lastModifiedBy>
  <cp:revision>61</cp:revision>
  <cp:lastPrinted>2019-12-03T13:32:05Z</cp:lastPrinted>
  <dcterms:created xsi:type="dcterms:W3CDTF">2019-11-11T13:12:06Z</dcterms:created>
  <dcterms:modified xsi:type="dcterms:W3CDTF">2019-12-03T13:32:11Z</dcterms:modified>
</cp:coreProperties>
</file>