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8" autoAdjust="0"/>
    <p:restoredTop sz="95052" autoAdjust="0"/>
  </p:normalViewPr>
  <p:slideViewPr>
    <p:cSldViewPr snapToGrid="0">
      <p:cViewPr varScale="1">
        <p:scale>
          <a:sx n="111" d="100"/>
          <a:sy n="111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112B7-5F4D-45E5-8712-8B12CE773D96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5952A-9C38-4FAE-A2FF-9924D82C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594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5B13-C3B4-419E-9132-F0AE05EC5CF2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A13-90F6-4209-821A-1ACA7AF1D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993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A13-90F6-4209-821A-1ACA7AF1D4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9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A13-90F6-4209-821A-1ACA7AF1D4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8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839B-637F-46F2-9F6C-5381230BF3B2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4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A441-BD9B-4D2A-92DD-FF407E76A3CD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2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B61A-D12E-4F6C-B271-ADC9FF3F48DA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840E-217F-4CFB-9FB4-60E62E1F238D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3704-8287-49A3-9372-E352C6566EFD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25C-C7AF-4287-ABC8-C73692B9ADA0}" type="datetime1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D50-1643-4E81-A345-B183230B3D21}" type="datetime1">
              <a:rPr lang="ru-RU" smtClean="0"/>
              <a:t>25.06.2018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F02E-7952-4234-91BD-6009A952226B}" type="datetime1">
              <a:rPr lang="ru-RU" smtClean="0"/>
              <a:t>25.06.2018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5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DC23-683F-4DFD-BBA7-F517B7CCC1C3}" type="datetime1">
              <a:rPr lang="ru-RU" smtClean="0"/>
              <a:t>25.06.2018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6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D80F-4CDE-4DBB-84C6-27FD19FEF2EC}" type="datetime1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6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6289-6CE5-46BF-957D-412600AC31FB}" type="datetime1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1A2A-BBAF-4E8F-9448-C79A040186D0}" type="datetime1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8355-ED90-486D-8672-8609E99B3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8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7924" y="3592548"/>
            <a:ext cx="7315201" cy="214150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41" y="214288"/>
            <a:ext cx="1344462" cy="1793478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960878" y="2210145"/>
            <a:ext cx="8264587" cy="923330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высшего образования «Калининградский государственный 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технический университет»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5097" y="3785747"/>
            <a:ext cx="6976153" cy="369332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A9F24"/>
                </a:solidFill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5096" y="4304138"/>
            <a:ext cx="6976153" cy="646331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Автоматизированная система организации производственного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процесса в </a:t>
            </a:r>
            <a:r>
              <a:rPr lang="ru-RU" b="1" dirty="0" smtClean="0">
                <a:solidFill>
                  <a:schemeClr val="bg1"/>
                </a:solidFill>
              </a:rPr>
              <a:t>студиях </a:t>
            </a:r>
            <a:r>
              <a:rPr lang="ru-RU" b="1" dirty="0" smtClean="0">
                <a:solidFill>
                  <a:schemeClr val="bg1"/>
                </a:solidFill>
              </a:rPr>
              <a:t>создания графического контента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2268" y="5126591"/>
            <a:ext cx="6976153" cy="369332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Разработал студент группы 14-ВТ Саркисян Э.В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29263" y="-2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10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Система «</a:t>
            </a:r>
            <a:r>
              <a:rPr lang="en-US" sz="2400" b="1" dirty="0" smtClean="0">
                <a:solidFill>
                  <a:schemeClr val="bg1"/>
                </a:solidFill>
              </a:rPr>
              <a:t>CGX Studio</a:t>
            </a:r>
            <a:r>
              <a:rPr lang="ru-RU" sz="2400" b="1" dirty="0" smtClean="0">
                <a:solidFill>
                  <a:schemeClr val="bg1"/>
                </a:solidFill>
              </a:rPr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 </a:t>
            </a:r>
            <a:r>
              <a:rPr lang="en-US" b="1" dirty="0">
                <a:solidFill>
                  <a:srgbClr val="CA9F24"/>
                </a:solidFill>
              </a:rPr>
              <a:t>/ UX. </a:t>
            </a:r>
            <a:r>
              <a:rPr lang="ru-RU" b="1" dirty="0" smtClean="0">
                <a:solidFill>
                  <a:srgbClr val="CA9F24"/>
                </a:solidFill>
              </a:rPr>
              <a:t>Представления </a:t>
            </a:r>
            <a:r>
              <a:rPr lang="ru-RU" b="1" dirty="0">
                <a:solidFill>
                  <a:srgbClr val="CA9F24"/>
                </a:solidFill>
              </a:rPr>
              <a:t>структуры проекта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0" y="310932"/>
            <a:ext cx="599090" cy="59909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112836" y="1454602"/>
            <a:ext cx="5988594" cy="4848496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8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11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Система «</a:t>
            </a:r>
            <a:r>
              <a:rPr lang="en-US" sz="2400" b="1" dirty="0" smtClean="0">
                <a:solidFill>
                  <a:schemeClr val="bg1"/>
                </a:solidFill>
              </a:rPr>
              <a:t>CGX Studio</a:t>
            </a:r>
            <a:r>
              <a:rPr lang="ru-RU" sz="2400" b="1" dirty="0" smtClean="0">
                <a:solidFill>
                  <a:schemeClr val="bg1"/>
                </a:solidFill>
              </a:rPr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 </a:t>
            </a:r>
            <a:r>
              <a:rPr lang="en-US" b="1" dirty="0">
                <a:solidFill>
                  <a:srgbClr val="CA9F24"/>
                </a:solidFill>
              </a:rPr>
              <a:t>/ UX. </a:t>
            </a:r>
            <a:r>
              <a:rPr lang="ru-RU" b="1" dirty="0" smtClean="0">
                <a:solidFill>
                  <a:srgbClr val="CA9F24"/>
                </a:solidFill>
              </a:rPr>
              <a:t>Обозреватель содержимого директорий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0" y="310932"/>
            <a:ext cx="599090" cy="5990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676" y="1401537"/>
            <a:ext cx="5428752" cy="4923192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12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1015663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Система «</a:t>
            </a:r>
            <a:r>
              <a:rPr lang="en-US" sz="2400" b="1" dirty="0" smtClean="0">
                <a:solidFill>
                  <a:schemeClr val="bg1"/>
                </a:solidFill>
              </a:rPr>
              <a:t>CGX Studio</a:t>
            </a:r>
            <a:r>
              <a:rPr lang="ru-RU" sz="2400" b="1" dirty="0" smtClean="0">
                <a:solidFill>
                  <a:schemeClr val="bg1"/>
                </a:solidFill>
              </a:rPr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 </a:t>
            </a:r>
            <a:r>
              <a:rPr lang="en-US" b="1" dirty="0">
                <a:solidFill>
                  <a:srgbClr val="CA9F24"/>
                </a:solidFill>
              </a:rPr>
              <a:t>/ UX. </a:t>
            </a:r>
            <a:r>
              <a:rPr lang="ru-RU" b="1" dirty="0">
                <a:solidFill>
                  <a:srgbClr val="CA9F24"/>
                </a:solidFill>
              </a:rPr>
              <a:t>Панель отправки файлов</a:t>
            </a:r>
          </a:p>
          <a:p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0" y="310932"/>
            <a:ext cx="599090" cy="59909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381877" y="1442508"/>
            <a:ext cx="5499364" cy="4885701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36199" y="1987769"/>
            <a:ext cx="9175531" cy="290085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36199" y="3022697"/>
            <a:ext cx="9175531" cy="83099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CA9F24"/>
                </a:solidFill>
              </a:rPr>
              <a:t>Спасибо за внимание</a:t>
            </a:r>
            <a:endParaRPr lang="ru-RU" sz="4800" b="1" dirty="0">
              <a:solidFill>
                <a:srgbClr val="CA9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099464" y="3982392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099463" y="1198558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099463" y="2602452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099464" y="3982392"/>
            <a:ext cx="6092536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099464" y="2602453"/>
            <a:ext cx="6092536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99464" y="1202038"/>
            <a:ext cx="6092536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97" y="1917446"/>
            <a:ext cx="2590966" cy="2590966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80000"/>
              </a:scheme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18638" y="1205848"/>
            <a:ext cx="4911462" cy="646331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A9F24"/>
                </a:solidFill>
              </a:rPr>
              <a:t>Объект исследования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Студии создания графического контента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3859" y="2615546"/>
            <a:ext cx="4887192" cy="923330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A9F24"/>
                </a:solidFill>
              </a:rPr>
              <a:t>Цель работы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Решение </a:t>
            </a:r>
            <a:r>
              <a:rPr lang="ru-RU" dirty="0">
                <a:solidFill>
                  <a:schemeClr val="bg1"/>
                </a:solidFill>
              </a:rPr>
              <a:t>проблем, </a:t>
            </a:r>
            <a:r>
              <a:rPr lang="ru-RU" dirty="0" smtClean="0">
                <a:solidFill>
                  <a:schemeClr val="bg1"/>
                </a:solidFill>
              </a:rPr>
              <a:t>связанных </a:t>
            </a:r>
            <a:r>
              <a:rPr lang="ru-RU" dirty="0">
                <a:solidFill>
                  <a:schemeClr val="bg1"/>
                </a:solidFill>
              </a:rPr>
              <a:t>с организацией деятельности при выполнении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87" y="4286762"/>
            <a:ext cx="612213" cy="61221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39" y="1504153"/>
            <a:ext cx="616723" cy="61672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73" y="2901566"/>
            <a:ext cx="622727" cy="6227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22343" y="3982316"/>
            <a:ext cx="4887192" cy="923330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A9F24"/>
                </a:solidFill>
              </a:rPr>
              <a:t>Задачи ВКР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 </a:t>
            </a:r>
            <a:r>
              <a:rPr lang="ru-RU" dirty="0" smtClean="0">
                <a:solidFill>
                  <a:schemeClr val="bg1"/>
                </a:solidFill>
              </a:rPr>
              <a:t>вспомогательного инструмента для сотрудников рассматриваемых предприятий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2</a:t>
            </a:fld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3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Определение</a:t>
            </a:r>
            <a:endParaRPr lang="ru-RU" b="1" dirty="0">
              <a:solidFill>
                <a:srgbClr val="CA9F24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6" y="305595"/>
            <a:ext cx="616723" cy="6167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50128" y="2453050"/>
            <a:ext cx="6580933" cy="2862322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A9F24"/>
                </a:solidFill>
              </a:rPr>
              <a:t>CG-Студии </a:t>
            </a:r>
            <a:r>
              <a:rPr lang="ru-RU" b="1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это предприятия, специализирующиеся на комплексном решении сложных задач в области компьютерной графики для </a:t>
            </a:r>
            <a:r>
              <a:rPr lang="ru-RU" dirty="0" smtClean="0">
                <a:solidFill>
                  <a:schemeClr val="bg1"/>
                </a:solidFill>
              </a:rPr>
              <a:t>кино, рекламы и игр. Они предлагают разработку: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концепт-арта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идеи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дизайна </a:t>
            </a:r>
            <a:r>
              <a:rPr lang="ru-RU" dirty="0">
                <a:solidFill>
                  <a:schemeClr val="bg1"/>
                </a:solidFill>
              </a:rPr>
              <a:t>и превизуализации проекта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визуальных эффектов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анимации </a:t>
            </a:r>
            <a:r>
              <a:rPr lang="ru-RU" dirty="0">
                <a:solidFill>
                  <a:schemeClr val="bg1"/>
                </a:solidFill>
              </a:rPr>
              <a:t>объектов и персонажей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2D и 3D </a:t>
            </a:r>
            <a:r>
              <a:rPr lang="ru-RU" dirty="0" smtClean="0">
                <a:solidFill>
                  <a:schemeClr val="bg1"/>
                </a:solidFill>
              </a:rPr>
              <a:t>композитинга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моушн-дизайна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80" y="3424771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64" y="2453051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16" y="2453050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58" y="3424770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9" y="3424772"/>
            <a:ext cx="971719" cy="97171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33" y="4396489"/>
            <a:ext cx="971719" cy="971721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26" y="4415010"/>
            <a:ext cx="971719" cy="971720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4</a:t>
            </a:fld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Диаграмма главного бизнес-процесса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6" y="305595"/>
            <a:ext cx="616723" cy="61672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78" y="1522177"/>
            <a:ext cx="6600244" cy="4675172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5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Диаграмма процесса реализации проекта</a:t>
            </a:r>
            <a:endParaRPr lang="ru-RU" b="1" dirty="0">
              <a:solidFill>
                <a:srgbClr val="CA9F24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6" y="305595"/>
            <a:ext cx="616723" cy="6167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79" y="1522177"/>
            <a:ext cx="6600242" cy="4675172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6</a:t>
            </a:fld>
            <a:endParaRPr lang="ru-RU" sz="24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Организационная структура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6" y="305595"/>
            <a:ext cx="616723" cy="6167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78" y="1576679"/>
            <a:ext cx="6600244" cy="4566168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7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Студии создания графического контента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Выявленные проблемы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6" y="305595"/>
            <a:ext cx="616723" cy="6167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1160" y="1440657"/>
            <a:ext cx="4864329" cy="4524315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A9F24"/>
                </a:solidFill>
              </a:rPr>
              <a:t>Организационные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трудоемкое </a:t>
            </a:r>
            <a:r>
              <a:rPr lang="ru-RU" dirty="0">
                <a:solidFill>
                  <a:schemeClr val="bg1"/>
                </a:solidFill>
              </a:rPr>
              <a:t>создание и изменение структуры проекта на серверах </a:t>
            </a:r>
            <a:r>
              <a:rPr lang="ru-RU" dirty="0" smtClean="0">
                <a:solidFill>
                  <a:schemeClr val="bg1"/>
                </a:solidFill>
              </a:rPr>
              <a:t>отделов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трудоемкое </a:t>
            </a:r>
            <a:r>
              <a:rPr lang="ru-RU" dirty="0">
                <a:solidFill>
                  <a:schemeClr val="bg1"/>
                </a:solidFill>
              </a:rPr>
              <a:t>распределение задач по художникам и контроль проделанной </a:t>
            </a:r>
            <a:r>
              <a:rPr lang="ru-RU" dirty="0" smtClean="0">
                <a:solidFill>
                  <a:schemeClr val="bg1"/>
                </a:solidFill>
              </a:rPr>
              <a:t>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трудоемкая </a:t>
            </a:r>
            <a:r>
              <a:rPr lang="ru-RU" dirty="0">
                <a:solidFill>
                  <a:schemeClr val="bg1"/>
                </a:solidFill>
              </a:rPr>
              <a:t>передача данных между сотрудниками </a:t>
            </a:r>
            <a:r>
              <a:rPr lang="ru-RU" dirty="0" smtClean="0">
                <a:solidFill>
                  <a:schemeClr val="bg1"/>
                </a:solidFill>
              </a:rPr>
              <a:t>студии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отсутствии </a:t>
            </a:r>
            <a:r>
              <a:rPr lang="ru-RU" dirty="0">
                <a:solidFill>
                  <a:schemeClr val="bg1"/>
                </a:solidFill>
              </a:rPr>
              <a:t>возможности быстрого доступа к готовым асетам и результатам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отсутствие </a:t>
            </a:r>
            <a:r>
              <a:rPr lang="ru-RU" dirty="0">
                <a:solidFill>
                  <a:schemeClr val="bg1"/>
                </a:solidFill>
              </a:rPr>
              <a:t>моментальной связи между художниками и </a:t>
            </a:r>
            <a:r>
              <a:rPr lang="ru-RU" dirty="0" smtClean="0">
                <a:solidFill>
                  <a:schemeClr val="bg1"/>
                </a:solidFill>
              </a:rPr>
              <a:t>начальниками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7440" y="1454087"/>
            <a:ext cx="4864450" cy="480131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A9F24"/>
                </a:solidFill>
              </a:rPr>
              <a:t>Рабочие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длительное </a:t>
            </a:r>
            <a:r>
              <a:rPr lang="ru-RU" dirty="0">
                <a:solidFill>
                  <a:schemeClr val="bg1"/>
                </a:solidFill>
              </a:rPr>
              <a:t>создание файловой структуры локального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частые </a:t>
            </a:r>
            <a:r>
              <a:rPr lang="ru-RU" dirty="0">
                <a:solidFill>
                  <a:schemeClr val="bg1"/>
                </a:solidFill>
              </a:rPr>
              <a:t>сбои и вылет используемых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долгая </a:t>
            </a:r>
            <a:r>
              <a:rPr lang="ru-RU" dirty="0">
                <a:solidFill>
                  <a:schemeClr val="bg1"/>
                </a:solidFill>
              </a:rPr>
              <a:t>настройка приложения перед его </a:t>
            </a:r>
            <a:r>
              <a:rPr lang="ru-RU" dirty="0" smtClean="0">
                <a:solidFill>
                  <a:schemeClr val="bg1"/>
                </a:solidFill>
              </a:rPr>
              <a:t>запуском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отсутствие </a:t>
            </a:r>
            <a:r>
              <a:rPr lang="ru-RU" dirty="0">
                <a:solidFill>
                  <a:schemeClr val="bg1"/>
                </a:solidFill>
              </a:rPr>
              <a:t>логической связи между настройками используемых приложений и текущим </a:t>
            </a:r>
            <a:r>
              <a:rPr lang="ru-RU" dirty="0" smtClean="0">
                <a:solidFill>
                  <a:schemeClr val="bg1"/>
                </a:solidFill>
              </a:rPr>
              <a:t>проектом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отсутствие инструментария </a:t>
            </a:r>
            <a:r>
              <a:rPr lang="ru-RU" dirty="0">
                <a:solidFill>
                  <a:schemeClr val="bg1"/>
                </a:solidFill>
              </a:rPr>
              <a:t>управления личными ресурсами </a:t>
            </a:r>
            <a:r>
              <a:rPr lang="ru-RU" dirty="0" smtClean="0">
                <a:solidFill>
                  <a:schemeClr val="bg1"/>
                </a:solidFill>
              </a:rPr>
              <a:t>и локальным проектом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1655" y="19122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8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Система «</a:t>
            </a:r>
            <a:r>
              <a:rPr lang="en-US" sz="2400" b="1" dirty="0" smtClean="0">
                <a:solidFill>
                  <a:schemeClr val="bg1"/>
                </a:solidFill>
              </a:rPr>
              <a:t>CGX Studio</a:t>
            </a:r>
            <a:r>
              <a:rPr lang="ru-RU" sz="2400" b="1" dirty="0" smtClean="0">
                <a:solidFill>
                  <a:schemeClr val="bg1"/>
                </a:solidFill>
              </a:rPr>
              <a:t>»</a:t>
            </a:r>
          </a:p>
          <a:p>
            <a:r>
              <a:rPr lang="ru-RU" b="1" dirty="0" smtClean="0">
                <a:solidFill>
                  <a:srgbClr val="CA9F24"/>
                </a:solidFill>
              </a:rPr>
              <a:t>Структура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0" y="310932"/>
            <a:ext cx="599090" cy="5990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732635" y="1879387"/>
            <a:ext cx="8726730" cy="382028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4E478355-ED90-486D-8672-8609E99B30C3}" type="slidenum">
              <a:rPr lang="ru-RU" sz="2400" b="1" smtClean="0"/>
              <a:t>9</a:t>
            </a:fld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480"/>
            <a:ext cx="12191999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83819" y="201685"/>
            <a:ext cx="10647242" cy="738664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Система «</a:t>
            </a:r>
            <a:r>
              <a:rPr lang="en-US" sz="2400" b="1" dirty="0" smtClean="0">
                <a:solidFill>
                  <a:schemeClr val="bg1"/>
                </a:solidFill>
              </a:rPr>
              <a:t>CGX Studio</a:t>
            </a:r>
            <a:r>
              <a:rPr lang="ru-RU" sz="2400" b="1" dirty="0" smtClean="0">
                <a:solidFill>
                  <a:schemeClr val="bg1"/>
                </a:solidFill>
              </a:rPr>
              <a:t>»</a:t>
            </a:r>
          </a:p>
          <a:p>
            <a:r>
              <a:rPr lang="en-US" b="1" dirty="0" smtClean="0">
                <a:solidFill>
                  <a:srgbClr val="CA9F24"/>
                </a:solidFill>
              </a:rPr>
              <a:t>UI</a:t>
            </a:r>
            <a:r>
              <a:rPr lang="ru-RU" b="1" dirty="0" smtClean="0">
                <a:solidFill>
                  <a:srgbClr val="CA9F24"/>
                </a:solidFill>
              </a:rPr>
              <a:t> </a:t>
            </a:r>
            <a:r>
              <a:rPr lang="en-US" b="1" dirty="0" smtClean="0">
                <a:solidFill>
                  <a:srgbClr val="CA9F24"/>
                </a:solidFill>
              </a:rPr>
              <a:t>/</a:t>
            </a:r>
            <a:r>
              <a:rPr lang="ru-RU" b="1" dirty="0" smtClean="0">
                <a:solidFill>
                  <a:srgbClr val="CA9F24"/>
                </a:solidFill>
              </a:rPr>
              <a:t> </a:t>
            </a:r>
            <a:r>
              <a:rPr lang="en-US" b="1" dirty="0" smtClean="0">
                <a:solidFill>
                  <a:srgbClr val="CA9F24"/>
                </a:solidFill>
              </a:rPr>
              <a:t>UX. </a:t>
            </a:r>
            <a:r>
              <a:rPr lang="ru-RU" b="1" dirty="0" smtClean="0">
                <a:solidFill>
                  <a:srgbClr val="CA9F24"/>
                </a:solidFill>
              </a:rPr>
              <a:t>Главное окно</a:t>
            </a:r>
            <a:r>
              <a:rPr lang="en-US" b="1" dirty="0" smtClean="0">
                <a:solidFill>
                  <a:srgbClr val="CA9F24"/>
                </a:solidFill>
              </a:rPr>
              <a:t> </a:t>
            </a:r>
            <a:endParaRPr lang="ru-RU" b="1" dirty="0">
              <a:solidFill>
                <a:srgbClr val="CA9F2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5" y="0"/>
            <a:ext cx="1222880" cy="12209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827145" y="6435191"/>
            <a:ext cx="2559977" cy="307777"/>
          </a:xfrm>
          <a:prstGeom prst="rect">
            <a:avLst/>
          </a:prstGeom>
          <a:noFill/>
          <a:effectLst>
            <a:outerShdw blurRad="63500" dist="254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A9F24"/>
                </a:solidFill>
              </a:rPr>
              <a:t>CGX Studio</a:t>
            </a:r>
            <a:endParaRPr lang="ru-RU" sz="1400" b="1" dirty="0">
              <a:solidFill>
                <a:srgbClr val="CA9F24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5993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392379" y="6612294"/>
            <a:ext cx="4054870" cy="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0" y="310932"/>
            <a:ext cx="599090" cy="5990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55" y="1379848"/>
            <a:ext cx="8555555" cy="4977389"/>
          </a:xfrm>
          <a:prstGeom prst="rect">
            <a:avLst/>
          </a:prstGeom>
          <a:effectLst>
            <a:outerShdw blurRad="88900" dist="50800" algn="ctr" rotWithShape="0">
              <a:schemeClr val="tx1">
                <a:alpha val="78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306</Words>
  <Application>Microsoft Office PowerPoint</Application>
  <PresentationFormat>Широкоэкранный</PresentationFormat>
  <Paragraphs>86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Эдуард</dc:creator>
  <cp:lastModifiedBy>Эдуард</cp:lastModifiedBy>
  <cp:revision>52</cp:revision>
  <dcterms:created xsi:type="dcterms:W3CDTF">2018-06-23T14:49:03Z</dcterms:created>
  <dcterms:modified xsi:type="dcterms:W3CDTF">2018-06-24T23:11:44Z</dcterms:modified>
</cp:coreProperties>
</file>