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2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3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5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9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5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smyweb.com/webmarketing-e-marketing-communication/reseaux-sociaux-smo/ok-nouveau-datacenter-pour-facebook-en-sue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enter-insider.de/die-vorteile-von-sam-als-managed-service-a-78852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chobitshacenunbyte.com/2017/07/17/comandos-basicos-en-virtualizacion-con-hp-ux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rver-lights-glass-tiles-technology-hi-tech-transparent-background-abstract-room-architecture-door-operative-system-data-center-wallpaper-hdkzn/download/1366x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423C3-0021-2334-9236-16C9F7FB8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MX" sz="6200" dirty="0"/>
              <a:t>CloudSIM: proveedor de infraestructura como servicio</a:t>
            </a:r>
            <a:endParaRPr lang="es-CR" sz="6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7D668-B34D-21A6-752C-573DA082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Edward Alfaro Murillo</a:t>
            </a:r>
            <a:endParaRPr lang="es-C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43B9C788-7168-0026-4EEE-F42EBA1A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87" r="2478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37" name="Straight Connector 3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3B1F-D081-21EB-5F5E-C7E1F5CF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24" r="3879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26FD311-2C23-027D-9626-F438D858AC29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general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Investigar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software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CloudSim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proveedor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específicos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Investigar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diseño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software que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tenga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proveedor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Investigar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librerías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necesaria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Proponer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soluciones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prueba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pruebas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software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Puente de metal&#10;&#10;Descripción generada automáticamente con confianza baja">
            <a:extLst>
              <a:ext uri="{FF2B5EF4-FFF2-40B4-BE49-F238E27FC236}">
                <a16:creationId xmlns:a16="http://schemas.microsoft.com/office/drawing/2014/main" id="{F59A0B17-239E-7501-EE22-ED12A2A5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230" r="1935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77C32CB-2DEC-1998-FA9A-237271651556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IaaS (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(IaaS, Infrastructure as a Service)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pertenece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IaaS,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proveedor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ofrece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TIC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forma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abono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concepto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de: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servidores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hardware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suministro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red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máquinas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(VM, Virtual Machines). Por lo tanto, también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comprende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relacionados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seguridad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copias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seguridad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regularidad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las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menudo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IaaS. Con IaaS,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proveedor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softwares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propios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comprados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Las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escogen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menudo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IaaS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(gran)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inversión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supone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hardware o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posponerla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tiempo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Sin embargo,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suele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desarrollo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sobre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PaaS (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plataforma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 SaaS (software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C5CD0B-8E1D-5408-8352-7DA317F74E12}"/>
              </a:ext>
            </a:extLst>
          </p:cNvPr>
          <p:cNvSpPr txBox="1"/>
          <p:nvPr/>
        </p:nvSpPr>
        <p:spPr>
          <a:xfrm>
            <a:off x="2383663" y="6657945"/>
            <a:ext cx="21964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R" sz="700">
                <a:solidFill>
                  <a:srgbClr val="FFFFFF"/>
                </a:solidFill>
                <a:hlinkClick r:id="rId3" tooltip="https://www.pressmyweb.com/webmarketing-e-marketing-communication/reseaux-sociaux-smo/ok-nouveau-datacenter-pour-facebook-en-sue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R" sz="700">
                <a:solidFill>
                  <a:srgbClr val="FFFFFF"/>
                </a:solidFill>
              </a:rPr>
              <a:t> de Autor desconocido está bajo licencia </a:t>
            </a:r>
            <a:r>
              <a:rPr lang="es-C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s-C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E110F220-88CC-14FA-2C33-2E4A057A8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023" r="1377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11649-7278-9303-A170-6920CF38C96E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propias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(IaaS),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físicos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(hosts,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ancho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banda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máquinas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(VMs) 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(Cloudlets).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Ejecución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VMs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hosts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correspondientes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Cloudlets son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enviados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VM. El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planificador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VM define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cómo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Cloudlets: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tiempo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dividen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las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permitiendo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simultáneamente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espacio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compartido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hasta que termina,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ejecutándose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Cloudlets 0-2 (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VM #0):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forma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simultánea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gracias al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planificador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time-shared,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tiempo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finalización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varía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dependiendo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longitud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(10,000; 100,000; 1,000,000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instrucciones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Cloudlets 3-5 (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VM #1):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uno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uno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debido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planificador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space-shared. Por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El Cloudlet #3 termina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10.01, 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Cloudlet #4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comienza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justo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después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diferencia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tiempos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ejecución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(30, 210, 2000, etc.)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refleja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diferentes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tamaños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prioridades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Cloudlets,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así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políticas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planificación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VMs.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Vista de una estación de noche&#10;&#10;Descripción generada automáticamente con confianza media">
            <a:extLst>
              <a:ext uri="{FF2B5EF4-FFF2-40B4-BE49-F238E27FC236}">
                <a16:creationId xmlns:a16="http://schemas.microsoft.com/office/drawing/2014/main" id="{906CE82B-17E1-9B7D-182C-F673A4CE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853" r="308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DD2FF11-FFD3-8987-E2A6-B40C4AE03282}"/>
              </a:ext>
            </a:extLst>
          </p:cNvPr>
          <p:cNvSpPr txBox="1"/>
          <p:nvPr/>
        </p:nvSpPr>
        <p:spPr>
          <a:xfrm>
            <a:off x="5222900" y="55372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Datacenter: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datacenter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física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ofrece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Aquí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hosts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servidores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físicos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uno con: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8 CPUs.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16 GB de RAM.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1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millón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unidades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También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especifican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costos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asociados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utilización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datacenter (CPU,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 ancho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Broker: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broker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actúa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intermediario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(que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envían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datacenter.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encarga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asignar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las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máquinas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(VMs) 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comunicarse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datacenter.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Máquinas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(VMs):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VMs,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2 CPUs.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4 GB de RAM.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10 GB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almacenamiento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VMs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virtualizados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datacenter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asigna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Creación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(Cloudlets):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(cloudlets) que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necesitan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procesadas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Cada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10,000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instrucciones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Un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entrada 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salida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300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unidades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tamaño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Las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aplicaciones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cargas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trabajo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2C9739-717B-9A87-505E-D3748A421DBC}"/>
              </a:ext>
            </a:extLst>
          </p:cNvPr>
          <p:cNvSpPr txBox="1"/>
          <p:nvPr/>
        </p:nvSpPr>
        <p:spPr>
          <a:xfrm>
            <a:off x="2253819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R" sz="700">
                <a:solidFill>
                  <a:srgbClr val="FFFFFF"/>
                </a:solidFill>
                <a:hlinkClick r:id="rId3" tooltip="https://www.ochobitshacenunbyte.com/2017/07/17/comandos-basicos-en-virtualizacion-con-hp-u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R" sz="700">
                <a:solidFill>
                  <a:srgbClr val="FFFFFF"/>
                </a:solidFill>
              </a:rPr>
              <a:t> de Autor desconocido está bajo licencia </a:t>
            </a:r>
            <a:r>
              <a:rPr lang="es-C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C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63285A00-74CC-E14A-C761-B247E023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3333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E9DCBDE-35B4-E223-3048-70E7650D3C8A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permitiendo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broker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asigne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(cloudlets) a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máquinas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virtuales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finalizar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muestran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incluyendo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métricas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tiempo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finalización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éxito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 El VM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tarea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160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6B9DB8FE-1093-A87A-0FE9-B34DD9602A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50660AA-0139-0E68-9950-EF80BEFFCF53}"/>
              </a:ext>
            </a:extLst>
          </p:cNvPr>
          <p:cNvSpPr txBox="1"/>
          <p:nvPr/>
        </p:nvSpPr>
        <p:spPr>
          <a:xfrm>
            <a:off x="1276078" y="1426468"/>
            <a:ext cx="9722389" cy="436168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9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 err="1">
                <a:solidFill>
                  <a:srgbClr val="FFFFFF"/>
                </a:solidFill>
              </a:rPr>
              <a:t>Conclusión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Para </a:t>
            </a:r>
            <a:r>
              <a:rPr lang="en-US" sz="1500" dirty="0" err="1">
                <a:solidFill>
                  <a:srgbClr val="FFFFFF"/>
                </a:solidFill>
              </a:rPr>
              <a:t>concluir</a:t>
            </a:r>
            <a:r>
              <a:rPr lang="en-US" sz="1500" dirty="0">
                <a:solidFill>
                  <a:srgbClr val="FFFFFF"/>
                </a:solidFill>
              </a:rPr>
              <a:t> con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parte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generalizada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los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resultados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tras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análisis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los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ejemplos</a:t>
            </a:r>
            <a:r>
              <a:rPr lang="en-US" sz="1500" dirty="0">
                <a:solidFill>
                  <a:srgbClr val="FFFFFF"/>
                </a:solidFill>
              </a:rPr>
              <a:t>, se </a:t>
            </a:r>
            <a:r>
              <a:rPr lang="en-US" sz="1500" dirty="0" err="1">
                <a:solidFill>
                  <a:srgbClr val="FFFFFF"/>
                </a:solidFill>
              </a:rPr>
              <a:t>puede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decir</a:t>
            </a:r>
            <a:r>
              <a:rPr lang="en-US" sz="1500" dirty="0">
                <a:solidFill>
                  <a:srgbClr val="FFFFFF"/>
                </a:solidFill>
              </a:rPr>
              <a:t> que,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caso</a:t>
            </a:r>
            <a:r>
              <a:rPr lang="en-US" sz="1500" dirty="0">
                <a:solidFill>
                  <a:srgbClr val="FFFFFF"/>
                </a:solidFill>
              </a:rPr>
              <a:t> del </a:t>
            </a:r>
            <a:r>
              <a:rPr lang="en-US" sz="1500" dirty="0" err="1">
                <a:solidFill>
                  <a:srgbClr val="FFFFFF"/>
                </a:solidFill>
              </a:rPr>
              <a:t>ejemplo</a:t>
            </a:r>
            <a:r>
              <a:rPr lang="en-US" sz="1500" dirty="0">
                <a:solidFill>
                  <a:srgbClr val="FFFFFF"/>
                </a:solidFill>
              </a:rPr>
              <a:t> 1,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código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simula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comportamiento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infraestructura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nube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donde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ejecutan</a:t>
            </a:r>
            <a:r>
              <a:rPr lang="en-US" sz="1500" dirty="0">
                <a:solidFill>
                  <a:srgbClr val="FFFFFF"/>
                </a:solidFill>
              </a:rPr>
              <a:t> cloudlets (</a:t>
            </a:r>
            <a:r>
              <a:rPr lang="en-US" sz="1500" dirty="0" err="1">
                <a:solidFill>
                  <a:srgbClr val="FFFFFF"/>
                </a:solidFill>
              </a:rPr>
              <a:t>trabajos</a:t>
            </a:r>
            <a:r>
              <a:rPr lang="en-US" sz="1500" dirty="0">
                <a:solidFill>
                  <a:srgbClr val="FFFFFF"/>
                </a:solidFill>
              </a:rPr>
              <a:t>) </a:t>
            </a:r>
            <a:r>
              <a:rPr lang="en-US" sz="1500" dirty="0" err="1">
                <a:solidFill>
                  <a:srgbClr val="FFFFFF"/>
                </a:solidFill>
              </a:rPr>
              <a:t>sobre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máquinas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virtuales</a:t>
            </a:r>
            <a:r>
              <a:rPr lang="en-US" sz="1500" dirty="0">
                <a:solidFill>
                  <a:srgbClr val="FFFFFF"/>
                </a:solidFill>
              </a:rPr>
              <a:t> (VMs) que </a:t>
            </a:r>
            <a:r>
              <a:rPr lang="en-US" sz="1500" dirty="0" err="1">
                <a:solidFill>
                  <a:srgbClr val="FFFFFF"/>
                </a:solidFill>
              </a:rPr>
              <a:t>están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alojadas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centro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datos</a:t>
            </a:r>
            <a:r>
              <a:rPr lang="en-US" sz="1500" dirty="0">
                <a:solidFill>
                  <a:srgbClr val="FFFFFF"/>
                </a:solidFill>
              </a:rPr>
              <a:t>. El </a:t>
            </a:r>
            <a:r>
              <a:rPr lang="en-US" sz="1500" dirty="0" err="1">
                <a:solidFill>
                  <a:srgbClr val="FFFFFF"/>
                </a:solidFill>
              </a:rPr>
              <a:t>código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crea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serie</a:t>
            </a:r>
            <a:r>
              <a:rPr lang="en-US" sz="1500" dirty="0">
                <a:solidFill>
                  <a:srgbClr val="FFFFFF"/>
                </a:solidFill>
              </a:rPr>
              <a:t> de cloudlets y </a:t>
            </a:r>
            <a:r>
              <a:rPr lang="en-US" sz="1500" dirty="0" err="1">
                <a:solidFill>
                  <a:srgbClr val="FFFFFF"/>
                </a:solidFill>
              </a:rPr>
              <a:t>asigna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su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ejecución</a:t>
            </a:r>
            <a:r>
              <a:rPr lang="en-US" sz="1500" dirty="0">
                <a:solidFill>
                  <a:srgbClr val="FFFFFF"/>
                </a:solidFill>
              </a:rPr>
              <a:t> a las VMs de </a:t>
            </a:r>
            <a:r>
              <a:rPr lang="en-US" sz="1500" dirty="0" err="1">
                <a:solidFill>
                  <a:srgbClr val="FFFFFF"/>
                </a:solidFill>
              </a:rPr>
              <a:t>acuerdo</a:t>
            </a:r>
            <a:r>
              <a:rPr lang="en-US" sz="1500" dirty="0">
                <a:solidFill>
                  <a:srgbClr val="FFFFFF"/>
                </a:solidFill>
              </a:rPr>
              <a:t> con </a:t>
            </a:r>
            <a:r>
              <a:rPr lang="en-US" sz="1500" dirty="0" err="1">
                <a:solidFill>
                  <a:srgbClr val="FFFFFF"/>
                </a:solidFill>
              </a:rPr>
              <a:t>estos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modelos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asignación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En </a:t>
            </a:r>
            <a:r>
              <a:rPr lang="en-US" sz="1500" dirty="0" err="1">
                <a:solidFill>
                  <a:srgbClr val="FFFFFF"/>
                </a:solidFill>
              </a:rPr>
              <a:t>caso</a:t>
            </a:r>
            <a:r>
              <a:rPr lang="en-US" sz="1500" dirty="0">
                <a:solidFill>
                  <a:srgbClr val="FFFFFF"/>
                </a:solidFill>
              </a:rPr>
              <a:t> del </a:t>
            </a:r>
            <a:r>
              <a:rPr lang="en-US" sz="1500" dirty="0" err="1">
                <a:solidFill>
                  <a:srgbClr val="FFFFFF"/>
                </a:solidFill>
              </a:rPr>
              <a:t>ejemplo</a:t>
            </a:r>
            <a:r>
              <a:rPr lang="en-US" sz="1500" dirty="0">
                <a:solidFill>
                  <a:srgbClr val="FFFFFF"/>
                </a:solidFill>
              </a:rPr>
              <a:t> 2, es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desarrollado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eso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precisamente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escogí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estos</a:t>
            </a:r>
            <a:r>
              <a:rPr lang="en-US" sz="1500" dirty="0">
                <a:solidFill>
                  <a:srgbClr val="FFFFFF"/>
                </a:solidFill>
              </a:rPr>
              <a:t> 2 </a:t>
            </a:r>
            <a:r>
              <a:rPr lang="en-US" sz="1500" dirty="0" err="1">
                <a:solidFill>
                  <a:srgbClr val="FFFFFF"/>
                </a:solidFill>
              </a:rPr>
              <a:t>ejemplos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comparándolos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ejemplo</a:t>
            </a:r>
            <a:r>
              <a:rPr lang="en-US" sz="1500" dirty="0">
                <a:solidFill>
                  <a:srgbClr val="FFFFFF"/>
                </a:solidFill>
              </a:rPr>
              <a:t> 1, se </a:t>
            </a:r>
            <a:r>
              <a:rPr lang="en-US" sz="1500" dirty="0" err="1">
                <a:solidFill>
                  <a:srgbClr val="FFFFFF"/>
                </a:solidFill>
              </a:rPr>
              <a:t>utilizaba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DatacenterBroker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directamente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simulación</a:t>
            </a:r>
            <a:r>
              <a:rPr lang="en-US" sz="1500" dirty="0">
                <a:solidFill>
                  <a:srgbClr val="FFFFFF"/>
                </a:solidFill>
              </a:rPr>
              <a:t>, lo que es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común</a:t>
            </a:r>
            <a:r>
              <a:rPr lang="en-US" sz="1500" dirty="0">
                <a:solidFill>
                  <a:srgbClr val="FFFFFF"/>
                </a:solidFill>
              </a:rPr>
              <a:t> y </a:t>
            </a:r>
            <a:r>
              <a:rPr lang="en-US" sz="1500" dirty="0" err="1">
                <a:solidFill>
                  <a:srgbClr val="FFFFFF"/>
                </a:solidFill>
              </a:rPr>
              <a:t>directo</a:t>
            </a:r>
            <a:r>
              <a:rPr lang="en-US" sz="1500" dirty="0">
                <a:solidFill>
                  <a:srgbClr val="FFFFFF"/>
                </a:solidFill>
              </a:rPr>
              <a:t>. En </a:t>
            </a:r>
            <a:r>
              <a:rPr lang="en-US" sz="1500" dirty="0" err="1">
                <a:solidFill>
                  <a:srgbClr val="FFFFFF"/>
                </a:solidFill>
              </a:rPr>
              <a:t>este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ejemplo</a:t>
            </a:r>
            <a:r>
              <a:rPr lang="en-US" sz="1500" dirty="0">
                <a:solidFill>
                  <a:srgbClr val="FFFFFF"/>
                </a:solidFill>
              </a:rPr>
              <a:t>, se introduce un nuevo </a:t>
            </a:r>
            <a:r>
              <a:rPr lang="en-US" sz="1500" dirty="0" err="1">
                <a:solidFill>
                  <a:srgbClr val="FFFFFF"/>
                </a:solidFill>
              </a:rPr>
              <a:t>concepto</a:t>
            </a:r>
            <a:r>
              <a:rPr lang="en-US" sz="1500" dirty="0">
                <a:solidFill>
                  <a:srgbClr val="FFFFFF"/>
                </a:solidFill>
              </a:rPr>
              <a:t>: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. Este </a:t>
            </a:r>
            <a:r>
              <a:rPr lang="en-US" sz="1500" dirty="0" err="1">
                <a:solidFill>
                  <a:srgbClr val="FFFFFF"/>
                </a:solidFill>
              </a:rPr>
              <a:t>actúa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como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intermediario</a:t>
            </a:r>
            <a:r>
              <a:rPr lang="en-US" sz="1500" dirty="0">
                <a:solidFill>
                  <a:srgbClr val="FFFFFF"/>
                </a:solidFill>
              </a:rPr>
              <a:t> entre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sistema</a:t>
            </a:r>
            <a:r>
              <a:rPr lang="en-US" sz="1500" dirty="0">
                <a:solidFill>
                  <a:srgbClr val="FFFFFF"/>
                </a:solidFill>
              </a:rPr>
              <a:t> principal de </a:t>
            </a:r>
            <a:r>
              <a:rPr lang="en-US" sz="1500" dirty="0" err="1">
                <a:solidFill>
                  <a:srgbClr val="FFFFFF"/>
                </a:solidFill>
              </a:rPr>
              <a:t>simulación</a:t>
            </a:r>
            <a:r>
              <a:rPr lang="en-US" sz="1500" dirty="0">
                <a:solidFill>
                  <a:srgbClr val="FFFFFF"/>
                </a:solidFill>
              </a:rPr>
              <a:t> y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broker que </a:t>
            </a:r>
            <a:r>
              <a:rPr lang="en-US" sz="1500" dirty="0" err="1">
                <a:solidFill>
                  <a:srgbClr val="FFFFFF"/>
                </a:solidFill>
              </a:rPr>
              <a:t>gestiona</a:t>
            </a:r>
            <a:r>
              <a:rPr lang="en-US" sz="1500" dirty="0">
                <a:solidFill>
                  <a:srgbClr val="FFFFFF"/>
                </a:solidFill>
              </a:rPr>
              <a:t> las </a:t>
            </a:r>
            <a:r>
              <a:rPr lang="en-US" sz="1500" dirty="0" err="1">
                <a:solidFill>
                  <a:srgbClr val="FFFFFF"/>
                </a:solidFill>
              </a:rPr>
              <a:t>máquinas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virtuales</a:t>
            </a:r>
            <a:r>
              <a:rPr lang="en-US" sz="1500" dirty="0">
                <a:solidFill>
                  <a:srgbClr val="FFFFFF"/>
                </a:solidFill>
              </a:rPr>
              <a:t> (VMs) y </a:t>
            </a:r>
            <a:r>
              <a:rPr lang="en-US" sz="1500" dirty="0" err="1">
                <a:solidFill>
                  <a:srgbClr val="FFFFFF"/>
                </a:solidFill>
              </a:rPr>
              <a:t>los</a:t>
            </a:r>
            <a:r>
              <a:rPr lang="en-US" sz="1500" dirty="0">
                <a:solidFill>
                  <a:srgbClr val="FFFFFF"/>
                </a:solidFill>
              </a:rPr>
              <a:t> cloudlets. La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este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maneja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entidad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separada</a:t>
            </a:r>
            <a:r>
              <a:rPr lang="en-US" sz="1500" dirty="0">
                <a:solidFill>
                  <a:srgbClr val="FFFFFF"/>
                </a:solidFill>
              </a:rPr>
              <a:t> y sus </a:t>
            </a:r>
            <a:r>
              <a:rPr lang="en-US" sz="1500" dirty="0" err="1">
                <a:solidFill>
                  <a:srgbClr val="FFFFFF"/>
                </a:solidFill>
              </a:rPr>
              <a:t>eventos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gestionan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mediante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método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processEvent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 err="1">
                <a:solidFill>
                  <a:srgbClr val="FFFFFF"/>
                </a:solidFill>
              </a:rPr>
              <a:t>Esto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marca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diferencia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porque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flujo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trabajo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está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descentralizado</a:t>
            </a:r>
            <a:r>
              <a:rPr lang="en-US" sz="1500" dirty="0">
                <a:solidFill>
                  <a:srgbClr val="FFFFFF"/>
                </a:solidFill>
              </a:rPr>
              <a:t> y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coordina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 un broker normal y la </a:t>
            </a:r>
            <a:r>
              <a:rPr lang="en-US" sz="1500" dirty="0" err="1">
                <a:solidFill>
                  <a:srgbClr val="FFFFFF"/>
                </a:solidFill>
              </a:rPr>
              <a:t>asignación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recursos</a:t>
            </a:r>
            <a:r>
              <a:rPr lang="en-US" sz="1500" dirty="0">
                <a:solidFill>
                  <a:srgbClr val="FFFFFF"/>
                </a:solidFill>
              </a:rPr>
              <a:t>. Este </a:t>
            </a:r>
            <a:r>
              <a:rPr lang="en-US" sz="1500" dirty="0" err="1">
                <a:solidFill>
                  <a:srgbClr val="FFFFFF"/>
                </a:solidFill>
              </a:rPr>
              <a:t>enfoque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puede</a:t>
            </a:r>
            <a:r>
              <a:rPr lang="en-US" sz="1500" dirty="0">
                <a:solidFill>
                  <a:srgbClr val="FFFFFF"/>
                </a:solidFill>
              </a:rPr>
              <a:t> ser </a:t>
            </a:r>
            <a:r>
              <a:rPr lang="en-US" sz="1500" dirty="0" err="1">
                <a:solidFill>
                  <a:srgbClr val="FFFFFF"/>
                </a:solidFill>
              </a:rPr>
              <a:t>útil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simulaciones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complejas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donde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necesitan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intermediarios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gestores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globales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En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código</a:t>
            </a:r>
            <a:r>
              <a:rPr lang="en-US" sz="1500" dirty="0">
                <a:solidFill>
                  <a:srgbClr val="FFFFFF"/>
                </a:solidFill>
              </a:rPr>
              <a:t> anterior, las </a:t>
            </a:r>
            <a:r>
              <a:rPr lang="en-US" sz="1500" dirty="0" err="1">
                <a:solidFill>
                  <a:srgbClr val="FFFFFF"/>
                </a:solidFill>
              </a:rPr>
              <a:t>máquinas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virtuales</a:t>
            </a:r>
            <a:r>
              <a:rPr lang="en-US" sz="1500" dirty="0">
                <a:solidFill>
                  <a:srgbClr val="FFFFFF"/>
                </a:solidFill>
              </a:rPr>
              <a:t> (VMs) y </a:t>
            </a:r>
            <a:r>
              <a:rPr lang="en-US" sz="1500" dirty="0" err="1">
                <a:solidFill>
                  <a:srgbClr val="FFFFFF"/>
                </a:solidFill>
              </a:rPr>
              <a:t>los</a:t>
            </a:r>
            <a:r>
              <a:rPr lang="en-US" sz="1500" dirty="0">
                <a:solidFill>
                  <a:srgbClr val="FFFFFF"/>
                </a:solidFill>
              </a:rPr>
              <a:t> cloudlets se </a:t>
            </a:r>
            <a:r>
              <a:rPr lang="en-US" sz="1500" dirty="0" err="1">
                <a:solidFill>
                  <a:srgbClr val="FFFFFF"/>
                </a:solidFill>
              </a:rPr>
              <a:t>creaban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directamente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método</a:t>
            </a:r>
            <a:r>
              <a:rPr lang="en-US" sz="1500" dirty="0">
                <a:solidFill>
                  <a:srgbClr val="FFFFFF"/>
                </a:solidFill>
              </a:rPr>
              <a:t> main y se </a:t>
            </a:r>
            <a:r>
              <a:rPr lang="en-US" sz="1500" dirty="0" err="1">
                <a:solidFill>
                  <a:srgbClr val="FFFFFF"/>
                </a:solidFill>
              </a:rPr>
              <a:t>enviaban</a:t>
            </a:r>
            <a:r>
              <a:rPr lang="en-US" sz="1500" dirty="0">
                <a:solidFill>
                  <a:srgbClr val="FFFFFF"/>
                </a:solidFill>
              </a:rPr>
              <a:t> al broker </a:t>
            </a:r>
            <a:r>
              <a:rPr lang="en-US" sz="1500" dirty="0" err="1">
                <a:solidFill>
                  <a:srgbClr val="FFFFFF"/>
                </a:solidFill>
              </a:rPr>
              <a:t>inmediatamente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después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su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 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En </a:t>
            </a:r>
            <a:r>
              <a:rPr lang="en-US" sz="1500" dirty="0" err="1">
                <a:solidFill>
                  <a:srgbClr val="FFFFFF"/>
                </a:solidFill>
              </a:rPr>
              <a:t>este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código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proceso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 VMs y cloudlets se </a:t>
            </a:r>
            <a:r>
              <a:rPr lang="en-US" sz="1500" dirty="0" err="1">
                <a:solidFill>
                  <a:srgbClr val="FFFFFF"/>
                </a:solidFill>
              </a:rPr>
              <a:t>realiza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mediante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, que es </a:t>
            </a:r>
            <a:r>
              <a:rPr lang="en-US" sz="1500" dirty="0" err="1">
                <a:solidFill>
                  <a:srgbClr val="FFFFFF"/>
                </a:solidFill>
              </a:rPr>
              <a:t>quien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organiza</a:t>
            </a:r>
            <a:r>
              <a:rPr lang="en-US" sz="1500" dirty="0">
                <a:solidFill>
                  <a:srgbClr val="FFFFFF"/>
                </a:solidFill>
              </a:rPr>
              <a:t> y </a:t>
            </a:r>
            <a:r>
              <a:rPr lang="en-US" sz="1500" dirty="0" err="1">
                <a:solidFill>
                  <a:srgbClr val="FFFFFF"/>
                </a:solidFill>
              </a:rPr>
              <a:t>delega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estas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entidades</a:t>
            </a:r>
            <a:r>
              <a:rPr lang="en-US" sz="1500" dirty="0">
                <a:solidFill>
                  <a:srgbClr val="FFFFFF"/>
                </a:solidFill>
              </a:rPr>
              <a:t>. El broker es </a:t>
            </a:r>
            <a:r>
              <a:rPr lang="en-US" sz="1500" dirty="0" err="1">
                <a:solidFill>
                  <a:srgbClr val="FFFFFF"/>
                </a:solidFill>
              </a:rPr>
              <a:t>creado</a:t>
            </a:r>
            <a:r>
              <a:rPr lang="en-US" sz="1500" dirty="0">
                <a:solidFill>
                  <a:srgbClr val="FFFFFF"/>
                </a:solidFill>
              </a:rPr>
              <a:t> de forma </a:t>
            </a:r>
            <a:r>
              <a:rPr lang="en-US" sz="1500" dirty="0" err="1">
                <a:solidFill>
                  <a:srgbClr val="FFFFFF"/>
                </a:solidFill>
              </a:rPr>
              <a:t>dinámica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dentro</a:t>
            </a:r>
            <a:r>
              <a:rPr lang="en-US" sz="1500" dirty="0">
                <a:solidFill>
                  <a:srgbClr val="FFFFFF"/>
                </a:solidFill>
              </a:rPr>
              <a:t> del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, lo que da un </a:t>
            </a:r>
            <a:r>
              <a:rPr lang="en-US" sz="1500" dirty="0" err="1">
                <a:solidFill>
                  <a:srgbClr val="FFFFFF"/>
                </a:solidFill>
              </a:rPr>
              <a:t>enfoque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flexible y modular.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Este </a:t>
            </a:r>
            <a:r>
              <a:rPr lang="en-US" sz="1500" dirty="0" err="1">
                <a:solidFill>
                  <a:srgbClr val="FFFFFF"/>
                </a:solidFill>
              </a:rPr>
              <a:t>cambio</a:t>
            </a:r>
            <a:r>
              <a:rPr lang="en-US" sz="1500" dirty="0">
                <a:solidFill>
                  <a:srgbClr val="FFFFFF"/>
                </a:solidFill>
              </a:rPr>
              <a:t> introduce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abstracción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adicional</a:t>
            </a:r>
            <a:r>
              <a:rPr lang="en-US" sz="1500" dirty="0">
                <a:solidFill>
                  <a:srgbClr val="FFFFFF"/>
                </a:solidFill>
              </a:rPr>
              <a:t>, lo que </a:t>
            </a:r>
            <a:r>
              <a:rPr lang="en-US" sz="1500" dirty="0" err="1">
                <a:solidFill>
                  <a:srgbClr val="FFFFFF"/>
                </a:solidFill>
              </a:rPr>
              <a:t>facilita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adaptación</a:t>
            </a:r>
            <a:r>
              <a:rPr lang="en-US" sz="1500" dirty="0">
                <a:solidFill>
                  <a:srgbClr val="FFFFFF"/>
                </a:solidFill>
              </a:rPr>
              <a:t> del </a:t>
            </a:r>
            <a:r>
              <a:rPr lang="en-US" sz="1500" dirty="0" err="1">
                <a:solidFill>
                  <a:srgbClr val="FFFFFF"/>
                </a:solidFill>
              </a:rPr>
              <a:t>sistema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situaciones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complejas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donde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varios</a:t>
            </a:r>
            <a:r>
              <a:rPr lang="en-US" sz="1500" dirty="0">
                <a:solidFill>
                  <a:srgbClr val="FFFFFF"/>
                </a:solidFill>
              </a:rPr>
              <a:t> brokers </a:t>
            </a:r>
            <a:r>
              <a:rPr lang="en-US" sz="1500" dirty="0" err="1">
                <a:solidFill>
                  <a:srgbClr val="FFFFFF"/>
                </a:solidFill>
              </a:rPr>
              <a:t>pueden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estar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involucrados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gestionados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capa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administración</a:t>
            </a:r>
            <a:r>
              <a:rPr lang="en-US" sz="1500" dirty="0">
                <a:solidFill>
                  <a:srgbClr val="FFFFFF"/>
                </a:solidFill>
              </a:rPr>
              <a:t> global. En </a:t>
            </a:r>
            <a:r>
              <a:rPr lang="en-US" sz="1500" dirty="0" err="1">
                <a:solidFill>
                  <a:srgbClr val="FFFFFF"/>
                </a:solidFill>
              </a:rPr>
              <a:t>este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otro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código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GlobalBroker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gestiona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eventos</a:t>
            </a:r>
            <a:r>
              <a:rPr lang="en-US" sz="1500" dirty="0">
                <a:solidFill>
                  <a:srgbClr val="FFFFFF"/>
                </a:solidFill>
              </a:rPr>
              <a:t>. El </a:t>
            </a:r>
            <a:r>
              <a:rPr lang="en-US" sz="1500" dirty="0" err="1">
                <a:solidFill>
                  <a:srgbClr val="FFFFFF"/>
                </a:solidFill>
              </a:rPr>
              <a:t>método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processEvent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maneja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evento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del broker, </a:t>
            </a:r>
            <a:r>
              <a:rPr lang="en-US" sz="1500" dirty="0" err="1">
                <a:solidFill>
                  <a:srgbClr val="FFFFFF"/>
                </a:solidFill>
              </a:rPr>
              <a:t>donde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crean</a:t>
            </a:r>
            <a:r>
              <a:rPr lang="en-US" sz="1500" dirty="0">
                <a:solidFill>
                  <a:srgbClr val="FFFFFF"/>
                </a:solidFill>
              </a:rPr>
              <a:t> las VMs y </a:t>
            </a:r>
            <a:r>
              <a:rPr lang="en-US" sz="1500" dirty="0" err="1">
                <a:solidFill>
                  <a:srgbClr val="FFFFFF"/>
                </a:solidFill>
              </a:rPr>
              <a:t>los</a:t>
            </a:r>
            <a:r>
              <a:rPr lang="en-US" sz="1500" dirty="0">
                <a:solidFill>
                  <a:srgbClr val="FFFFFF"/>
                </a:solidFill>
              </a:rPr>
              <a:t> cloudlets y se </a:t>
            </a:r>
            <a:r>
              <a:rPr lang="en-US" sz="1500" dirty="0" err="1">
                <a:solidFill>
                  <a:srgbClr val="FFFFFF"/>
                </a:solidFill>
              </a:rPr>
              <a:t>envían</a:t>
            </a:r>
            <a:r>
              <a:rPr lang="en-US" sz="1500" dirty="0">
                <a:solidFill>
                  <a:srgbClr val="FFFFFF"/>
                </a:solidFill>
              </a:rPr>
              <a:t> al broker, y se </a:t>
            </a:r>
            <a:r>
              <a:rPr lang="en-US" sz="1500" dirty="0" err="1">
                <a:solidFill>
                  <a:srgbClr val="FFFFFF"/>
                </a:solidFill>
              </a:rPr>
              <a:t>reanuda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simulación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este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patrón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permite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una</a:t>
            </a:r>
            <a:r>
              <a:rPr lang="en-US" sz="1500" dirty="0">
                <a:solidFill>
                  <a:srgbClr val="FFFFFF"/>
                </a:solidFill>
              </a:rPr>
              <a:t> mayor </a:t>
            </a:r>
            <a:r>
              <a:rPr lang="en-US" sz="1500" dirty="0" err="1">
                <a:solidFill>
                  <a:srgbClr val="FFFFFF"/>
                </a:solidFill>
              </a:rPr>
              <a:t>flexibilidad</a:t>
            </a:r>
            <a:r>
              <a:rPr lang="en-US" sz="1500" dirty="0">
                <a:solidFill>
                  <a:srgbClr val="FFFFFF"/>
                </a:solidFill>
              </a:rPr>
              <a:t> y control </a:t>
            </a:r>
            <a:r>
              <a:rPr lang="en-US" sz="1500" dirty="0" err="1">
                <a:solidFill>
                  <a:srgbClr val="FFFFFF"/>
                </a:solidFill>
              </a:rPr>
              <a:t>sobre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ciclo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vida</a:t>
            </a:r>
            <a:r>
              <a:rPr lang="en-US" sz="1500" dirty="0">
                <a:solidFill>
                  <a:srgbClr val="FFFFFF"/>
                </a:solidFill>
              </a:rPr>
              <a:t> de la </a:t>
            </a:r>
            <a:r>
              <a:rPr lang="en-US" sz="1500" dirty="0" err="1">
                <a:solidFill>
                  <a:srgbClr val="FFFFFF"/>
                </a:solidFill>
              </a:rPr>
              <a:t>simulación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permitiendo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inyección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otros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eventos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futuro</a:t>
            </a:r>
            <a:r>
              <a:rPr lang="en-US" sz="1500" dirty="0">
                <a:solidFill>
                  <a:srgbClr val="FFFFFF"/>
                </a:solidFill>
              </a:rPr>
              <a:t> (</a:t>
            </a:r>
            <a:r>
              <a:rPr lang="en-US" sz="1500" dirty="0" err="1">
                <a:solidFill>
                  <a:srgbClr val="FFFFFF"/>
                </a:solidFill>
              </a:rPr>
              <a:t>si</a:t>
            </a:r>
            <a:r>
              <a:rPr lang="en-US" sz="1500" dirty="0">
                <a:solidFill>
                  <a:srgbClr val="FFFFFF"/>
                </a:solidFill>
              </a:rPr>
              <a:t> se </a:t>
            </a:r>
            <a:r>
              <a:rPr lang="en-US" sz="1500" dirty="0" err="1">
                <a:solidFill>
                  <a:srgbClr val="FFFFFF"/>
                </a:solidFill>
              </a:rPr>
              <a:t>desea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como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reconfiguración</a:t>
            </a:r>
            <a:r>
              <a:rPr lang="en-US" sz="1500" dirty="0">
                <a:solidFill>
                  <a:srgbClr val="FFFFFF"/>
                </a:solidFill>
              </a:rPr>
              <a:t> del </a:t>
            </a:r>
            <a:r>
              <a:rPr lang="en-US" sz="1500" dirty="0" err="1">
                <a:solidFill>
                  <a:srgbClr val="FFFFFF"/>
                </a:solidFill>
              </a:rPr>
              <a:t>sistema</a:t>
            </a:r>
            <a:r>
              <a:rPr lang="en-US" sz="1500" dirty="0">
                <a:solidFill>
                  <a:srgbClr val="FFFFFF"/>
                </a:solidFill>
              </a:rPr>
              <a:t>, la </a:t>
            </a:r>
            <a:r>
              <a:rPr lang="en-US" sz="1500" dirty="0" err="1">
                <a:solidFill>
                  <a:srgbClr val="FFFFFF"/>
                </a:solidFill>
              </a:rPr>
              <a:t>creación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más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recursos</a:t>
            </a:r>
            <a:r>
              <a:rPr lang="en-US" sz="1500" dirty="0">
                <a:solidFill>
                  <a:srgbClr val="FFFFFF"/>
                </a:solidFill>
              </a:rPr>
              <a:t>, etc.).</a:t>
            </a:r>
          </a:p>
        </p:txBody>
      </p:sp>
      <p:sp>
        <p:nvSpPr>
          <p:cNvPr id="20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40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23082-08AA-BFDE-5E5C-AC85C11E967D}"/>
              </a:ext>
            </a:extLst>
          </p:cNvPr>
          <p:cNvSpPr txBox="1"/>
          <p:nvPr/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pic>
        <p:nvPicPr>
          <p:cNvPr id="17" name="Picture 16" descr="Fórmulas químicas escritas en papel">
            <a:extLst>
              <a:ext uri="{FF2B5EF4-FFF2-40B4-BE49-F238E27FC236}">
                <a16:creationId xmlns:a16="http://schemas.microsoft.com/office/drawing/2014/main" id="{61AB938A-13B0-371A-BAAE-D820AA19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89" r="3144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90B6E43-62F4-CEB0-8062-F871A50BAEC2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Bibliografía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Greyrat. (2022). Que es el CloudSim. Barcelona Geeks.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¿Qué es Cloud Sim? – Barcelona Geeks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CloudSim plus / 7.0, tomado de GitHub, para las pruebas y análisis de distintos ejemplos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https://github.com/cloudsimplus/cloudsimplus-examples</a:t>
            </a:r>
          </a:p>
        </p:txBody>
      </p:sp>
    </p:spTree>
    <p:extLst>
      <p:ext uri="{BB962C8B-B14F-4D97-AF65-F5344CB8AC3E}">
        <p14:creationId xmlns:p14="http://schemas.microsoft.com/office/powerpoint/2010/main" val="1064926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1274</Words>
  <Application>Microsoft Office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Tw Cen MT</vt:lpstr>
      <vt:lpstr>RetrospectVTI</vt:lpstr>
      <vt:lpstr>CloudSIM: proveedor de infraestructura como servicio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ANDRES ALFARO MURILLO</dc:creator>
  <cp:lastModifiedBy>EDWARD ANDRES ALFARO MURILLO</cp:lastModifiedBy>
  <cp:revision>1</cp:revision>
  <dcterms:created xsi:type="dcterms:W3CDTF">2024-12-18T15:13:33Z</dcterms:created>
  <dcterms:modified xsi:type="dcterms:W3CDTF">2024-12-18T16:09:26Z</dcterms:modified>
</cp:coreProperties>
</file>