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5478B-88E1-D647-A349-557BA3873F0A}" v="1" dt="2024-06-08T00:41:13.537"/>
    <p1510:client id="{AD4D1652-A75B-2E8D-7C22-A973EF04AEA1}" v="1" dt="2024-06-08T00:08:38.594"/>
    <p1510:client id="{C75EE261-749E-2397-8999-A44714A18515}" v="314" dt="2024-06-08T00:45:07.952"/>
    <p1510:client id="{EF7A8458-7384-4419-6E32-C1F64176465D}" v="139" dt="2024-06-08T00:55:48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0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6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80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6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4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6/7/2024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498" y="562228"/>
            <a:ext cx="11778334" cy="1154445"/>
          </a:xfrm>
        </p:spPr>
        <p:txBody>
          <a:bodyPr anchor="t">
            <a:normAutofit/>
          </a:bodyPr>
          <a:lstStyle/>
          <a:p>
            <a:pPr algn="ctr"/>
            <a:r>
              <a:rPr lang="es-ES"/>
              <a:t>EMPRESA: "</a:t>
            </a:r>
            <a:r>
              <a:rPr lang="es-ES" sz="7200"/>
              <a:t>Data</a:t>
            </a:r>
            <a:r>
              <a:rPr lang="es-ES"/>
              <a:t> </a:t>
            </a:r>
            <a:r>
              <a:rPr lang="es-ES" err="1"/>
              <a:t>Consulting</a:t>
            </a:r>
            <a:r>
              <a:rPr lang="es-ES"/>
              <a:t>"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6FA250AC-5AE6-D70E-2BF4-7E41423F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A3A03AF-EE3E-4CEC-9EA4-4D0CC22AF000}" type="datetime1">
              <a:rPr lang="en-US"/>
              <a:pPr>
                <a:spcAft>
                  <a:spcPts val="600"/>
                </a:spcAft>
              </a:pPr>
              <a:t>6/7/2024</a:t>
            </a:fld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1608C93-ADF3-5577-484D-D7C74015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body" sz="half" idx="4294967295"/>
          </p:nvPr>
        </p:nvSpPr>
        <p:spPr>
          <a:xfrm>
            <a:off x="215661" y="3155920"/>
            <a:ext cx="4753932" cy="35908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Integrantes:</a:t>
            </a:r>
          </a:p>
          <a:p>
            <a:br>
              <a:rPr lang="es-ES"/>
            </a:br>
            <a:r>
              <a:rPr lang="es-ES"/>
              <a:t>Edward Apaza Mamani</a:t>
            </a:r>
            <a:br>
              <a:rPr lang="es-ES"/>
            </a:br>
            <a:r>
              <a:rPr lang="es-ES"/>
              <a:t>Joel Robert </a:t>
            </a:r>
            <a:r>
              <a:rPr lang="es-ES" err="1"/>
              <a:t>Ccalli</a:t>
            </a:r>
            <a:r>
              <a:rPr lang="es-ES"/>
              <a:t> Chata</a:t>
            </a:r>
            <a:br>
              <a:rPr lang="es-ES"/>
            </a:br>
            <a:r>
              <a:rPr lang="es-ES" err="1"/>
              <a:t>Marjiori</a:t>
            </a:r>
            <a:r>
              <a:rPr lang="es-ES"/>
              <a:t> </a:t>
            </a:r>
            <a:r>
              <a:rPr lang="es-ES" err="1"/>
              <a:t>Llantay</a:t>
            </a:r>
            <a:br>
              <a:rPr lang="es-ES"/>
            </a:br>
            <a:r>
              <a:rPr lang="es-ES"/>
              <a:t>Fiorela </a:t>
            </a:r>
            <a:r>
              <a:rPr lang="es-ES" err="1"/>
              <a:t>Milady</a:t>
            </a:r>
            <a:r>
              <a:rPr lang="es-ES"/>
              <a:t> </a:t>
            </a:r>
            <a:r>
              <a:rPr lang="es-ES" err="1"/>
              <a:t>Ticahuanca</a:t>
            </a:r>
            <a:r>
              <a:rPr lang="es-ES"/>
              <a:t> </a:t>
            </a:r>
          </a:p>
        </p:txBody>
      </p:sp>
      <p:pic>
        <p:nvPicPr>
          <p:cNvPr id="4" name="Imagen 3" descr="Data Consulting: Alles über diesen Beruf">
            <a:extLst>
              <a:ext uri="{FF2B5EF4-FFF2-40B4-BE49-F238E27FC236}">
                <a16:creationId xmlns:a16="http://schemas.microsoft.com/office/drawing/2014/main" id="{6B75E11A-0242-174B-AE84-C987A778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569" y="3028872"/>
            <a:ext cx="6729984" cy="3701491"/>
          </a:xfrm>
          <a:prstGeom prst="rect">
            <a:avLst/>
          </a:prstGeom>
          <a:noFill/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1C515ADE-4CE7-76CA-E3E3-C2132195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31" y="3025112"/>
            <a:ext cx="4741650" cy="14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7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0CA9B-660E-6F01-6A27-A1246B51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ES"/>
              <a:t>Misión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1627A-807D-0F58-2C6A-E4E3CAAFC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ES" sz="2000"/>
              <a:t>Ofrecer soluciones tecnológicas innovadoras y de alta calidad en servicios en la nube y desarrollo de aplicaciones, a la vanguardia de las demandas de los clientes a nivel mundial, utilizando las mejores prácticas y herramientas disponibles, con un enfoque permanente en la mejora continua, excelencia y satisfacción del cliente.</a:t>
            </a:r>
            <a:endParaRPr lang="es-ES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53A8008-1814-C9F0-6692-20FDD4C9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D654292-1EAC-4B9D-8D0F-78E18D3A23D3}" type="datetime1">
              <a:rPr lang="en-US"/>
              <a:pPr>
                <a:spcAft>
                  <a:spcPts val="600"/>
                </a:spcAft>
              </a:pPr>
              <a:t>6/7/2024</a:t>
            </a:fld>
            <a:endParaRPr lang="en-US"/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0DB29F0F-8044-D7C7-F41F-A708EBFC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CONSULTING – TACNA PERÚ</a:t>
            </a:r>
            <a:endParaRPr lang="es-E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54CA966-27A2-4A01-0EAA-803A9E87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56B4398A-9FAD-5162-939D-2B652DA0F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9"/>
          <a:stretch/>
        </p:blipFill>
        <p:spPr>
          <a:xfrm>
            <a:off x="7309203" y="2393314"/>
            <a:ext cx="3661248" cy="3593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429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ECA7E-B943-8574-7E1F-3CEFBE57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ES"/>
              <a:t>Visión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EFF59-71AD-0959-3CA3-8519AD532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ES" sz="2200"/>
              <a:t>Ser la empresa líder en servicios en la nube y desarrollo de aplicaciones, ofreciendo soluciones innovadoras y sustentables para clientes en el mercado nacional e internacional, siendo reconocidos por nuestra excelencia y compromiso con la satisfacción del cliente.</a:t>
            </a:r>
            <a:endParaRPr lang="es-ES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72C94EE-58A1-9D7B-0549-9F6D43F4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28E494-00A5-450F-B312-D6C59901051C}" type="datetime1">
              <a:rPr lang="en-US"/>
              <a:pPr>
                <a:spcAft>
                  <a:spcPts val="600"/>
                </a:spcAft>
              </a:pPr>
              <a:t>6/7/2024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1B2962BC-72AB-4C12-8B7F-5CE1A354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cap="all" baseline="0">
                <a:latin typeface="Franklin Gothic Medium"/>
              </a:rPr>
              <a:t>DATA CONSULTING – TACNA PERÚ</a:t>
            </a: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7EB7828-423C-9EED-832A-6DE42430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642C9D98-C216-E4C1-F081-A944BE46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36" y="2485797"/>
            <a:ext cx="4937760" cy="3678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076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F9522-C171-0C10-8385-BEAD9F13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864153"/>
            <a:ext cx="10268712" cy="1154445"/>
          </a:xfrm>
        </p:spPr>
        <p:txBody>
          <a:bodyPr anchor="ctr">
            <a:normAutofit/>
          </a:bodyPr>
          <a:lstStyle/>
          <a:p>
            <a:r>
              <a:rPr lang="es-ES"/>
              <a:t>Valores</a:t>
            </a:r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CDAA5-D073-DA03-5157-12D3688EA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5630" y="2587752"/>
            <a:ext cx="7001197" cy="3579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s-ES" sz="2400"/>
              <a:t>Innovación</a:t>
            </a:r>
            <a:endParaRPr lang="es-ES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s-ES" sz="2400"/>
              <a:t>Excelencia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s-ES" sz="2400"/>
              <a:t>Responsabilidad social corporativa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s-ES" sz="2400"/>
              <a:t>Calidad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s-ES" sz="2400"/>
              <a:t>Compromiso con la satisfacción del cliente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s-ES" sz="2400"/>
              <a:t>Colaboración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s-ES" sz="240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CEE6DB60-44C1-D0C6-3100-01F9E13B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D330CE7-C6AE-46EF-AD9F-FB7E54ACE754}" type="datetime1">
              <a:rPr lang="en-US"/>
              <a:pPr>
                <a:spcAft>
                  <a:spcPts val="600"/>
                </a:spcAft>
              </a:pPr>
              <a:t>6/7/2024</a:t>
            </a:fld>
            <a:endParaRPr lang="en-US"/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03834C3-5B8B-D737-EC27-1832C81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cap="all" baseline="0">
                <a:latin typeface="Franklin Gothic Medium"/>
              </a:rPr>
              <a:t>DATA CONSULTING – TACNA PERÚ</a:t>
            </a: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990582AE-79B9-EC0D-8BC5-5AD6AC23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Imagen 3" descr="Forma, Flecha&#10;&#10;Descripción generada automáticamente">
            <a:extLst>
              <a:ext uri="{FF2B5EF4-FFF2-40B4-BE49-F238E27FC236}">
                <a16:creationId xmlns:a16="http://schemas.microsoft.com/office/drawing/2014/main" id="{60429E9B-09A6-B5E3-2051-C4FEAA29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929" y="2478024"/>
            <a:ext cx="4390981" cy="369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761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2878D-26AA-C282-86B3-2F88221D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ea typeface="+mj-lt"/>
                <a:cs typeface="+mj-lt"/>
              </a:rPr>
              <a:t>Objetivos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2A077-CE8E-29A3-C82A-AC49FD12C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1" y="2587752"/>
            <a:ext cx="11893353" cy="426932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 algn="just">
              <a:buChar char="•"/>
            </a:pPr>
            <a:r>
              <a:rPr lang="es-ES" b="1">
                <a:ea typeface="+mn-lt"/>
                <a:cs typeface="+mn-lt"/>
              </a:rPr>
              <a:t>Desarrollo de Soluciones Innovadoras: Crear y desplegar aplicaciones y servicios en la nube utilizando tecnologías avanzadas para resolver problemas complejos de manera eficiente.</a:t>
            </a:r>
            <a:endParaRPr lang="es-ES" b="1"/>
          </a:p>
          <a:p>
            <a:pPr marL="457200" indent="-457200" algn="just">
              <a:buChar char="•"/>
            </a:pPr>
            <a:r>
              <a:rPr lang="es-ES" b="1">
                <a:ea typeface="+mn-lt"/>
                <a:cs typeface="+mn-lt"/>
              </a:rPr>
              <a:t>Mejora Continua: Implementar un sistema de retroalimentación constante para mejorar servicios y productos, alineándolos con las necesidades y expectativas de los clientes.</a:t>
            </a:r>
          </a:p>
          <a:p>
            <a:pPr marL="457200" indent="-457200" algn="just">
              <a:buChar char="•"/>
            </a:pPr>
            <a:r>
              <a:rPr lang="es-ES" b="1">
                <a:ea typeface="+mn-lt"/>
                <a:cs typeface="+mn-lt"/>
              </a:rPr>
              <a:t>Expansión del Mercado: Aumentar la presencia internacional mediante alianzas estratégicas y adaptación de soluciones a demandas regionales.</a:t>
            </a:r>
          </a:p>
          <a:p>
            <a:pPr marL="457200" indent="-457200" algn="just">
              <a:buChar char="•"/>
            </a:pPr>
            <a:r>
              <a:rPr lang="es-ES" b="1">
                <a:ea typeface="+mn-lt"/>
                <a:cs typeface="+mn-lt"/>
              </a:rPr>
              <a:t>Responsabilidad Social: Promover prácticas de responsabilidad social que beneficien a la empresa, la comunidad y el medio ambiente.</a:t>
            </a:r>
          </a:p>
          <a:p>
            <a:pPr marL="457200" indent="-457200" algn="just">
              <a:buChar char="•"/>
            </a:pPr>
            <a:r>
              <a:rPr lang="es-ES" b="1">
                <a:ea typeface="+mn-lt"/>
                <a:cs typeface="+mn-lt"/>
              </a:rPr>
              <a:t>Excelencia en el Servicio al Cliente: Mantener altos estándares de atención y soporte al cliente para garantizar su satisfacción y fidelización.</a:t>
            </a:r>
          </a:p>
          <a:p>
            <a:pPr marL="457200" indent="-457200" algn="just">
              <a:buChar char="•"/>
            </a:pPr>
            <a:r>
              <a:rPr lang="es-ES" b="1">
                <a:ea typeface="+mn-lt"/>
                <a:cs typeface="+mn-lt"/>
              </a:rPr>
              <a:t>Desarrollo de Talento: Fomentar un entorno de trabajo que promueva la innovación y el desarrollo profesional de los empleados.</a:t>
            </a:r>
          </a:p>
          <a:p>
            <a:endParaRPr lang="es-ES" dirty="0"/>
          </a:p>
        </p:txBody>
      </p:sp>
      <p:pic>
        <p:nvPicPr>
          <p:cNvPr id="5" name="Imagen 4" descr="Data Consulting">
            <a:extLst>
              <a:ext uri="{FF2B5EF4-FFF2-40B4-BE49-F238E27FC236}">
                <a16:creationId xmlns:a16="http://schemas.microsoft.com/office/drawing/2014/main" id="{57A42944-A597-7B7B-9D2E-A3FF444F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023" y="545600"/>
            <a:ext cx="4977711" cy="16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6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4BE96-915B-8F3F-A1E0-79550020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0" y="317814"/>
            <a:ext cx="11663315" cy="1700784"/>
          </a:xfrm>
        </p:spPr>
        <p:txBody>
          <a:bodyPr>
            <a:noAutofit/>
          </a:bodyPr>
          <a:lstStyle/>
          <a:p>
            <a:r>
              <a:rPr lang="es-ES" sz="5500">
                <a:ea typeface="+mj-lt"/>
                <a:cs typeface="+mj-lt"/>
              </a:rPr>
              <a:t>Análisis interno - Cadena de valor</a:t>
            </a:r>
            <a:endParaRPr lang="es-ES" sz="55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49E6E-C633-12DA-3613-6D865B20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6" y="2607420"/>
            <a:ext cx="7183263" cy="39385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 algn="just">
              <a:buChar char="•"/>
            </a:pPr>
            <a:r>
              <a:rPr lang="es-ES" sz="1200" b="1">
                <a:ea typeface="+mn-lt"/>
                <a:cs typeface="+mn-lt"/>
              </a:rPr>
              <a:t>Investigación y Desarrollo (I+D)</a:t>
            </a:r>
            <a:r>
              <a:rPr lang="es-ES" sz="1200">
                <a:ea typeface="+mn-lt"/>
                <a:cs typeface="+mn-lt"/>
              </a:rPr>
              <a:t>: Investigación de nuevas tecnologías y desarrollo de soluciones innovadoras.</a:t>
            </a:r>
            <a:endParaRPr lang="es-ES" sz="1200"/>
          </a:p>
          <a:p>
            <a:pPr marL="171450" indent="-171450" algn="just">
              <a:buChar char="•"/>
            </a:pPr>
            <a:r>
              <a:rPr lang="es-ES" sz="1200" b="1">
                <a:ea typeface="+mn-lt"/>
                <a:cs typeface="+mn-lt"/>
              </a:rPr>
              <a:t>Desarrollo de Producto</a:t>
            </a:r>
            <a:r>
              <a:rPr lang="es-ES" sz="1200">
                <a:ea typeface="+mn-lt"/>
                <a:cs typeface="+mn-lt"/>
              </a:rPr>
              <a:t>: Diseño, desarrollo y prueba de aplicaciones y servicios en la nube.</a:t>
            </a:r>
          </a:p>
          <a:p>
            <a:pPr marL="171450" indent="-171450" algn="just">
              <a:buChar char="•"/>
            </a:pPr>
            <a:r>
              <a:rPr lang="es-ES" sz="1200" b="1">
                <a:ea typeface="+mn-lt"/>
                <a:cs typeface="+mn-lt"/>
              </a:rPr>
              <a:t>Marketing y Ventas</a:t>
            </a:r>
            <a:r>
              <a:rPr lang="es-ES" sz="1200">
                <a:ea typeface="+mn-lt"/>
                <a:cs typeface="+mn-lt"/>
              </a:rPr>
              <a:t>: Promoción y atracción de nuevos clientes mediante campañas de marketing digital, relaciones públicas y ventas directas.</a:t>
            </a:r>
          </a:p>
          <a:p>
            <a:pPr marL="171450" indent="-171450" algn="just">
              <a:buChar char="•"/>
            </a:pPr>
            <a:r>
              <a:rPr lang="es-ES" sz="1200" b="1">
                <a:ea typeface="+mn-lt"/>
                <a:cs typeface="+mn-lt"/>
              </a:rPr>
              <a:t>Servicio al Cliente</a:t>
            </a:r>
            <a:r>
              <a:rPr lang="es-ES" sz="1200">
                <a:ea typeface="+mn-lt"/>
                <a:cs typeface="+mn-lt"/>
              </a:rPr>
              <a:t>: Soporte técnico, atención al cliente y servicios </a:t>
            </a:r>
            <a:r>
              <a:rPr lang="es-ES" sz="1200" err="1">
                <a:ea typeface="+mn-lt"/>
                <a:cs typeface="+mn-lt"/>
              </a:rPr>
              <a:t>post-venta</a:t>
            </a:r>
            <a:r>
              <a:rPr lang="es-ES" sz="1200">
                <a:ea typeface="+mn-lt"/>
                <a:cs typeface="+mn-lt"/>
              </a:rPr>
              <a:t> para asegurar la satisfacción y resolución de problemas.</a:t>
            </a:r>
          </a:p>
          <a:p>
            <a:pPr marL="171450" indent="-171450" algn="just">
              <a:buChar char="•"/>
            </a:pPr>
            <a:r>
              <a:rPr lang="es-ES" sz="1200" b="1">
                <a:ea typeface="+mn-lt"/>
                <a:cs typeface="+mn-lt"/>
              </a:rPr>
              <a:t>Operaciones</a:t>
            </a:r>
            <a:r>
              <a:rPr lang="es-ES" sz="1200">
                <a:ea typeface="+mn-lt"/>
                <a:cs typeface="+mn-lt"/>
              </a:rPr>
              <a:t>: Gestión eficiente de operaciones diarias, infraestructura tecnológica, logística y administración.</a:t>
            </a:r>
          </a:p>
          <a:p>
            <a:pPr marL="171450" indent="-171450" algn="just">
              <a:buChar char="•"/>
            </a:pPr>
            <a:r>
              <a:rPr lang="es-ES" sz="1200" b="1">
                <a:ea typeface="+mn-lt"/>
                <a:cs typeface="+mn-lt"/>
              </a:rPr>
              <a:t>Recursos Humanos</a:t>
            </a:r>
            <a:r>
              <a:rPr lang="es-ES" sz="1200">
                <a:ea typeface="+mn-lt"/>
                <a:cs typeface="+mn-lt"/>
              </a:rPr>
              <a:t>: Reclutamiento, capacitación y gestión de personal, asegurando un equipo talentoso y motivado.</a:t>
            </a:r>
          </a:p>
          <a:p>
            <a:pPr marL="171450" indent="-171450" algn="just">
              <a:buChar char="•"/>
            </a:pPr>
            <a:r>
              <a:rPr lang="es-ES" sz="1200" b="1">
                <a:ea typeface="+mn-lt"/>
                <a:cs typeface="+mn-lt"/>
              </a:rPr>
              <a:t>Responsabilidad Social Corporativa (RSC)</a:t>
            </a:r>
            <a:r>
              <a:rPr lang="es-ES" sz="1200">
                <a:ea typeface="+mn-lt"/>
                <a:cs typeface="+mn-lt"/>
              </a:rPr>
              <a:t>: Iniciativas y programas que generan un impacto positivo en la sociedad y el medio ambiente.</a:t>
            </a:r>
          </a:p>
          <a:p>
            <a:endParaRPr lang="es-ES" sz="240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29B1C-870D-1EE3-13A7-A43A8CE9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52BD-F6F0-483B-89E4-C351C3847754}" type="datetime1">
              <a:t>07/06/2024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27AE3-C8F8-EEB2-5700-ED466348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cap="all" baseline="0">
                <a:latin typeface="Franklin Gothic Medium"/>
              </a:rPr>
              <a:t>DATA CONSULTING – TACNA PERÚ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BEEB1-3F7F-8EDF-597E-33EBC0FB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/>
          </a:p>
        </p:txBody>
      </p:sp>
      <p:pic>
        <p:nvPicPr>
          <p:cNvPr id="7" name="Imagen 6" descr="Why Engage with a Data Analytics Consulting Firm">
            <a:extLst>
              <a:ext uri="{FF2B5EF4-FFF2-40B4-BE49-F238E27FC236}">
                <a16:creationId xmlns:a16="http://schemas.microsoft.com/office/drawing/2014/main" id="{15C08C55-0792-60C4-1312-8E98616D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511" y="2607001"/>
            <a:ext cx="4234068" cy="31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54A67-128C-3F55-AC1E-B9B33C60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62" y="317814"/>
            <a:ext cx="11634560" cy="1700784"/>
          </a:xfrm>
        </p:spPr>
        <p:txBody>
          <a:bodyPr>
            <a:normAutofit/>
          </a:bodyPr>
          <a:lstStyle/>
          <a:p>
            <a:r>
              <a:rPr lang="es-ES" sz="5500">
                <a:ea typeface="+mj-lt"/>
                <a:cs typeface="+mj-lt"/>
              </a:rPr>
              <a:t>Análisis interno - Matriz de participación BCG</a:t>
            </a:r>
            <a:endParaRPr lang="en-US" sz="55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184B2-F01E-3FFA-E77A-D34E25A6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59" y="2478024"/>
            <a:ext cx="6316246" cy="369417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 algn="just">
              <a:buChar char="•"/>
            </a:pPr>
            <a:r>
              <a:rPr lang="es-ES">
                <a:ea typeface="+mn-lt"/>
                <a:cs typeface="+mn-lt"/>
              </a:rPr>
              <a:t>Productos y servicios con alta participación en el mercado y alto crecimiento, como soluciones de inteligencia artificial y machine </a:t>
            </a:r>
            <a:r>
              <a:rPr lang="es-ES" err="1">
                <a:ea typeface="+mn-lt"/>
                <a:cs typeface="+mn-lt"/>
              </a:rPr>
              <a:t>learning</a:t>
            </a:r>
            <a:r>
              <a:rPr lang="es-ES">
                <a:ea typeface="+mn-lt"/>
                <a:cs typeface="+mn-lt"/>
              </a:rPr>
              <a:t>.</a:t>
            </a:r>
            <a:endParaRPr lang="es-ES"/>
          </a:p>
          <a:p>
            <a:pPr marL="457200" indent="-457200" algn="just">
              <a:buChar char="•"/>
            </a:pPr>
            <a:r>
              <a:rPr lang="es-ES">
                <a:ea typeface="+mn-lt"/>
                <a:cs typeface="+mn-lt"/>
              </a:rPr>
              <a:t>Productos y servicios con alta participación en el mercado pero bajo crecimiento, como servicios de almacenamiento en la nube establecidos.</a:t>
            </a:r>
            <a:endParaRPr lang="es-ES"/>
          </a:p>
          <a:p>
            <a:pPr marL="457200" indent="-457200" algn="just">
              <a:buChar char="•"/>
            </a:pPr>
            <a:r>
              <a:rPr lang="es-ES">
                <a:ea typeface="+mn-lt"/>
                <a:cs typeface="+mn-lt"/>
              </a:rPr>
              <a:t>Productos y servicios con baja participación en el mercado pero alto crecimiento, como nuevas aplicaciones móviles con potencial en mercados emergentes.</a:t>
            </a:r>
            <a:endParaRPr lang="es-ES"/>
          </a:p>
          <a:p>
            <a:pPr marL="457200" indent="-457200" algn="just">
              <a:buChar char="•"/>
            </a:pPr>
            <a:r>
              <a:rPr lang="es-ES">
                <a:ea typeface="+mn-lt"/>
                <a:cs typeface="+mn-lt"/>
              </a:rPr>
              <a:t>Productos y servicios con baja participación en el mercado y bajo crecimiento, como soluciones tecnológicas obsoletas.</a:t>
            </a:r>
            <a:endParaRPr lang="es-ES"/>
          </a:p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D60E6-D0CF-FA4B-17C9-32C386F2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856-033F-4C1B-B779-D6D8CE98A68E}" type="datetime1">
              <a:t>07/06/2024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187C2-EAA6-F979-BA6E-7D74F486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CONSULTING – TACNA PERÚ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58CA2-DF57-0157-64D6-5B3FD962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/>
          </a:p>
        </p:txBody>
      </p:sp>
      <p:pic>
        <p:nvPicPr>
          <p:cNvPr id="7" name="Imagen 6" descr="Big Data Development | Big Data Development Experts | Cazton">
            <a:extLst>
              <a:ext uri="{FF2B5EF4-FFF2-40B4-BE49-F238E27FC236}">
                <a16:creationId xmlns:a16="http://schemas.microsoft.com/office/drawing/2014/main" id="{B0C240AB-69C6-1896-AFF4-710B6096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61" y="2745996"/>
            <a:ext cx="5117544" cy="30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20D70-BDD7-D598-A940-D3735418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+mj-lt"/>
                <a:cs typeface="+mj-lt"/>
              </a:rPr>
              <a:t>Conclusiones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11D5B-5F89-41F3-5E75-21639866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18" y="2478024"/>
            <a:ext cx="6439600" cy="369417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514350" indent="-514350" algn="just">
              <a:buChar char="•"/>
            </a:pPr>
            <a:r>
              <a:rPr lang="es-ES" b="1">
                <a:ea typeface="+mn-lt"/>
                <a:cs typeface="+mn-lt"/>
              </a:rPr>
              <a:t>Compromiso con la Innovación y Calidad</a:t>
            </a:r>
            <a:r>
              <a:rPr lang="es-ES">
                <a:ea typeface="+mn-lt"/>
                <a:cs typeface="+mn-lt"/>
              </a:rPr>
              <a:t>: Nuestra misión y visión destacan el compromiso con la innovación, la excelencia y la satisfacción del cliente, posicionándonos como líderes en servicios en la nube y desarrollo de aplicaciones.</a:t>
            </a:r>
            <a:endParaRPr lang="es-ES"/>
          </a:p>
          <a:p>
            <a:pPr marL="514350" indent="-514350" algn="just">
              <a:buChar char="•"/>
            </a:pPr>
            <a:r>
              <a:rPr lang="es-ES" b="1">
                <a:ea typeface="+mn-lt"/>
                <a:cs typeface="+mn-lt"/>
              </a:rPr>
              <a:t>Crecimiento y Responsabilidad</a:t>
            </a:r>
            <a:r>
              <a:rPr lang="es-ES">
                <a:ea typeface="+mn-lt"/>
                <a:cs typeface="+mn-lt"/>
              </a:rPr>
              <a:t>: La expansión internacional y la promoción de prácticas de responsabilidad social corporativa son esenciales para nuestro crecimiento sustentable y la generación de impacto positivo en la sociedad.</a:t>
            </a:r>
            <a:endParaRPr lang="es-ES"/>
          </a:p>
          <a:p>
            <a:pPr marL="514350" indent="-514350" algn="just">
              <a:buChar char="•"/>
            </a:pPr>
            <a:r>
              <a:rPr lang="es-ES" b="1">
                <a:ea typeface="+mn-lt"/>
                <a:cs typeface="+mn-lt"/>
              </a:rPr>
              <a:t>Valor Interno y Adaptación Estratégica</a:t>
            </a:r>
            <a:r>
              <a:rPr lang="es-ES">
                <a:ea typeface="+mn-lt"/>
                <a:cs typeface="+mn-lt"/>
              </a:rPr>
              <a:t>: El análisis interno mediante la cadena de valor y la matriz BCG nos permite optimizar recursos, mejorar continuamente nuestros servicios y productos, y adaptarnos estratégicamente a las demandas del mercado global.</a:t>
            </a:r>
            <a:endParaRPr lang="es-ES"/>
          </a:p>
          <a:p>
            <a:pPr marL="514350" indent="-514350" algn="just">
              <a:buChar char="•"/>
            </a:pP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4C344-1494-E711-CA2C-E4E14E33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209-9247-413A-BBC1-0A218C06C472}" type="datetime1">
              <a:t>07/06/2024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754AF-E782-4256-6CD9-A6665809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CONSULTING – TACNA PERÚ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52D0D-C74B-5462-C28C-3A188896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/>
          </a:p>
        </p:txBody>
      </p:sp>
      <p:pic>
        <p:nvPicPr>
          <p:cNvPr id="7" name="Imagen 6" descr="Data Consulting - dunnhumby">
            <a:extLst>
              <a:ext uri="{FF2B5EF4-FFF2-40B4-BE49-F238E27FC236}">
                <a16:creationId xmlns:a16="http://schemas.microsoft.com/office/drawing/2014/main" id="{1D9D27CA-63A2-8ECF-ED75-8E60A16C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43" y="2811730"/>
            <a:ext cx="4896678" cy="25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182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JuxtaposeVTI</vt:lpstr>
      <vt:lpstr>EMPRESA: "Data Consulting"</vt:lpstr>
      <vt:lpstr>Misión</vt:lpstr>
      <vt:lpstr>Visión</vt:lpstr>
      <vt:lpstr>Valores </vt:lpstr>
      <vt:lpstr>Objetivos</vt:lpstr>
      <vt:lpstr>Análisis interno - Cadena de valor</vt:lpstr>
      <vt:lpstr>Análisis interno - Matriz de participación BCG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213</cp:revision>
  <dcterms:created xsi:type="dcterms:W3CDTF">2024-06-07T23:06:02Z</dcterms:created>
  <dcterms:modified xsi:type="dcterms:W3CDTF">2024-06-08T00:56:05Z</dcterms:modified>
</cp:coreProperties>
</file>