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73" r:id="rId8"/>
    <p:sldId id="274" r:id="rId9"/>
    <p:sldId id="267" r:id="rId10"/>
    <p:sldId id="276" r:id="rId11"/>
    <p:sldId id="278" r:id="rId12"/>
    <p:sldId id="275" r:id="rId13"/>
    <p:sldId id="279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7C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0" d="100"/>
          <a:sy n="60" d="100"/>
        </p:scale>
        <p:origin x="72" y="12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2/19/2020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SQL Injections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Understanding sql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structure of a database is listed out in the </a:t>
            </a:r>
            <a:r>
              <a:rPr lang="en-US" i="1" dirty="0" smtClean="0"/>
              <a:t>information_schema</a:t>
            </a:r>
            <a:endParaRPr lang="en-US" dirty="0" smtClean="0"/>
          </a:p>
          <a:p>
            <a:r>
              <a:rPr lang="en-US" dirty="0" smtClean="0"/>
              <a:t>This knowledge is valuable to hackers, because it allows them to get an understanding of the database and find the valuable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1066800"/>
            <a:ext cx="10360501" cy="12239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is it?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7742" y="2493960"/>
            <a:ext cx="10666572" cy="4462272"/>
          </a:xfrm>
        </p:spPr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tructured </a:t>
            </a:r>
            <a:r>
              <a:rPr lang="en-US" b="1" dirty="0"/>
              <a:t>Q</a:t>
            </a:r>
            <a:r>
              <a:rPr lang="en-US" dirty="0"/>
              <a:t>uery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A language used to query databases</a:t>
            </a:r>
          </a:p>
          <a:p>
            <a:r>
              <a:rPr lang="en-US" dirty="0" smtClean="0"/>
              <a:t>Used by nearly all companies and websites that hold any type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1066800"/>
            <a:ext cx="10360501" cy="12239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is it used for?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7742" y="2493960"/>
            <a:ext cx="10666572" cy="4462272"/>
          </a:xfrm>
        </p:spPr>
        <p:txBody>
          <a:bodyPr/>
          <a:lstStyle/>
          <a:p>
            <a:r>
              <a:rPr lang="en-US" dirty="0" smtClean="0"/>
              <a:t>Managing large databases that hold a lot of data</a:t>
            </a:r>
          </a:p>
          <a:p>
            <a:pPr lvl="1"/>
            <a:r>
              <a:rPr lang="en-US" dirty="0" smtClean="0"/>
              <a:t>Usernames and passwords</a:t>
            </a:r>
          </a:p>
          <a:p>
            <a:pPr lvl="1"/>
            <a:r>
              <a:rPr lang="en-US" dirty="0" smtClean="0"/>
              <a:t>Online accounts</a:t>
            </a:r>
          </a:p>
          <a:p>
            <a:pPr lvl="1"/>
            <a:r>
              <a:rPr lang="en-US" dirty="0" smtClean="0"/>
              <a:t>Sensitive personal information (credit cards, addresses, SSN, etc.)</a:t>
            </a:r>
            <a:endParaRPr lang="en-US" dirty="0"/>
          </a:p>
          <a:p>
            <a:endParaRPr lang="en-US" dirty="0" smtClean="0"/>
          </a:p>
          <a:p>
            <a:r>
              <a:rPr lang="en-US" u="sng" dirty="0" smtClean="0"/>
              <a:t>If you have an account somewhere, the account details are likely stored in an database that uses SQL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5195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1066800"/>
            <a:ext cx="10820400" cy="12239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it a good target for hackers?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7742" y="2493960"/>
            <a:ext cx="10666572" cy="4462272"/>
          </a:xfrm>
        </p:spPr>
        <p:txBody>
          <a:bodyPr/>
          <a:lstStyle/>
          <a:p>
            <a:r>
              <a:rPr lang="en-US" dirty="0" smtClean="0"/>
              <a:t>Databases hold valuable information!</a:t>
            </a:r>
          </a:p>
          <a:p>
            <a:pPr lvl="1"/>
            <a:r>
              <a:rPr lang="en-US" dirty="0" smtClean="0"/>
              <a:t>usernames and passwords, personal information, credit cards and MORE</a:t>
            </a:r>
          </a:p>
          <a:p>
            <a:endParaRPr lang="en-US" u="sng" dirty="0"/>
          </a:p>
          <a:p>
            <a:endParaRPr lang="en-US" u="sng" dirty="0" smtClean="0"/>
          </a:p>
          <a:p>
            <a:pPr marL="0" indent="0" algn="ctr">
              <a:buNone/>
            </a:pPr>
            <a:r>
              <a:rPr lang="en-US" u="sng" dirty="0" smtClean="0"/>
              <a:t>Selling that information = $$$$$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169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2" y="477840"/>
            <a:ext cx="10820400" cy="12239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SQL Queries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1905000"/>
            <a:ext cx="10666572" cy="4462272"/>
          </a:xfrm>
        </p:spPr>
        <p:txBody>
          <a:bodyPr/>
          <a:lstStyle/>
          <a:p>
            <a:r>
              <a:rPr lang="en-US" dirty="0" smtClean="0"/>
              <a:t>A query is like asking a question or requesting something…</a:t>
            </a:r>
          </a:p>
          <a:p>
            <a:pPr lvl="1"/>
            <a:r>
              <a:rPr lang="en-US" dirty="0" smtClean="0"/>
              <a:t>Basically like, “</a:t>
            </a:r>
            <a:r>
              <a:rPr lang="en-US" i="1" dirty="0" smtClean="0"/>
              <a:t>show me all users with the last name ‘Smith’ ”</a:t>
            </a:r>
            <a:endParaRPr lang="en-US" dirty="0" smtClean="0"/>
          </a:p>
          <a:p>
            <a:pPr lvl="1"/>
            <a:r>
              <a:rPr lang="en-US" dirty="0" smtClean="0"/>
              <a:t>You would expect to see a list of users who all have the last name “Smith”</a:t>
            </a:r>
          </a:p>
          <a:p>
            <a:r>
              <a:rPr lang="en-US" dirty="0" smtClean="0"/>
              <a:t>That same request in SQL would look like:</a:t>
            </a:r>
          </a:p>
          <a:p>
            <a:pPr lvl="1"/>
            <a:r>
              <a:rPr lang="en-US" dirty="0" smtClean="0"/>
              <a:t>SELECT * FROM users WHERE last_name=‘smith’;</a:t>
            </a:r>
          </a:p>
          <a:p>
            <a:pPr marL="0" indent="0">
              <a:buNone/>
            </a:pPr>
            <a:endParaRPr lang="en-US" u="sn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38186"/>
              </p:ext>
            </p:extLst>
          </p:nvPr>
        </p:nvGraphicFramePr>
        <p:xfrm>
          <a:off x="2360612" y="4724400"/>
          <a:ext cx="81258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1440854956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944453980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3934889541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701437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0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5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573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3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>
                <a:solidFill>
                  <a:srgbClr val="FFC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FROM </a:t>
            </a:r>
            <a:r>
              <a:rPr lang="en-US" dirty="0">
                <a:solidFill>
                  <a:srgbClr val="00B050"/>
                </a:solidFill>
              </a:rPr>
              <a:t>users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last_name</a:t>
            </a:r>
            <a:r>
              <a:rPr lang="en-US" dirty="0"/>
              <a:t>=‘smith</a:t>
            </a:r>
            <a:r>
              <a:rPr lang="en-US" dirty="0" smtClean="0"/>
              <a:t>’;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– Similar to ‘get’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*</a:t>
            </a:r>
            <a:r>
              <a:rPr lang="en-US" dirty="0" smtClean="0"/>
              <a:t> is a wildcard, meaning ALL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– Which database table we want the information from</a:t>
            </a:r>
          </a:p>
          <a:p>
            <a:r>
              <a:rPr lang="en-US" dirty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rgbClr val="00B050"/>
                </a:solidFill>
              </a:rPr>
              <a:t>sers</a:t>
            </a:r>
            <a:r>
              <a:rPr lang="en-US" dirty="0" smtClean="0"/>
              <a:t> – The name of the table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WHERE</a:t>
            </a:r>
            <a:r>
              <a:rPr lang="en-US" dirty="0" smtClean="0"/>
              <a:t> – Boolean type operator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last_name</a:t>
            </a:r>
            <a:r>
              <a:rPr lang="en-US" dirty="0" smtClean="0"/>
              <a:t> – Table column name</a:t>
            </a:r>
          </a:p>
          <a:p>
            <a:r>
              <a:rPr lang="en-US" dirty="0" smtClean="0"/>
              <a:t>; - Must end all queries with a semicolon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Useful SQL Syntax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C7C"/>
                </a:solidFill>
              </a:rPr>
              <a:t>SELECT</a:t>
            </a:r>
            <a:r>
              <a:rPr lang="en-US" dirty="0" smtClean="0"/>
              <a:t> – similar to get</a:t>
            </a:r>
          </a:p>
          <a:p>
            <a:r>
              <a:rPr lang="en-US" dirty="0" smtClean="0">
                <a:solidFill>
                  <a:srgbClr val="007C7C"/>
                </a:solidFill>
              </a:rPr>
              <a:t>UPDATE</a:t>
            </a:r>
            <a:r>
              <a:rPr lang="en-US" dirty="0" smtClean="0"/>
              <a:t> – update data in the database</a:t>
            </a:r>
          </a:p>
          <a:p>
            <a:r>
              <a:rPr lang="en-US" dirty="0" smtClean="0">
                <a:solidFill>
                  <a:srgbClr val="007C7C"/>
                </a:solidFill>
              </a:rPr>
              <a:t>DELETE</a:t>
            </a:r>
            <a:r>
              <a:rPr lang="en-US" dirty="0" smtClean="0"/>
              <a:t> – delete date from a database</a:t>
            </a:r>
          </a:p>
          <a:p>
            <a:r>
              <a:rPr lang="en-US" dirty="0" smtClean="0">
                <a:solidFill>
                  <a:srgbClr val="007C7C"/>
                </a:solidFill>
              </a:rPr>
              <a:t>INSERT INTO </a:t>
            </a:r>
            <a:r>
              <a:rPr lang="en-US" dirty="0" smtClean="0"/>
              <a:t>– insert new data into database</a:t>
            </a:r>
          </a:p>
          <a:p>
            <a:r>
              <a:rPr lang="en-US" dirty="0" smtClean="0">
                <a:solidFill>
                  <a:srgbClr val="007C7C"/>
                </a:solidFill>
              </a:rPr>
              <a:t>CREATE DATABASE </a:t>
            </a:r>
            <a:r>
              <a:rPr lang="en-US" dirty="0" smtClean="0"/>
              <a:t>– create a new database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C7C"/>
                </a:solidFill>
              </a:rPr>
              <a:t>ALTER DATABASE </a:t>
            </a:r>
            <a:r>
              <a:rPr lang="en-US" dirty="0" smtClean="0"/>
              <a:t>– modify existing database</a:t>
            </a:r>
          </a:p>
          <a:p>
            <a:r>
              <a:rPr lang="en-US" dirty="0" smtClean="0">
                <a:solidFill>
                  <a:srgbClr val="007C7C"/>
                </a:solidFill>
              </a:rPr>
              <a:t>CREATE TABLE </a:t>
            </a:r>
            <a:r>
              <a:rPr lang="en-US" dirty="0" smtClean="0"/>
              <a:t>– create a new table within a database</a:t>
            </a:r>
          </a:p>
          <a:p>
            <a:r>
              <a:rPr lang="en-US" dirty="0" smtClean="0">
                <a:solidFill>
                  <a:srgbClr val="007C7C"/>
                </a:solidFill>
              </a:rPr>
              <a:t>ALTER TABLE </a:t>
            </a:r>
            <a:r>
              <a:rPr lang="en-US" dirty="0" smtClean="0"/>
              <a:t>– modify existing table within a database</a:t>
            </a:r>
          </a:p>
          <a:p>
            <a:r>
              <a:rPr lang="en-US" dirty="0" smtClean="0">
                <a:solidFill>
                  <a:srgbClr val="007C7C"/>
                </a:solidFill>
              </a:rPr>
              <a:t>DROP TABLE </a:t>
            </a:r>
            <a:r>
              <a:rPr lang="en-US" dirty="0" smtClean="0"/>
              <a:t>– deletes a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8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44563"/>
          </a:xfrm>
        </p:spPr>
        <p:txBody>
          <a:bodyPr/>
          <a:lstStyle/>
          <a:p>
            <a:pPr algn="ctr"/>
            <a:r>
              <a:rPr lang="en-US" dirty="0" smtClean="0"/>
              <a:t>Useful 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33" y="1371600"/>
            <a:ext cx="11048999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is a BOOLEAN operator? </a:t>
            </a:r>
            <a:endParaRPr lang="en-US" dirty="0"/>
          </a:p>
          <a:p>
            <a:pPr lvl="1"/>
            <a:r>
              <a:rPr lang="en-US" dirty="0" smtClean="0"/>
              <a:t>Tests whether a condition is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 smtClean="0"/>
          </a:p>
          <a:p>
            <a:pPr lvl="1"/>
            <a:r>
              <a:rPr lang="en-US" dirty="0" smtClean="0"/>
              <a:t>Usually used in conjunction with WHERE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AND</a:t>
            </a:r>
            <a:r>
              <a:rPr lang="en-US" dirty="0" smtClean="0"/>
              <a:t> -  </a:t>
            </a:r>
            <a:r>
              <a:rPr lang="en-US" dirty="0" smtClean="0"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column1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i="1" dirty="0">
                <a:latin typeface="Consolas" panose="020B0609020204030204" pitchFamily="49" charset="0"/>
              </a:rPr>
              <a:t> column2, ...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FROM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table_name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WHERE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condition1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condition2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condition3 </a:t>
            </a:r>
            <a:r>
              <a:rPr lang="en-US" i="1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OR</a:t>
            </a:r>
            <a:r>
              <a:rPr lang="en-US" dirty="0" smtClean="0"/>
              <a:t> -     </a:t>
            </a:r>
            <a:r>
              <a:rPr lang="en-US" dirty="0" smtClean="0"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column1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i="1" dirty="0">
                <a:latin typeface="Consolas" panose="020B0609020204030204" pitchFamily="49" charset="0"/>
              </a:rPr>
              <a:t> column2, ...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FROM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table_name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WHERE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condition1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condition2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condition3 </a:t>
            </a:r>
            <a:r>
              <a:rPr lang="en-US" i="1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NOT</a:t>
            </a:r>
            <a:r>
              <a:rPr lang="en-US" dirty="0" smtClean="0"/>
              <a:t> – </a:t>
            </a:r>
            <a:r>
              <a:rPr lang="en-US" dirty="0">
                <a:latin typeface="Consolas" panose="020B0609020204030204" pitchFamily="49" charset="0"/>
              </a:rPr>
              <a:t>SELECT </a:t>
            </a:r>
            <a:r>
              <a:rPr lang="en-US" i="1" dirty="0">
                <a:latin typeface="Consolas" panose="020B0609020204030204" pitchFamily="49" charset="0"/>
              </a:rPr>
              <a:t>column1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i="1" dirty="0">
                <a:latin typeface="Consolas" panose="020B0609020204030204" pitchFamily="49" charset="0"/>
              </a:rPr>
              <a:t> column2, ...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FROM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table_name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WHERE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condition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5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functions/operations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NOW() </a:t>
            </a:r>
            <a:r>
              <a:rPr lang="en-US" dirty="0" smtClean="0"/>
              <a:t>– returns the current date &amp; time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CONCAT() </a:t>
            </a:r>
            <a:r>
              <a:rPr lang="en-US" dirty="0" smtClean="0"/>
              <a:t>– Adds two or more strings together</a:t>
            </a:r>
          </a:p>
          <a:p>
            <a:r>
              <a:rPr lang="en-US" dirty="0" smtClean="0"/>
              <a:t>Math stuff: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ABS() </a:t>
            </a:r>
            <a:r>
              <a:rPr lang="en-US" dirty="0" smtClean="0"/>
              <a:t>– returns absolute value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SIN() / COS() / TAN() / etc</a:t>
            </a:r>
            <a:r>
              <a:rPr lang="en-US" dirty="0" smtClean="0"/>
              <a:t>… - returns sin/cos/tan of a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VERSION() – returns database version</a:t>
            </a:r>
          </a:p>
          <a:p>
            <a:r>
              <a:rPr lang="en-US" dirty="0" smtClean="0"/>
              <a:t>USER() – returns current user</a:t>
            </a:r>
          </a:p>
          <a:p>
            <a:r>
              <a:rPr lang="en-US" dirty="0" smtClean="0"/>
              <a:t>DATABASE() – returns current database</a:t>
            </a:r>
          </a:p>
        </p:txBody>
      </p:sp>
    </p:spTree>
    <p:extLst>
      <p:ext uri="{BB962C8B-B14F-4D97-AF65-F5344CB8AC3E}">
        <p14:creationId xmlns:p14="http://schemas.microsoft.com/office/powerpoint/2010/main" val="45703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135</TotalTime>
  <Words>523</Words>
  <Application>Microsoft Office PowerPoint</Application>
  <PresentationFormat>Custom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Tech 16x9</vt:lpstr>
      <vt:lpstr>SQL Injections</vt:lpstr>
      <vt:lpstr>What is it?</vt:lpstr>
      <vt:lpstr>What is it used for?</vt:lpstr>
      <vt:lpstr>What makes it a good target for hackers?</vt:lpstr>
      <vt:lpstr>SQL Queries</vt:lpstr>
      <vt:lpstr>SELECT * FROM users WHERE last_name=‘smith’;</vt:lpstr>
      <vt:lpstr>Other Useful SQL Syntax</vt:lpstr>
      <vt:lpstr>Useful BOOLEAN operators</vt:lpstr>
      <vt:lpstr>Built in functions/operations</vt:lpstr>
      <vt:lpstr>Database structure</vt:lpstr>
    </vt:vector>
  </TitlesOfParts>
  <Company>TCCD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Injections</dc:title>
  <dc:creator>AYALA, EDWARD</dc:creator>
  <cp:lastModifiedBy>AYALA, EDWARD</cp:lastModifiedBy>
  <cp:revision>11</cp:revision>
  <dcterms:created xsi:type="dcterms:W3CDTF">2020-02-19T19:37:02Z</dcterms:created>
  <dcterms:modified xsi:type="dcterms:W3CDTF">2020-02-20T01:31:07Z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