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70"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p:restoredTop sz="77778" autoAdjust="0"/>
  </p:normalViewPr>
  <p:slideViewPr>
    <p:cSldViewPr>
      <p:cViewPr varScale="1">
        <p:scale>
          <a:sx n="164" d="100"/>
          <a:sy n="164" d="100"/>
        </p:scale>
        <p:origin x="2248"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57417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hyperlink" Target="http://archive.ics.uci.edu/ml/datasets/NSF+Research+Award+Abstracts+1990-20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Grouping text into </a:t>
            </a:r>
            <a:br>
              <a:rPr lang="en-US" dirty="0" smtClean="0"/>
            </a:br>
            <a:r>
              <a:rPr lang="en-US" dirty="0" smtClean="0"/>
              <a:t>topics using LDA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Text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LDA</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LDA algorithm takes text, groups them into topics of related words.</a:t>
            </a:r>
          </a:p>
          <a:p>
            <a:pPr lvl="0"/>
            <a:r>
              <a:rPr lang="en-US" dirty="0" smtClean="0"/>
              <a:t>The concept is that each document relates to a small number of topics so each word inside the topic is attributable to the topics in the document.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Sample Data Set</a:t>
            </a:r>
            <a:endParaRPr lang="en" sz="2200" dirty="0"/>
          </a:p>
        </p:txBody>
      </p:sp>
      <p:sp>
        <p:nvSpPr>
          <p:cNvPr id="2" name="Rectangle 1"/>
          <p:cNvSpPr/>
          <p:nvPr/>
        </p:nvSpPr>
        <p:spPr>
          <a:xfrm>
            <a:off x="838200" y="1200150"/>
            <a:ext cx="6858000" cy="1631216"/>
          </a:xfrm>
          <a:prstGeom prst="rect">
            <a:avLst/>
          </a:prstGeom>
        </p:spPr>
        <p:txBody>
          <a:bodyPr wrap="square">
            <a:spAutoFit/>
          </a:bodyPr>
          <a:lstStyle/>
          <a:p>
            <a:pPr marL="285750" indent="-285750">
              <a:buFont typeface="Arial" charset="0"/>
              <a:buChar char="•"/>
            </a:pPr>
            <a:r>
              <a:rPr lang="en-US" sz="2000" dirty="0" smtClean="0"/>
              <a:t>Download </a:t>
            </a:r>
            <a:r>
              <a:rPr lang="en-US" sz="2000" smtClean="0"/>
              <a:t>National Science </a:t>
            </a:r>
            <a:r>
              <a:rPr lang="en-US" sz="2000" dirty="0" smtClean="0"/>
              <a:t>Foundation Award Abstracts </a:t>
            </a:r>
            <a:r>
              <a:rPr lang="en-US" sz="2000" dirty="0" smtClean="0">
                <a:hlinkClick r:id="rId3"/>
              </a:rPr>
              <a:t>http</a:t>
            </a:r>
            <a:r>
              <a:rPr lang="en-US" sz="2000" dirty="0">
                <a:hlinkClick r:id="rId3"/>
              </a:rPr>
              <a:t>://</a:t>
            </a:r>
            <a:r>
              <a:rPr lang="en-US" sz="2000" dirty="0" smtClean="0">
                <a:hlinkClick r:id="rId3"/>
              </a:rPr>
              <a:t>archive.ics.uci.edu/ml/datasets/NSF+Research+Award+Abstracts+1990-2003</a:t>
            </a:r>
            <a:endParaRPr lang="en-US" sz="2000" dirty="0" smtClean="0"/>
          </a:p>
          <a:p>
            <a:pPr marL="285750" indent="-285750">
              <a:buFont typeface="Arial" charset="0"/>
              <a:buChar char="•"/>
            </a:pPr>
            <a:r>
              <a:rPr lang="en-US" sz="2000" dirty="0" smtClean="0"/>
              <a:t>Trained on a few thousand documents more </a:t>
            </a:r>
            <a:r>
              <a:rPr lang="en-US" sz="2000" dirty="0" err="1" smtClean="0"/>
              <a:t>traning</a:t>
            </a:r>
            <a:r>
              <a:rPr lang="en-US" sz="2000" dirty="0" smtClean="0"/>
              <a:t> produces betters clustering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Running LDA</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Generate Term counts and generate stop words</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t>
            </a:r>
            <a:r>
              <a:rPr lang="en-US" dirty="0" err="1" smtClean="0">
                <a:solidFill>
                  <a:srgbClr val="424242"/>
                </a:solidFill>
                <a:latin typeface="Calibri"/>
                <a:ea typeface="Calibri"/>
                <a:cs typeface="Calibri"/>
                <a:sym typeface="Calibri"/>
              </a:rPr>
              <a:t>TermCount</a:t>
            </a:r>
            <a:r>
              <a:rPr lang="en-US" dirty="0" smtClean="0">
                <a:solidFill>
                  <a:srgbClr val="424242"/>
                </a:solidFill>
                <a:latin typeface="Calibri"/>
                <a:ea typeface="Calibri"/>
                <a:cs typeface="Calibri"/>
                <a:sym typeface="Calibri"/>
              </a:rPr>
              <a:t> vector and use them to train a model</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Review the topics generated </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LDA Results</a:t>
            </a:r>
            <a:endParaRPr lang="en" sz="2200" dirty="0"/>
          </a:p>
        </p:txBody>
      </p:sp>
      <p:sp>
        <p:nvSpPr>
          <p:cNvPr id="20" name="Rectangle 19"/>
          <p:cNvSpPr/>
          <p:nvPr/>
        </p:nvSpPr>
        <p:spPr>
          <a:xfrm>
            <a:off x="1447800" y="971550"/>
            <a:ext cx="5715000" cy="3970318"/>
          </a:xfrm>
          <a:prstGeom prst="rect">
            <a:avLst/>
          </a:prstGeom>
        </p:spPr>
        <p:txBody>
          <a:bodyPr wrap="square">
            <a:spAutoFit/>
          </a:bodyPr>
          <a:lstStyle/>
          <a:p>
            <a:r>
              <a:rPr lang="en-US" dirty="0">
                <a:latin typeface="Menlo" charset="0"/>
              </a:rPr>
              <a:t>TOPIC:</a:t>
            </a:r>
          </a:p>
          <a:p>
            <a:r>
              <a:rPr lang="en-US" b="1" dirty="0">
                <a:latin typeface="Menlo" charset="0"/>
              </a:rPr>
              <a:t>664 stereotyping 0.0014448495615447582</a:t>
            </a:r>
          </a:p>
          <a:p>
            <a:r>
              <a:rPr lang="en-US" dirty="0">
                <a:latin typeface="Menlo" charset="0"/>
              </a:rPr>
              <a:t>153 parliaments 0.001259353655677072</a:t>
            </a:r>
          </a:p>
          <a:p>
            <a:r>
              <a:rPr lang="en-US" b="1" dirty="0">
                <a:latin typeface="Menlo" charset="0"/>
              </a:rPr>
              <a:t>2416 intergroup 9.756879662710036E-4</a:t>
            </a:r>
          </a:p>
          <a:p>
            <a:r>
              <a:rPr lang="en-US" dirty="0">
                <a:latin typeface="Menlo" charset="0"/>
              </a:rPr>
              <a:t>1206 methanogenic 9.741418676620704E-4</a:t>
            </a:r>
          </a:p>
          <a:p>
            <a:r>
              <a:rPr lang="en-US" dirty="0">
                <a:latin typeface="Menlo" charset="0"/>
              </a:rPr>
              <a:t>1890 </a:t>
            </a:r>
            <a:r>
              <a:rPr lang="en-US" dirty="0" err="1">
                <a:latin typeface="Menlo" charset="0"/>
              </a:rPr>
              <a:t>nitrogenases</a:t>
            </a:r>
            <a:r>
              <a:rPr lang="en-US" dirty="0">
                <a:latin typeface="Menlo" charset="0"/>
              </a:rPr>
              <a:t> 9.741034286912462E-4</a:t>
            </a:r>
          </a:p>
          <a:p>
            <a:r>
              <a:rPr lang="en-US" dirty="0">
                <a:latin typeface="Menlo" charset="0"/>
              </a:rPr>
              <a:t>2005 </a:t>
            </a:r>
            <a:r>
              <a:rPr lang="en-US" dirty="0" err="1">
                <a:latin typeface="Menlo" charset="0"/>
              </a:rPr>
              <a:t>methanosarcina</a:t>
            </a:r>
            <a:r>
              <a:rPr lang="en-US" dirty="0">
                <a:latin typeface="Menlo" charset="0"/>
              </a:rPr>
              <a:t> 9.740159950149897E-4</a:t>
            </a:r>
          </a:p>
          <a:p>
            <a:r>
              <a:rPr lang="en-US" dirty="0">
                <a:latin typeface="Menlo" charset="0"/>
              </a:rPr>
              <a:t>2121 judgments 9.55329777834618E-4</a:t>
            </a:r>
          </a:p>
          <a:p>
            <a:r>
              <a:rPr lang="en-US" dirty="0">
                <a:latin typeface="Menlo" charset="0"/>
              </a:rPr>
              <a:t>428 </a:t>
            </a:r>
            <a:r>
              <a:rPr lang="en-US" dirty="0" err="1">
                <a:latin typeface="Menlo" charset="0"/>
              </a:rPr>
              <a:t>paso</a:t>
            </a:r>
            <a:r>
              <a:rPr lang="en-US" dirty="0">
                <a:latin typeface="Menlo" charset="0"/>
              </a:rPr>
              <a:t> 9.280557959791641E-4</a:t>
            </a:r>
          </a:p>
          <a:p>
            <a:r>
              <a:rPr lang="en-US" dirty="0">
                <a:latin typeface="Menlo" charset="0"/>
              </a:rPr>
              <a:t>201 salient 8.265020111594664E-4</a:t>
            </a:r>
          </a:p>
          <a:p>
            <a:r>
              <a:rPr lang="en-US" dirty="0">
                <a:latin typeface="Menlo" charset="0"/>
              </a:rPr>
              <a:t>1652 </a:t>
            </a:r>
            <a:r>
              <a:rPr lang="en-US" dirty="0" err="1">
                <a:latin typeface="Menlo" charset="0"/>
              </a:rPr>
              <a:t>hawthorne</a:t>
            </a:r>
            <a:r>
              <a:rPr lang="en-US" dirty="0">
                <a:latin typeface="Menlo" charset="0"/>
              </a:rPr>
              <a:t> 7.328265292919224E-4</a:t>
            </a:r>
          </a:p>
          <a:p>
            <a:r>
              <a:rPr lang="en-US" b="1" dirty="0">
                <a:latin typeface="Menlo" charset="0"/>
              </a:rPr>
              <a:t>2231 </a:t>
            </a:r>
            <a:r>
              <a:rPr lang="en-US" b="1" dirty="0" err="1">
                <a:latin typeface="Menlo" charset="0"/>
              </a:rPr>
              <a:t>hispanic</a:t>
            </a:r>
            <a:r>
              <a:rPr lang="en-US" b="1" dirty="0">
                <a:latin typeface="Menlo" charset="0"/>
              </a:rPr>
              <a:t> 7.212735562254067E-4</a:t>
            </a:r>
          </a:p>
          <a:p>
            <a:r>
              <a:rPr lang="en-US" dirty="0">
                <a:latin typeface="Menlo" charset="0"/>
              </a:rPr>
              <a:t>2420 legislative 7.138947194188029E-4</a:t>
            </a:r>
          </a:p>
          <a:p>
            <a:r>
              <a:rPr lang="en-US" dirty="0">
                <a:latin typeface="Menlo" charset="0"/>
              </a:rPr>
              <a:t>4573 exemplar 6.981855759949538E-4</a:t>
            </a:r>
          </a:p>
          <a:p>
            <a:r>
              <a:rPr lang="en-US" dirty="0">
                <a:latin typeface="Menlo" charset="0"/>
              </a:rPr>
              <a:t>6835 categorized 6.981855466610037E-4</a:t>
            </a:r>
          </a:p>
          <a:p>
            <a:r>
              <a:rPr lang="en-US" dirty="0">
                <a:latin typeface="Menlo" charset="0"/>
              </a:rPr>
              <a:t>6793 perceiver 6.981855425630564E-4</a:t>
            </a:r>
          </a:p>
          <a:p>
            <a:r>
              <a:rPr lang="en-US" b="1" dirty="0">
                <a:latin typeface="Menlo" charset="0"/>
              </a:rPr>
              <a:t>5999 ethnicity 6.981855152623979E-4</a:t>
            </a:r>
          </a:p>
          <a:p>
            <a:r>
              <a:rPr lang="en-US" b="1" dirty="0">
                <a:latin typeface="Menlo" charset="0"/>
              </a:rPr>
              <a:t>6286 </a:t>
            </a:r>
            <a:r>
              <a:rPr lang="en-US" b="1" dirty="0" err="1">
                <a:latin typeface="Menlo" charset="0"/>
              </a:rPr>
              <a:t>steroetyping</a:t>
            </a:r>
            <a:r>
              <a:rPr lang="en-US" b="1" dirty="0">
                <a:latin typeface="Menlo" charset="0"/>
              </a:rPr>
              <a:t> 6.981855121908609E-</a:t>
            </a:r>
          </a:p>
        </p:txBody>
      </p:sp>
    </p:spTree>
    <p:extLst>
      <p:ext uri="{BB962C8B-B14F-4D97-AF65-F5344CB8AC3E}">
        <p14:creationId xmlns:p14="http://schemas.microsoft.com/office/powerpoint/2010/main" val="70463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Apache UIMA</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20491</TotalTime>
  <Words>374</Words>
  <Application>Microsoft Macintosh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Calibri</vt:lpstr>
      <vt:lpstr>Menlo</vt:lpstr>
      <vt:lpstr>Roboto</vt:lpstr>
      <vt:lpstr>Wingdings</vt:lpstr>
      <vt:lpstr>Arial</vt:lpstr>
      <vt:lpstr>Packt</vt:lpstr>
      <vt:lpstr>Packt</vt:lpstr>
      <vt:lpstr>Grouping text into  topics using LDA</vt:lpstr>
      <vt:lpstr>LDA</vt:lpstr>
      <vt:lpstr>Sample Data Set</vt:lpstr>
      <vt:lpstr>Running LDA</vt:lpstr>
      <vt:lpstr>LDA Results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25</cp:revision>
  <dcterms:modified xsi:type="dcterms:W3CDTF">2017-06-03T01:43:27Z</dcterms:modified>
</cp:coreProperties>
</file>