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71" r:id="rId5"/>
    <p:sldId id="272" r:id="rId6"/>
    <p:sldId id="263"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0"/>
    <p:restoredTop sz="77811" autoAdjust="0"/>
  </p:normalViewPr>
  <p:slideViewPr>
    <p:cSldViewPr>
      <p:cViewPr varScale="1">
        <p:scale>
          <a:sx n="117" d="100"/>
          <a:sy n="117" d="100"/>
        </p:scale>
        <p:origin x="1704"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718479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1718434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9" r:id="rId6"/>
    <p:sldLayoutId id="2147483681"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Using UIMA with Hadoop</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Text Analysis</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latin typeface="Calibri"/>
                <a:ea typeface="Calibri"/>
                <a:cs typeface="Calibri"/>
                <a:sym typeface="Calibri"/>
              </a:rPr>
              <a:t>Apache UIMA</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809750"/>
            <a:ext cx="3999900" cy="2710199"/>
          </a:xfrm>
          <a:prstGeom prst="rect">
            <a:avLst/>
          </a:prstGeom>
        </p:spPr>
        <p:txBody>
          <a:bodyPr lIns="91425" tIns="91425" rIns="91425" bIns="91425" anchor="t" anchorCtr="0">
            <a:noAutofit/>
          </a:bodyPr>
          <a:lstStyle/>
          <a:p>
            <a:pPr lvl="0"/>
            <a:r>
              <a:rPr lang="en-US" dirty="0"/>
              <a:t>Unstructured Information Management applications </a:t>
            </a:r>
            <a:r>
              <a:rPr lang="en-US" dirty="0" smtClean="0"/>
              <a:t>analyze </a:t>
            </a:r>
            <a:r>
              <a:rPr lang="en-US" dirty="0"/>
              <a:t>large volumes of unstructured </a:t>
            </a:r>
            <a:r>
              <a:rPr lang="en-US" dirty="0" smtClean="0"/>
              <a:t>information. </a:t>
            </a:r>
          </a:p>
          <a:p>
            <a:pPr lvl="0"/>
            <a:r>
              <a:rPr lang="en-US" dirty="0" smtClean="0"/>
              <a:t>An example ingests </a:t>
            </a:r>
            <a:r>
              <a:rPr lang="en-US" dirty="0"/>
              <a:t>plain text and identify entities, such as persons, places, organizations; or relations, such as works-for or located-at. </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UIMA </a:t>
            </a:r>
            <a:endParaRPr lang="en" sz="2200" dirty="0"/>
          </a:p>
        </p:txBody>
      </p:sp>
      <p:sp>
        <p:nvSpPr>
          <p:cNvPr id="2" name="TextBox 1"/>
          <p:cNvSpPr txBox="1"/>
          <p:nvPr/>
        </p:nvSpPr>
        <p:spPr>
          <a:xfrm>
            <a:off x="586675" y="895867"/>
            <a:ext cx="2819400" cy="738664"/>
          </a:xfrm>
          <a:prstGeom prst="rect">
            <a:avLst/>
          </a:prstGeom>
          <a:noFill/>
        </p:spPr>
        <p:txBody>
          <a:bodyPr wrap="square" rtlCol="0">
            <a:spAutoFit/>
          </a:bodyPr>
          <a:lstStyle/>
          <a:p>
            <a:r>
              <a:rPr lang="en-US" dirty="0" smtClean="0"/>
              <a:t>Edward worked as a Hadoop Administration at New York, NY in 2013.</a:t>
            </a:r>
            <a:endParaRPr lang="en-US" dirty="0"/>
          </a:p>
        </p:txBody>
      </p:sp>
      <p:sp>
        <p:nvSpPr>
          <p:cNvPr id="3" name="Rounded Rectangle 2"/>
          <p:cNvSpPr/>
          <p:nvPr/>
        </p:nvSpPr>
        <p:spPr>
          <a:xfrm>
            <a:off x="4800600" y="1962150"/>
            <a:ext cx="1752600" cy="1676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4953000" y="2032396"/>
            <a:ext cx="1447800" cy="307777"/>
          </a:xfrm>
          <a:prstGeom prst="rect">
            <a:avLst/>
          </a:prstGeom>
          <a:noFill/>
        </p:spPr>
        <p:txBody>
          <a:bodyPr wrap="square" rtlCol="0">
            <a:spAutoFit/>
          </a:bodyPr>
          <a:lstStyle/>
          <a:p>
            <a:r>
              <a:rPr lang="en-US" dirty="0" smtClean="0"/>
              <a:t>Analysis Engine</a:t>
            </a:r>
            <a:endParaRPr lang="en-US" dirty="0"/>
          </a:p>
        </p:txBody>
      </p:sp>
      <p:sp>
        <p:nvSpPr>
          <p:cNvPr id="5" name="Rounded Rectangle 4"/>
          <p:cNvSpPr/>
          <p:nvPr/>
        </p:nvSpPr>
        <p:spPr>
          <a:xfrm>
            <a:off x="5010150" y="2507218"/>
            <a:ext cx="133350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5010150" y="3193018"/>
            <a:ext cx="133350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10150" y="2504241"/>
            <a:ext cx="1447800" cy="307777"/>
          </a:xfrm>
          <a:prstGeom prst="rect">
            <a:avLst/>
          </a:prstGeom>
          <a:noFill/>
        </p:spPr>
        <p:txBody>
          <a:bodyPr wrap="square" rtlCol="0">
            <a:spAutoFit/>
          </a:bodyPr>
          <a:lstStyle/>
          <a:p>
            <a:r>
              <a:rPr lang="en-US" dirty="0" smtClean="0"/>
              <a:t>Place extractor</a:t>
            </a:r>
            <a:endParaRPr lang="en-US" dirty="0"/>
          </a:p>
        </p:txBody>
      </p:sp>
      <p:sp>
        <p:nvSpPr>
          <p:cNvPr id="10" name="TextBox 9"/>
          <p:cNvSpPr txBox="1"/>
          <p:nvPr/>
        </p:nvSpPr>
        <p:spPr>
          <a:xfrm>
            <a:off x="5010150" y="3190041"/>
            <a:ext cx="1447800" cy="307777"/>
          </a:xfrm>
          <a:prstGeom prst="rect">
            <a:avLst/>
          </a:prstGeom>
          <a:noFill/>
        </p:spPr>
        <p:txBody>
          <a:bodyPr wrap="square" rtlCol="0">
            <a:spAutoFit/>
          </a:bodyPr>
          <a:lstStyle/>
          <a:p>
            <a:r>
              <a:rPr lang="en-US" dirty="0" smtClean="0"/>
              <a:t>Date Extractor</a:t>
            </a:r>
            <a:endParaRPr lang="en-US" dirty="0"/>
          </a:p>
        </p:txBody>
      </p:sp>
      <p:cxnSp>
        <p:nvCxnSpPr>
          <p:cNvPr id="7" name="Straight Arrow Connector 6"/>
          <p:cNvCxnSpPr>
            <a:stCxn id="9" idx="2"/>
            <a:endCxn id="10" idx="0"/>
          </p:cNvCxnSpPr>
          <p:nvPr/>
        </p:nvCxnSpPr>
        <p:spPr>
          <a:xfrm>
            <a:off x="5734050" y="2812018"/>
            <a:ext cx="0" cy="378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5467350" y="3918406"/>
            <a:ext cx="552450" cy="1890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467350" y="3867150"/>
            <a:ext cx="1238250" cy="307777"/>
          </a:xfrm>
          <a:prstGeom prst="rect">
            <a:avLst/>
          </a:prstGeom>
          <a:noFill/>
        </p:spPr>
        <p:txBody>
          <a:bodyPr wrap="square" rtlCol="0">
            <a:spAutoFit/>
          </a:bodyPr>
          <a:lstStyle/>
          <a:p>
            <a:r>
              <a:rPr lang="en-US" dirty="0" smtClean="0"/>
              <a:t>CAS</a:t>
            </a:r>
            <a:endParaRPr lang="en-US" dirty="0"/>
          </a:p>
        </p:txBody>
      </p:sp>
      <p:cxnSp>
        <p:nvCxnSpPr>
          <p:cNvPr id="13" name="Straight Arrow Connector 12"/>
          <p:cNvCxnSpPr>
            <a:stCxn id="10" idx="2"/>
          </p:cNvCxnSpPr>
          <p:nvPr/>
        </p:nvCxnSpPr>
        <p:spPr>
          <a:xfrm>
            <a:off x="5734050" y="3497818"/>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3" idx="0"/>
          </p:cNvCxnSpPr>
          <p:nvPr/>
        </p:nvCxnSpPr>
        <p:spPr>
          <a:xfrm>
            <a:off x="3390900" y="1505984"/>
            <a:ext cx="2286000" cy="4561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95850" y="4294160"/>
            <a:ext cx="609600" cy="307777"/>
          </a:xfrm>
          <a:prstGeom prst="rect">
            <a:avLst/>
          </a:prstGeom>
          <a:noFill/>
        </p:spPr>
        <p:txBody>
          <a:bodyPr wrap="square" rtlCol="0">
            <a:spAutoFit/>
          </a:bodyPr>
          <a:lstStyle/>
          <a:p>
            <a:r>
              <a:rPr lang="en-US" smtClean="0"/>
              <a:t>2013</a:t>
            </a:r>
            <a:endParaRPr lang="en-US"/>
          </a:p>
        </p:txBody>
      </p:sp>
      <p:sp>
        <p:nvSpPr>
          <p:cNvPr id="19" name="Rectangle 18"/>
          <p:cNvSpPr/>
          <p:nvPr/>
        </p:nvSpPr>
        <p:spPr>
          <a:xfrm>
            <a:off x="5548715" y="4420909"/>
            <a:ext cx="1361270" cy="307777"/>
          </a:xfrm>
          <a:prstGeom prst="rect">
            <a:avLst/>
          </a:prstGeom>
        </p:spPr>
        <p:txBody>
          <a:bodyPr wrap="none">
            <a:spAutoFit/>
          </a:bodyPr>
          <a:lstStyle/>
          <a:p>
            <a:r>
              <a:rPr lang="en-US"/>
              <a:t>New York, NY </a:t>
            </a:r>
          </a:p>
        </p:txBody>
      </p:sp>
    </p:spTree>
    <p:extLst>
      <p:ext uri="{BB962C8B-B14F-4D97-AF65-F5344CB8AC3E}">
        <p14:creationId xmlns:p14="http://schemas.microsoft.com/office/powerpoint/2010/main" val="92424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Interesting example</a:t>
            </a:r>
            <a:endParaRPr lang="en" sz="2200" dirty="0"/>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US" sz="2000" dirty="0" smtClean="0">
                <a:solidFill>
                  <a:srgbClr val="434343"/>
                </a:solidFill>
              </a:rPr>
              <a:t>Maybe time mappers are not very computationally expensive </a:t>
            </a:r>
          </a:p>
          <a:p>
            <a:pPr marL="457200" lvl="0" indent="-355600" rtl="0">
              <a:spcBef>
                <a:spcPts val="0"/>
              </a:spcBef>
              <a:buClr>
                <a:srgbClr val="434343"/>
              </a:buClr>
              <a:buSzPct val="100000"/>
              <a:buChar char="●"/>
            </a:pPr>
            <a:r>
              <a:rPr lang="en-US" sz="2000" dirty="0" smtClean="0">
                <a:solidFill>
                  <a:srgbClr val="434343"/>
                </a:solidFill>
              </a:rPr>
              <a:t>These mappers could potentially run longer doing regex searching or complicated process</a:t>
            </a:r>
          </a:p>
          <a:p>
            <a:pPr marL="457200" lvl="0" indent="-355600" rtl="0">
              <a:spcBef>
                <a:spcPts val="0"/>
              </a:spcBef>
              <a:buClr>
                <a:srgbClr val="434343"/>
              </a:buClr>
              <a:buSzPct val="100000"/>
              <a:buChar char="●"/>
            </a:pPr>
            <a:r>
              <a:rPr lang="en-US" sz="2000" dirty="0" smtClean="0">
                <a:solidFill>
                  <a:srgbClr val="434343"/>
                </a:solidFill>
              </a:rPr>
              <a:t>Uses map reduce to glue together components not turning each operation into a map or reduce step</a:t>
            </a:r>
            <a:endParaRPr lang="en-US" sz="2000" dirty="0" smtClean="0">
              <a:solidFill>
                <a:srgbClr val="434343"/>
              </a:solidFill>
            </a:endParaRPr>
          </a:p>
        </p:txBody>
      </p:sp>
    </p:spTree>
    <p:extLst>
      <p:ext uri="{BB962C8B-B14F-4D97-AF65-F5344CB8AC3E}">
        <p14:creationId xmlns:p14="http://schemas.microsoft.com/office/powerpoint/2010/main" val="1008615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Running UIMA embedded in </a:t>
            </a:r>
            <a:r>
              <a:rPr lang="en-US" dirty="0" err="1" smtClean="0"/>
              <a:t>hadoop</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Embedded Analysis Engine embedded inside Mapper and Reducer</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Setup components into a pipeline</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Launch the application with source and destination folders</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Sentiment Analysis</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22992</TotalTime>
  <Words>363</Words>
  <Application>Microsoft Macintosh PowerPoint</Application>
  <PresentationFormat>On-screen Show (16:9)</PresentationFormat>
  <Paragraphs>40</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Roboto</vt:lpstr>
      <vt:lpstr>Wingdings</vt:lpstr>
      <vt:lpstr>Arial</vt:lpstr>
      <vt:lpstr>Packt</vt:lpstr>
      <vt:lpstr>Packt</vt:lpstr>
      <vt:lpstr>Using UIMA with Hadoop</vt:lpstr>
      <vt:lpstr>Apache UIMA</vt:lpstr>
      <vt:lpstr>UIMA </vt:lpstr>
      <vt:lpstr>Interesting example</vt:lpstr>
      <vt:lpstr>Running UIMA embedded in hadoop</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37</cp:revision>
  <dcterms:modified xsi:type="dcterms:W3CDTF">2017-06-04T19:24:48Z</dcterms:modified>
</cp:coreProperties>
</file>