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 id="2147483691" r:id="rId2"/>
  </p:sldMasterIdLst>
  <p:notesMasterIdLst>
    <p:notesMasterId r:id="rId9"/>
  </p:notesMasterIdLst>
  <p:sldIdLst>
    <p:sldId id="258" r:id="rId3"/>
    <p:sldId id="261" r:id="rId4"/>
    <p:sldId id="272" r:id="rId5"/>
    <p:sldId id="271" r:id="rId6"/>
    <p:sldId id="263" r:id="rId7"/>
    <p:sldId id="269"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220494-F72E-42EC-8C15-EB342598EB4E}">
  <a:tblStyle styleId="{62220494-F72E-42EC-8C15-EB342598EB4E}"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27"/>
    <p:restoredTop sz="77793" autoAdjust="0"/>
  </p:normalViewPr>
  <p:slideViewPr>
    <p:cSldViewPr>
      <p:cViewPr varScale="1">
        <p:scale>
          <a:sx n="117" d="100"/>
          <a:sy n="117" d="100"/>
        </p:scale>
        <p:origin x="504" y="17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br>
              <a:rPr lang="en-US" dirty="0" smtClean="0"/>
            </a:br>
            <a:r>
              <a:rPr lang="en-US" dirty="0" smtClean="0"/>
              <a:t>This would be the introduction slide</a:t>
            </a:r>
            <a:r>
              <a:rPr lang="en-US" baseline="0" dirty="0" smtClean="0"/>
              <a:t> of the topic that you are covering in this subsection.</a:t>
            </a:r>
          </a:p>
          <a:p>
            <a:pPr lvl="0" rtl="0">
              <a:spcBef>
                <a:spcPts val="0"/>
              </a:spcBef>
              <a:buNone/>
            </a:pPr>
            <a:r>
              <a:rPr lang="en-US" baseline="0" dirty="0" smtClean="0"/>
              <a:t>When this slide plays, you could talk about the main aim that we’d be covering in this video.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is a single point slide which can be</a:t>
            </a:r>
            <a:r>
              <a:rPr lang="en-US" baseline="0" dirty="0" smtClean="0"/>
              <a:t> used for multiple purposes.</a:t>
            </a:r>
          </a:p>
          <a:p>
            <a:pPr lvl="0" rtl="0">
              <a:spcBef>
                <a:spcPts val="0"/>
              </a:spcBef>
              <a:buNone/>
            </a:pPr>
            <a:endParaRPr lang="en-US" baseline="0" dirty="0" smtClean="0"/>
          </a:p>
          <a:p>
            <a:pPr lvl="0" rtl="0">
              <a:spcBef>
                <a:spcPts val="0"/>
              </a:spcBef>
              <a:buNone/>
            </a:pPr>
            <a:r>
              <a:rPr lang="en-US" b="1" baseline="0" dirty="0" smtClean="0"/>
              <a:t>Use 1 </a:t>
            </a:r>
            <a:r>
              <a:rPr lang="en-US" dirty="0" smtClean="0"/>
              <a:t>[Mandatory Slide]</a:t>
            </a:r>
            <a:r>
              <a:rPr lang="en-US" baseline="0" dirty="0" smtClean="0"/>
              <a:t>: </a:t>
            </a:r>
          </a:p>
          <a:p>
            <a:pPr lvl="0" rtl="0">
              <a:spcBef>
                <a:spcPts val="0"/>
              </a:spcBef>
              <a:buNone/>
            </a:pPr>
            <a:r>
              <a:rPr lang="en-US" baseline="0" dirty="0" smtClean="0"/>
              <a:t>Before the start of the video, we’d like to highlight what are important topics or pointers that we’d be covering in this video. This slide would immediately follow the intro/name slide. This would just be say 2-3 points for the viewers to know what they are getting into.</a:t>
            </a:r>
          </a:p>
          <a:p>
            <a:pPr lvl="0" rtl="0">
              <a:spcBef>
                <a:spcPts val="0"/>
              </a:spcBef>
              <a:buNone/>
            </a:pPr>
            <a:endParaRPr lang="en-US" baseline="0" dirty="0" smtClean="0"/>
          </a:p>
          <a:p>
            <a:pPr lvl="0" rtl="0">
              <a:spcBef>
                <a:spcPts val="0"/>
              </a:spcBef>
              <a:buNone/>
            </a:pPr>
            <a:r>
              <a:rPr lang="en-US" b="1" baseline="0" dirty="0" smtClean="0"/>
              <a:t>Use 2</a:t>
            </a:r>
            <a:r>
              <a:rPr lang="en-US" b="0" baseline="0" dirty="0" smtClean="0"/>
              <a:t>:</a:t>
            </a:r>
          </a:p>
          <a:p>
            <a:pPr lvl="0" rtl="0">
              <a:spcBef>
                <a:spcPts val="0"/>
              </a:spcBef>
              <a:buNone/>
            </a:pPr>
            <a:r>
              <a:rPr lang="en-US" baseline="0" dirty="0" smtClean="0"/>
              <a:t>This slide can also be used to cover topics that can be represented by an image/graph etc. Information which is half image/half information type. Like shown in the example above.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slide, like mentioned above is for multiple pointers. The information above covers the types</a:t>
            </a:r>
            <a:r>
              <a:rPr lang="en-US" baseline="0" dirty="0" smtClean="0"/>
              <a:t> of information that can be used in this slide</a:t>
            </a:r>
            <a:endParaRPr lang="en-US" dirty="0" smtClean="0"/>
          </a:p>
          <a:p>
            <a:pPr lvl="0" rtl="0">
              <a:spcBef>
                <a:spcPts val="0"/>
              </a:spcBef>
              <a:buNone/>
            </a:pPr>
            <a:endParaRPr lang="en-US" dirty="0" smtClean="0"/>
          </a:p>
        </p:txBody>
      </p:sp>
    </p:spTree>
    <p:extLst>
      <p:ext uri="{BB962C8B-B14F-4D97-AF65-F5344CB8AC3E}">
        <p14:creationId xmlns:p14="http://schemas.microsoft.com/office/powerpoint/2010/main" val="1285050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is a step-wise graphical info type slide.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p>
          <a:p>
            <a:pPr lvl="0" rtl="0">
              <a:spcBef>
                <a:spcPts val="0"/>
              </a:spcBef>
              <a:buNone/>
            </a:pPr>
            <a:r>
              <a:rPr lang="en-US" b="0" dirty="0" smtClean="0"/>
              <a:t>Here</a:t>
            </a:r>
            <a:r>
              <a:rPr lang="en-US" b="0" baseline="0" dirty="0" smtClean="0"/>
              <a:t> the name of the next video needs to be mentioned. The narration as you guessed it would be just letting the viewer know exactly where we are at and what we’d be taking over next! </a:t>
            </a:r>
            <a:r>
              <a:rPr lang="en-US" b="0" baseline="0" smtClean="0">
                <a:sym typeface="Wingdings" pitchFamily="2" charset="2"/>
              </a:rPr>
              <a:t></a:t>
            </a:r>
            <a:endParaRPr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Course Title">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90525" y="2803825"/>
            <a:ext cx="8222100" cy="573300"/>
          </a:xfrm>
          <a:prstGeom prst="rect">
            <a:avLst/>
          </a:prstGeom>
        </p:spPr>
        <p:txBody>
          <a:bodyPr lIns="91425" tIns="91425" rIns="91425" bIns="91425" anchor="b" anchorCtr="0"/>
          <a:lstStyle>
            <a:lvl1pPr lvl="0" rtl="0">
              <a:spcBef>
                <a:spcPts val="0"/>
              </a:spcBef>
              <a:buNone/>
              <a:defRPr sz="2600"/>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pic>
        <p:nvPicPr>
          <p:cNvPr id="11" name="Shape 11" descr="Packt-Logo-white.png"/>
          <p:cNvPicPr preferRelativeResize="0"/>
          <p:nvPr/>
        </p:nvPicPr>
        <p:blipFill>
          <a:blip r:embed="rId2">
            <a:alphaModFix/>
          </a:blip>
          <a:stretch>
            <a:fillRect/>
          </a:stretch>
        </p:blipFill>
        <p:spPr>
          <a:xfrm>
            <a:off x="112750" y="1477730"/>
            <a:ext cx="3382881" cy="161666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63" name="Shape 63"/>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ig Number">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60950" y="1248300"/>
            <a:ext cx="8222100" cy="1963500"/>
          </a:xfrm>
          <a:prstGeom prst="rect">
            <a:avLst/>
          </a:prstGeom>
        </p:spPr>
        <p:txBody>
          <a:bodyPr lIns="91425" tIns="91425" rIns="91425" bIns="91425" anchor="b" anchorCtr="0"/>
          <a:lstStyle>
            <a:lvl1pPr lvl="0" algn="ctr" rtl="0">
              <a:spcBef>
                <a:spcPts val="0"/>
              </a:spcBef>
              <a:buClr>
                <a:srgbClr val="F3F3F3"/>
              </a:buClr>
              <a:buSzPct val="100000"/>
              <a:defRPr sz="12000">
                <a:solidFill>
                  <a:srgbClr val="F3F3F3"/>
                </a:solidFill>
              </a:defRPr>
            </a:lvl1pPr>
            <a:lvl2pPr lvl="1" algn="ctr" rtl="0">
              <a:spcBef>
                <a:spcPts val="0"/>
              </a:spcBef>
              <a:buClr>
                <a:schemeClr val="dk2"/>
              </a:buClr>
              <a:buSzPct val="100000"/>
              <a:defRPr sz="12000">
                <a:solidFill>
                  <a:schemeClr val="dk2"/>
                </a:solidFill>
              </a:defRPr>
            </a:lvl2pPr>
            <a:lvl3pPr lvl="2" algn="ctr" rtl="0">
              <a:spcBef>
                <a:spcPts val="0"/>
              </a:spcBef>
              <a:buClr>
                <a:schemeClr val="dk2"/>
              </a:buClr>
              <a:buSzPct val="100000"/>
              <a:defRPr sz="12000">
                <a:solidFill>
                  <a:schemeClr val="dk2"/>
                </a:solidFill>
              </a:defRPr>
            </a:lvl3pPr>
            <a:lvl4pPr lvl="3" algn="ctr" rtl="0">
              <a:spcBef>
                <a:spcPts val="0"/>
              </a:spcBef>
              <a:buClr>
                <a:schemeClr val="dk2"/>
              </a:buClr>
              <a:buSzPct val="100000"/>
              <a:defRPr sz="12000">
                <a:solidFill>
                  <a:schemeClr val="dk2"/>
                </a:solidFill>
              </a:defRPr>
            </a:lvl4pPr>
            <a:lvl5pPr lvl="4" algn="ctr" rtl="0">
              <a:spcBef>
                <a:spcPts val="0"/>
              </a:spcBef>
              <a:buClr>
                <a:schemeClr val="dk2"/>
              </a:buClr>
              <a:buSzPct val="100000"/>
              <a:defRPr sz="12000">
                <a:solidFill>
                  <a:schemeClr val="dk2"/>
                </a:solidFill>
              </a:defRPr>
            </a:lvl5pPr>
            <a:lvl6pPr lvl="5" algn="ctr" rtl="0">
              <a:spcBef>
                <a:spcPts val="0"/>
              </a:spcBef>
              <a:buClr>
                <a:schemeClr val="dk2"/>
              </a:buClr>
              <a:buSzPct val="100000"/>
              <a:defRPr sz="12000">
                <a:solidFill>
                  <a:schemeClr val="dk2"/>
                </a:solidFill>
              </a:defRPr>
            </a:lvl6pPr>
            <a:lvl7pPr lvl="6" algn="ctr" rtl="0">
              <a:spcBef>
                <a:spcPts val="0"/>
              </a:spcBef>
              <a:buClr>
                <a:schemeClr val="dk2"/>
              </a:buClr>
              <a:buSzPct val="100000"/>
              <a:defRPr sz="12000">
                <a:solidFill>
                  <a:schemeClr val="dk2"/>
                </a:solidFill>
              </a:defRPr>
            </a:lvl7pPr>
            <a:lvl8pPr lvl="7" algn="ctr" rtl="0">
              <a:spcBef>
                <a:spcPts val="0"/>
              </a:spcBef>
              <a:buClr>
                <a:schemeClr val="dk2"/>
              </a:buClr>
              <a:buSzPct val="100000"/>
              <a:defRPr sz="12000">
                <a:solidFill>
                  <a:schemeClr val="dk2"/>
                </a:solidFill>
              </a:defRPr>
            </a:lvl8pPr>
            <a:lvl9pPr lvl="8" algn="ctr" rtl="0">
              <a:spcBef>
                <a:spcPts val="0"/>
              </a:spcBef>
              <a:buClr>
                <a:schemeClr val="dk2"/>
              </a:buClr>
              <a:buSzPct val="100000"/>
              <a:defRPr sz="12000">
                <a:solidFill>
                  <a:schemeClr val="dk2"/>
                </a:solidFill>
              </a:defRPr>
            </a:lvl9pPr>
          </a:lstStyle>
          <a:p>
            <a:endParaRPr/>
          </a:p>
        </p:txBody>
      </p:sp>
      <p:sp>
        <p:nvSpPr>
          <p:cNvPr id="66" name="Shape 66"/>
          <p:cNvSpPr txBox="1">
            <a:spLocks noGrp="1"/>
          </p:cNvSpPr>
          <p:nvPr>
            <p:ph type="body" idx="1"/>
          </p:nvPr>
        </p:nvSpPr>
        <p:spPr>
          <a:xfrm>
            <a:off x="1595400" y="3273925"/>
            <a:ext cx="5953200" cy="1300800"/>
          </a:xfrm>
          <a:prstGeom prst="rect">
            <a:avLst/>
          </a:prstGeom>
        </p:spPr>
        <p:txBody>
          <a:bodyPr lIns="91425" tIns="91425" rIns="91425" bIns="91425" anchor="t" anchorCtr="0"/>
          <a:lstStyle>
            <a:lvl1pPr lvl="0" algn="ctr" rtl="0">
              <a:spcBef>
                <a:spcPts val="0"/>
              </a:spcBef>
              <a:buClr>
                <a:srgbClr val="F3F3F3"/>
              </a:buClr>
              <a:buFont typeface="Calibri"/>
              <a:defRPr>
                <a:solidFill>
                  <a:srgbClr val="F3F3F3"/>
                </a:solidFill>
                <a:latin typeface="Calibri"/>
                <a:ea typeface="Calibri"/>
                <a:cs typeface="Calibri"/>
                <a:sym typeface="Calibri"/>
              </a:defRPr>
            </a:lvl1pPr>
            <a:lvl2pPr lvl="1" algn="ctr" rtl="0">
              <a:spcBef>
                <a:spcPts val="0"/>
              </a:spcBef>
              <a:buClr>
                <a:srgbClr val="F3F3F3"/>
              </a:buClr>
              <a:buFont typeface="Calibri"/>
              <a:defRPr>
                <a:solidFill>
                  <a:srgbClr val="F3F3F3"/>
                </a:solidFill>
                <a:latin typeface="Calibri"/>
                <a:ea typeface="Calibri"/>
                <a:cs typeface="Calibri"/>
                <a:sym typeface="Calibri"/>
              </a:defRPr>
            </a:lvl2pPr>
            <a:lvl3pPr lvl="2" algn="ctr" rtl="0">
              <a:spcBef>
                <a:spcPts val="0"/>
              </a:spcBef>
              <a:buClr>
                <a:srgbClr val="F3F3F3"/>
              </a:buClr>
              <a:buFont typeface="Calibri"/>
              <a:defRPr>
                <a:solidFill>
                  <a:srgbClr val="F3F3F3"/>
                </a:solidFill>
                <a:latin typeface="Calibri"/>
                <a:ea typeface="Calibri"/>
                <a:cs typeface="Calibri"/>
                <a:sym typeface="Calibri"/>
              </a:defRPr>
            </a:lvl3pPr>
            <a:lvl4pPr lvl="3" algn="ctr" rtl="0">
              <a:spcBef>
                <a:spcPts val="0"/>
              </a:spcBef>
              <a:buClr>
                <a:srgbClr val="F3F3F3"/>
              </a:buClr>
              <a:buFont typeface="Calibri"/>
              <a:defRPr>
                <a:solidFill>
                  <a:srgbClr val="F3F3F3"/>
                </a:solidFill>
                <a:latin typeface="Calibri"/>
                <a:ea typeface="Calibri"/>
                <a:cs typeface="Calibri"/>
                <a:sym typeface="Calibri"/>
              </a:defRPr>
            </a:lvl4pPr>
            <a:lvl5pPr lvl="4" algn="ctr" rtl="0">
              <a:spcBef>
                <a:spcPts val="0"/>
              </a:spcBef>
              <a:buClr>
                <a:srgbClr val="F3F3F3"/>
              </a:buClr>
              <a:buFont typeface="Calibri"/>
              <a:defRPr>
                <a:solidFill>
                  <a:srgbClr val="F3F3F3"/>
                </a:solidFill>
                <a:latin typeface="Calibri"/>
                <a:ea typeface="Calibri"/>
                <a:cs typeface="Calibri"/>
                <a:sym typeface="Calibri"/>
              </a:defRPr>
            </a:lvl5pPr>
            <a:lvl6pPr lvl="5" algn="ctr" rtl="0">
              <a:spcBef>
                <a:spcPts val="0"/>
              </a:spcBef>
              <a:buClr>
                <a:srgbClr val="F3F3F3"/>
              </a:buClr>
              <a:buFont typeface="Calibri"/>
              <a:defRPr>
                <a:solidFill>
                  <a:srgbClr val="F3F3F3"/>
                </a:solidFill>
                <a:latin typeface="Calibri"/>
                <a:ea typeface="Calibri"/>
                <a:cs typeface="Calibri"/>
                <a:sym typeface="Calibri"/>
              </a:defRPr>
            </a:lvl6pPr>
            <a:lvl7pPr lvl="6" algn="ctr" rtl="0">
              <a:spcBef>
                <a:spcPts val="0"/>
              </a:spcBef>
              <a:buClr>
                <a:srgbClr val="F3F3F3"/>
              </a:buClr>
              <a:buFont typeface="Calibri"/>
              <a:defRPr>
                <a:solidFill>
                  <a:srgbClr val="F3F3F3"/>
                </a:solidFill>
                <a:latin typeface="Calibri"/>
                <a:ea typeface="Calibri"/>
                <a:cs typeface="Calibri"/>
                <a:sym typeface="Calibri"/>
              </a:defRPr>
            </a:lvl7pPr>
            <a:lvl8pPr lvl="7" algn="ctr" rtl="0">
              <a:spcBef>
                <a:spcPts val="0"/>
              </a:spcBef>
              <a:buClr>
                <a:srgbClr val="F3F3F3"/>
              </a:buClr>
              <a:buFont typeface="Calibri"/>
              <a:defRPr>
                <a:solidFill>
                  <a:srgbClr val="F3F3F3"/>
                </a:solidFill>
                <a:latin typeface="Calibri"/>
                <a:ea typeface="Calibri"/>
                <a:cs typeface="Calibri"/>
                <a:sym typeface="Calibri"/>
              </a:defRPr>
            </a:lvl8pPr>
            <a:lvl9pPr lvl="8" algn="ctr" rtl="0">
              <a:spcBef>
                <a:spcPts val="0"/>
              </a:spcBef>
              <a:buClr>
                <a:srgbClr val="F3F3F3"/>
              </a:buClr>
              <a:buFont typeface="Calibri"/>
              <a:defRPr>
                <a:solidFill>
                  <a:srgbClr val="F3F3F3"/>
                </a:solidFill>
                <a:latin typeface="Calibri"/>
                <a:ea typeface="Calibri"/>
                <a:cs typeface="Calibri"/>
                <a:sym typeface="Calibri"/>
              </a:defRPr>
            </a:lvl9pPr>
          </a:lstStyle>
          <a:p>
            <a:endParaRPr/>
          </a:p>
        </p:txBody>
      </p:sp>
      <p:pic>
        <p:nvPicPr>
          <p:cNvPr id="67" name="Shape 67"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pic>
        <p:nvPicPr>
          <p:cNvPr id="69" name="Shape 69"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ection End">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4570050" y="564750"/>
            <a:ext cx="4106100" cy="4014000"/>
          </a:xfrm>
          <a:prstGeom prst="rect">
            <a:avLst/>
          </a:prstGeom>
        </p:spPr>
        <p:txBody>
          <a:bodyPr lIns="91425" tIns="91425" rIns="91425" bIns="91425" anchor="ctr" anchorCtr="0"/>
          <a:lstStyle>
            <a:lvl1pPr lvl="0">
              <a:spcBef>
                <a:spcPts val="0"/>
              </a:spcBef>
              <a:buClr>
                <a:srgbClr val="FFFFFF"/>
              </a:buClr>
              <a:defRPr>
                <a:solidFill>
                  <a:srgbClr val="FFFFFF"/>
                </a:solidFill>
              </a:defRPr>
            </a:lvl1pPr>
            <a:lvl2pPr lvl="1">
              <a:spcBef>
                <a:spcPts val="0"/>
              </a:spcBef>
              <a:buClr>
                <a:srgbClr val="FFFFFF"/>
              </a:buClr>
              <a:defRPr>
                <a:solidFill>
                  <a:srgbClr val="FFFFFF"/>
                </a:solidFill>
              </a:defRPr>
            </a:lvl2pPr>
            <a:lvl3pPr lvl="2">
              <a:spcBef>
                <a:spcPts val="0"/>
              </a:spcBef>
              <a:buClr>
                <a:srgbClr val="FFFFFF"/>
              </a:buClr>
              <a:defRPr>
                <a:solidFill>
                  <a:srgbClr val="FFFFFF"/>
                </a:solidFill>
              </a:defRPr>
            </a:lvl3pPr>
            <a:lvl4pPr lvl="3">
              <a:spcBef>
                <a:spcPts val="0"/>
              </a:spcBef>
              <a:buClr>
                <a:srgbClr val="FFFFFF"/>
              </a:buClr>
              <a:defRPr>
                <a:solidFill>
                  <a:srgbClr val="FFFFFF"/>
                </a:solidFill>
              </a:defRPr>
            </a:lvl4pPr>
            <a:lvl5pPr lvl="4">
              <a:spcBef>
                <a:spcPts val="0"/>
              </a:spcBef>
              <a:buClr>
                <a:srgbClr val="FFFFFF"/>
              </a:buClr>
              <a:defRPr>
                <a:solidFill>
                  <a:srgbClr val="FFFFFF"/>
                </a:solidFill>
              </a:defRPr>
            </a:lvl5pPr>
            <a:lvl6pPr lvl="5">
              <a:spcBef>
                <a:spcPts val="0"/>
              </a:spcBef>
              <a:buClr>
                <a:srgbClr val="FFFFFF"/>
              </a:buClr>
              <a:defRPr>
                <a:solidFill>
                  <a:srgbClr val="FFFFFF"/>
                </a:solidFill>
              </a:defRPr>
            </a:lvl6pPr>
            <a:lvl7pPr lvl="6">
              <a:spcBef>
                <a:spcPts val="0"/>
              </a:spcBef>
              <a:buClr>
                <a:srgbClr val="FFFFFF"/>
              </a:buClr>
              <a:defRPr>
                <a:solidFill>
                  <a:srgbClr val="FFFFFF"/>
                </a:solidFill>
              </a:defRPr>
            </a:lvl7pPr>
            <a:lvl8pPr lvl="7">
              <a:spcBef>
                <a:spcPts val="0"/>
              </a:spcBef>
              <a:buClr>
                <a:srgbClr val="FFFFFF"/>
              </a:buClr>
              <a:defRPr>
                <a:solidFill>
                  <a:srgbClr val="FFFFFF"/>
                </a:solidFill>
              </a:defRPr>
            </a:lvl8pPr>
            <a:lvl9pPr lvl="8">
              <a:spcBef>
                <a:spcPts val="0"/>
              </a:spcBef>
              <a:buClr>
                <a:srgbClr val="FFFFFF"/>
              </a:buClr>
              <a:defRPr>
                <a:solidFill>
                  <a:srgbClr val="FFFFFF"/>
                </a:solidFill>
              </a:defRPr>
            </a:lvl9pPr>
          </a:lstStyle>
          <a:p>
            <a:endParaRPr/>
          </a:p>
        </p:txBody>
      </p:sp>
      <p:pic>
        <p:nvPicPr>
          <p:cNvPr id="72" name="Shape 72" descr="Packt-Logo-white.png"/>
          <p:cNvPicPr preferRelativeResize="0"/>
          <p:nvPr/>
        </p:nvPicPr>
        <p:blipFill>
          <a:blip r:embed="rId2">
            <a:alphaModFix/>
          </a:blip>
          <a:stretch>
            <a:fillRect/>
          </a:stretch>
        </p:blipFill>
        <p:spPr>
          <a:xfrm>
            <a:off x="112750" y="1763405"/>
            <a:ext cx="3382881" cy="161666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pic>
        <p:nvPicPr>
          <p:cNvPr id="74" name="Shape 7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Classic)">
    <p:bg>
      <p:bgPr>
        <a:solidFill>
          <a:srgbClr val="333333"/>
        </a:solidFill>
        <a:effectLst/>
      </p:bgPr>
    </p:bg>
    <p:spTree>
      <p:nvGrpSpPr>
        <p:cNvPr id="1" name="Shape 75"/>
        <p:cNvGrpSpPr/>
        <p:nvPr/>
      </p:nvGrpSpPr>
      <p:grpSpPr>
        <a:xfrm>
          <a:off x="0" y="0"/>
          <a:ext cx="0" cy="0"/>
          <a:chOff x="0" y="0"/>
          <a:chExt cx="0" cy="0"/>
        </a:xfrm>
      </p:grpSpPr>
      <p:pic>
        <p:nvPicPr>
          <p:cNvPr id="76" name="Shape 7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pic>
        <p:nvPicPr>
          <p:cNvPr id="78" name="Shape 7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pic>
        <p:nvPicPr>
          <p:cNvPr id="80" name="Shape 80"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pic>
        <p:nvPicPr>
          <p:cNvPr id="82" name="Shape 82"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pic>
        <p:nvPicPr>
          <p:cNvPr id="84" name="Shape 8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and Subsection Titl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4" name="Shape 14"/>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pic>
        <p:nvPicPr>
          <p:cNvPr id="15" name="Shape 1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pic>
        <p:nvPicPr>
          <p:cNvPr id="86" name="Shape 8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3" name="Shape 93"/>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6" name="Shape 96"/>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99"/>
        <p:cNvGrpSpPr/>
        <p:nvPr/>
      </p:nvGrpSpPr>
      <p:grpSpPr>
        <a:xfrm>
          <a:off x="0" y="0"/>
          <a:ext cx="0" cy="0"/>
          <a:chOff x="0" y="0"/>
          <a:chExt cx="0" cy="0"/>
        </a:xfrm>
      </p:grpSpPr>
      <p:sp>
        <p:nvSpPr>
          <p:cNvPr id="100" name="Shape 100"/>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02" name="Shape 102"/>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3" name="Shape 103"/>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Font typeface="Calibri"/>
              <a:defRPr>
                <a:solidFill>
                  <a:srgbClr val="434343"/>
                </a:solidFill>
                <a:latin typeface="Calibri"/>
                <a:ea typeface="Calibri"/>
                <a:cs typeface="Calibri"/>
                <a:sym typeface="Calibri"/>
              </a:defRPr>
            </a:lvl8pPr>
            <a:lvl9pPr lvl="8" rtl="0">
              <a:spcBef>
                <a:spcPts val="0"/>
              </a:spcBef>
              <a:buClr>
                <a:srgbClr val="434343"/>
              </a:buClr>
              <a:buFont typeface="Calibri"/>
              <a:defRPr>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04"/>
        <p:cNvGrpSpPr/>
        <p:nvPr/>
      </p:nvGrpSpPr>
      <p:grpSpPr>
        <a:xfrm>
          <a:off x="0" y="0"/>
          <a:ext cx="0" cy="0"/>
          <a:chOff x="0" y="0"/>
          <a:chExt cx="0" cy="0"/>
        </a:xfrm>
      </p:grpSpPr>
      <p:sp>
        <p:nvSpPr>
          <p:cNvPr id="105" name="Shape 105"/>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07" name="Shape 10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8" name="Shape 10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109" name="Shape 10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Caption">
    <p:spTree>
      <p:nvGrpSpPr>
        <p:cNvPr id="1" name="Shape 133"/>
        <p:cNvGrpSpPr/>
        <p:nvPr/>
      </p:nvGrpSpPr>
      <p:grpSpPr>
        <a:xfrm>
          <a:off x="0" y="0"/>
          <a:ext cx="0" cy="0"/>
          <a:chOff x="0" y="0"/>
          <a:chExt cx="0" cy="0"/>
        </a:xfrm>
      </p:grpSpPr>
      <p:sp>
        <p:nvSpPr>
          <p:cNvPr id="134" name="Shape 134"/>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35" name="Shape 135"/>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36" name="Shape 136"/>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0"/>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144"/>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145"/>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14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tandalone Introduction or Summar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60950" y="2065350"/>
            <a:ext cx="8222100" cy="1012800"/>
          </a:xfrm>
          <a:prstGeom prst="rect">
            <a:avLst/>
          </a:prstGeom>
        </p:spPr>
        <p:txBody>
          <a:bodyPr lIns="91425" tIns="91425" rIns="91425" bIns="91425" anchor="ctr" anchorCtr="0"/>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a:endParaRPr/>
          </a:p>
        </p:txBody>
      </p:sp>
      <p:pic>
        <p:nvPicPr>
          <p:cNvPr id="18" name="Shape 1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147"/>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148"/>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149"/>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150"/>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0"/>
        <p:cNvGrpSpPr/>
        <p:nvPr/>
      </p:nvGrpSpPr>
      <p:grpSpPr>
        <a:xfrm>
          <a:off x="0" y="0"/>
          <a:ext cx="0" cy="0"/>
          <a:chOff x="0" y="0"/>
          <a:chExt cx="0" cy="0"/>
        </a:xfrm>
      </p:grpSpPr>
      <p:sp>
        <p:nvSpPr>
          <p:cNvPr id="111" name="Shape 111"/>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12" name="Shape 112"/>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13" name="Shape 113"/>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spTree>
    <p:extLst>
      <p:ext uri="{BB962C8B-B14F-4D97-AF65-F5344CB8AC3E}">
        <p14:creationId xmlns:p14="http://schemas.microsoft.com/office/powerpoint/2010/main" val="507325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1" name="Shape 2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2" name="Shape 22"/>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 name="Shape 23"/>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Font typeface="Calibri"/>
              <a:defRPr>
                <a:solidFill>
                  <a:srgbClr val="434343"/>
                </a:solidFill>
                <a:latin typeface="Calibri"/>
                <a:ea typeface="Calibri"/>
                <a:cs typeface="Calibri"/>
                <a:sym typeface="Calibri"/>
              </a:defRPr>
            </a:lvl8pPr>
            <a:lvl9pPr lvl="8" rtl="0">
              <a:spcBef>
                <a:spcPts val="0"/>
              </a:spcBef>
              <a:buClr>
                <a:srgbClr val="434343"/>
              </a:buClr>
              <a:buFont typeface="Calibri"/>
              <a:defRPr>
                <a:solidFill>
                  <a:srgbClr val="434343"/>
                </a:solidFill>
                <a:latin typeface="Calibri"/>
                <a:ea typeface="Calibri"/>
                <a:cs typeface="Calibri"/>
                <a:sym typeface="Calibri"/>
              </a:defRPr>
            </a:lvl9pPr>
          </a:lstStyle>
          <a:p>
            <a:endParaRPr/>
          </a:p>
        </p:txBody>
      </p:sp>
      <p:pic>
        <p:nvPicPr>
          <p:cNvPr id="24" name="Shape 24"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sp>
        <p:nvSpPr>
          <p:cNvPr id="26" name="Shape 26"/>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8" name="Shape 28"/>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30" name="Shape 30"/>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pic>
        <p:nvPicPr>
          <p:cNvPr id="31" name="Shape 31"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5" name="Shape 35"/>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pic>
        <p:nvPicPr>
          <p:cNvPr id="36" name="Shape 36"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7"/>
        <p:cNvGrpSpPr/>
        <p:nvPr/>
      </p:nvGrpSpPr>
      <p:grpSpPr>
        <a:xfrm>
          <a:off x="0" y="0"/>
          <a:ext cx="0" cy="0"/>
          <a:chOff x="0" y="0"/>
          <a:chExt cx="0" cy="0"/>
        </a:xfrm>
      </p:grpSpPr>
      <p:sp>
        <p:nvSpPr>
          <p:cNvPr id="38" name="Shape 38"/>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9" name="Shape 3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0" name="Shape 40"/>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41" name="Shape 41"/>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rtl="0">
              <a:spcBef>
                <a:spcPts val="0"/>
              </a:spcBef>
              <a:buClr>
                <a:schemeClr val="lt1"/>
              </a:buClr>
              <a:buFont typeface="Calibri"/>
              <a:defRPr>
                <a:solidFill>
                  <a:schemeClr val="lt1"/>
                </a:solidFill>
                <a:latin typeface="Calibri"/>
                <a:ea typeface="Calibri"/>
                <a:cs typeface="Calibri"/>
                <a:sym typeface="Calibri"/>
              </a:defRPr>
            </a:lvl1pPr>
            <a:lvl2pPr lvl="1" rtl="0">
              <a:spcBef>
                <a:spcPts val="0"/>
              </a:spcBef>
              <a:buClr>
                <a:schemeClr val="lt1"/>
              </a:buClr>
              <a:buSzPct val="100000"/>
              <a:buFont typeface="Calibri"/>
              <a:defRPr sz="1600">
                <a:solidFill>
                  <a:schemeClr val="lt1"/>
                </a:solidFill>
                <a:latin typeface="Calibri"/>
                <a:ea typeface="Calibri"/>
                <a:cs typeface="Calibri"/>
                <a:sym typeface="Calibri"/>
              </a:defRPr>
            </a:lvl2pPr>
            <a:lvl3pPr lvl="2" rtl="0">
              <a:spcBef>
                <a:spcPts val="0"/>
              </a:spcBef>
              <a:buClr>
                <a:schemeClr val="lt1"/>
              </a:buClr>
              <a:buFont typeface="Calibri"/>
              <a:defRPr>
                <a:solidFill>
                  <a:schemeClr val="lt1"/>
                </a:solidFill>
                <a:latin typeface="Calibri"/>
                <a:ea typeface="Calibri"/>
                <a:cs typeface="Calibri"/>
                <a:sym typeface="Calibri"/>
              </a:defRPr>
            </a:lvl3pPr>
            <a:lvl4pPr lvl="3" rtl="0">
              <a:spcBef>
                <a:spcPts val="0"/>
              </a:spcBef>
              <a:buClr>
                <a:schemeClr val="lt1"/>
              </a:buClr>
              <a:buSzPct val="100000"/>
              <a:buFont typeface="Calibri"/>
              <a:defRPr sz="1200">
                <a:solidFill>
                  <a:schemeClr val="lt1"/>
                </a:solidFill>
                <a:latin typeface="Calibri"/>
                <a:ea typeface="Calibri"/>
                <a:cs typeface="Calibri"/>
                <a:sym typeface="Calibri"/>
              </a:defRPr>
            </a:lvl4pPr>
            <a:lvl5pPr lvl="4" rtl="0">
              <a:spcBef>
                <a:spcPts val="0"/>
              </a:spcBef>
              <a:buClr>
                <a:schemeClr val="lt1"/>
              </a:buClr>
              <a:buSzPct val="100000"/>
              <a:buFont typeface="Calibri"/>
              <a:defRPr sz="1200">
                <a:solidFill>
                  <a:schemeClr val="lt1"/>
                </a:solidFill>
                <a:latin typeface="Calibri"/>
                <a:ea typeface="Calibri"/>
                <a:cs typeface="Calibri"/>
                <a:sym typeface="Calibri"/>
              </a:defRPr>
            </a:lvl5pPr>
            <a:lvl6pPr lvl="5" rtl="0">
              <a:spcBef>
                <a:spcPts val="0"/>
              </a:spcBef>
              <a:buClr>
                <a:schemeClr val="lt1"/>
              </a:buClr>
              <a:buSzPct val="100000"/>
              <a:buFont typeface="Calibri"/>
              <a:defRPr sz="1200">
                <a:solidFill>
                  <a:schemeClr val="lt1"/>
                </a:solidFill>
                <a:latin typeface="Calibri"/>
                <a:ea typeface="Calibri"/>
                <a:cs typeface="Calibri"/>
                <a:sym typeface="Calibri"/>
              </a:defRPr>
            </a:lvl6pPr>
            <a:lvl7pPr lvl="6" rtl="0">
              <a:spcBef>
                <a:spcPts val="0"/>
              </a:spcBef>
              <a:buClr>
                <a:schemeClr val="lt1"/>
              </a:buClr>
              <a:buSzPct val="100000"/>
              <a:buFont typeface="Calibri"/>
              <a:defRPr sz="1200">
                <a:solidFill>
                  <a:schemeClr val="lt1"/>
                </a:solidFill>
                <a:latin typeface="Calibri"/>
                <a:ea typeface="Calibri"/>
                <a:cs typeface="Calibri"/>
                <a:sym typeface="Calibri"/>
              </a:defRPr>
            </a:lvl7pPr>
            <a:lvl8pPr lvl="7" rtl="0">
              <a:spcBef>
                <a:spcPts val="0"/>
              </a:spcBef>
              <a:buClr>
                <a:schemeClr val="lt1"/>
              </a:buClr>
              <a:buSzPct val="100000"/>
              <a:buFont typeface="Calibri"/>
              <a:defRPr sz="1200">
                <a:solidFill>
                  <a:schemeClr val="lt1"/>
                </a:solidFill>
                <a:latin typeface="Calibri"/>
                <a:ea typeface="Calibri"/>
                <a:cs typeface="Calibri"/>
                <a:sym typeface="Calibri"/>
              </a:defRPr>
            </a:lvl8pPr>
            <a:lvl9pPr lvl="8" rtl="0">
              <a:spcBef>
                <a:spcPts val="0"/>
              </a:spcBef>
              <a:buClr>
                <a:schemeClr val="lt1"/>
              </a:buClr>
              <a:buSzPct val="100000"/>
              <a:buFont typeface="Calibri"/>
              <a:defRPr sz="1200">
                <a:solidFill>
                  <a:schemeClr val="lt1"/>
                </a:solidFill>
                <a:latin typeface="Calibri"/>
                <a:ea typeface="Calibri"/>
                <a:cs typeface="Calibri"/>
                <a:sym typeface="Calibri"/>
              </a:defRPr>
            </a:lvl9pPr>
          </a:lstStyle>
          <a:p>
            <a:endParaRPr/>
          </a:p>
        </p:txBody>
      </p:sp>
      <p:pic>
        <p:nvPicPr>
          <p:cNvPr id="42" name="Shape 42"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90250" y="488250"/>
            <a:ext cx="8034000" cy="4090800"/>
          </a:xfrm>
          <a:prstGeom prst="rect">
            <a:avLst/>
          </a:prstGeom>
        </p:spPr>
        <p:txBody>
          <a:bodyPr lIns="91425" tIns="91425" rIns="91425" bIns="91425" anchor="ctr" anchorCtr="0"/>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a:endParaRPr/>
          </a:p>
        </p:txBody>
      </p:sp>
      <p:pic>
        <p:nvPicPr>
          <p:cNvPr id="45" name="Shape 4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Author Profile">
    <p:spTree>
      <p:nvGrpSpPr>
        <p:cNvPr id="1" name="Shape 53"/>
        <p:cNvGrpSpPr/>
        <p:nvPr/>
      </p:nvGrpSpPr>
      <p:grpSpPr>
        <a:xfrm>
          <a:off x="0" y="0"/>
          <a:ext cx="0" cy="0"/>
          <a:chOff x="0" y="0"/>
          <a:chExt cx="0" cy="0"/>
        </a:xfrm>
      </p:grpSpPr>
      <p:sp>
        <p:nvSpPr>
          <p:cNvPr id="54" name="Shape 54"/>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6" name="Shape 56"/>
          <p:cNvSpPr txBox="1">
            <a:spLocks noGrp="1"/>
          </p:cNvSpPr>
          <p:nvPr>
            <p:ph type="title"/>
          </p:nvPr>
        </p:nvSpPr>
        <p:spPr>
          <a:xfrm>
            <a:off x="265500" y="3387625"/>
            <a:ext cx="4045200" cy="1482300"/>
          </a:xfrm>
          <a:prstGeom prst="rect">
            <a:avLst/>
          </a:prstGeom>
        </p:spPr>
        <p:txBody>
          <a:bodyPr lIns="91425" tIns="91425" rIns="91425" bIns="91425" anchor="t" anchorCtr="0"/>
          <a:lstStyle>
            <a:lvl1pPr lvl="0" algn="ctr" rtl="0">
              <a:spcBef>
                <a:spcPts val="0"/>
              </a:spcBef>
              <a:buClr>
                <a:srgbClr val="4285F4"/>
              </a:buClr>
              <a:buSzPct val="100000"/>
              <a:defRPr sz="2400">
                <a:solidFill>
                  <a:srgbClr val="4285F4"/>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57" name="Shape 57"/>
          <p:cNvSpPr txBox="1">
            <a:spLocks noGrp="1"/>
          </p:cNvSpPr>
          <p:nvPr>
            <p:ph type="body" idx="1"/>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pic>
        <p:nvPicPr>
          <p:cNvPr id="58" name="Shape 5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pic>
        <p:nvPicPr>
          <p:cNvPr id="59" name="Shape 59" descr="Corporate headshot of a man"/>
          <p:cNvPicPr preferRelativeResize="0"/>
          <p:nvPr/>
        </p:nvPicPr>
        <p:blipFill>
          <a:blip r:embed="rId3">
            <a:alphaModFix/>
          </a:blip>
          <a:stretch>
            <a:fillRect/>
          </a:stretch>
        </p:blipFill>
        <p:spPr>
          <a:xfrm>
            <a:off x="1142554" y="917976"/>
            <a:ext cx="2291100" cy="2291100"/>
          </a:xfrm>
          <a:prstGeom prst="ellipse">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theme" Target="../theme/theme2.xml"/><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89" name="Shape 89"/>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90" name="Shape 90"/>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9" r:id="rId1"/>
    <p:sldLayoutId id="2147483670" r:id="rId2"/>
    <p:sldLayoutId id="2147483672" r:id="rId3"/>
    <p:sldLayoutId id="2147483673" r:id="rId4"/>
    <p:sldLayoutId id="2147483679" r:id="rId5"/>
    <p:sldLayoutId id="2147483681" r:id="rId6"/>
    <p:sldLayoutId id="2147483683" r:id="rId7"/>
    <p:sldLayoutId id="2147483684" r:id="rId8"/>
    <p:sldLayoutId id="2147483685" r:id="rId9"/>
    <p:sldLayoutId id="2147483686" r:id="rId10"/>
    <p:sldLayoutId id="2147483687" r:id="rId11"/>
    <p:sldLayoutId id="2147483688" r:id="rId12"/>
    <p:sldLayoutId id="2147483689" r:id="rId13"/>
    <p:sldLayoutId id="214748369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a:r>
              <a:rPr lang="en-US" dirty="0" smtClean="0"/>
              <a:t>Edge detection in image processing</a:t>
            </a:r>
            <a:endParaRPr lang="en" dirty="0"/>
          </a:p>
        </p:txBody>
      </p:sp>
      <p:sp>
        <p:nvSpPr>
          <p:cNvPr id="168" name="Shape 168"/>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rtl="0">
              <a:spcBef>
                <a:spcPts val="0"/>
              </a:spcBef>
              <a:buNone/>
            </a:pPr>
            <a:r>
              <a:rPr lang="en-US" dirty="0" smtClean="0"/>
              <a:t>Scientific computing</a:t>
            </a:r>
            <a:endParaRPr lang="e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US" dirty="0" smtClean="0"/>
              <a:t>Edge Detection</a:t>
            </a:r>
            <a:endParaRPr lang="en" dirty="0">
              <a:latin typeface="Calibri"/>
              <a:ea typeface="Calibri"/>
              <a:cs typeface="Calibri"/>
              <a:sym typeface="Calibri"/>
            </a:endParaRPr>
          </a:p>
        </p:txBody>
      </p:sp>
      <p:sp>
        <p:nvSpPr>
          <p:cNvPr id="202" name="Shape 202"/>
          <p:cNvSpPr txBox="1">
            <a:spLocks noGrp="1"/>
          </p:cNvSpPr>
          <p:nvPr>
            <p:ph type="body" idx="1"/>
          </p:nvPr>
        </p:nvSpPr>
        <p:spPr>
          <a:xfrm>
            <a:off x="471900" y="1809750"/>
            <a:ext cx="3999900" cy="2710199"/>
          </a:xfrm>
          <a:prstGeom prst="rect">
            <a:avLst/>
          </a:prstGeom>
        </p:spPr>
        <p:txBody>
          <a:bodyPr lIns="91425" tIns="91425" rIns="91425" bIns="91425" anchor="t" anchorCtr="0">
            <a:noAutofit/>
          </a:bodyPr>
          <a:lstStyle/>
          <a:p>
            <a:pPr lvl="0"/>
            <a:r>
              <a:rPr lang="en-US" dirty="0" smtClean="0"/>
              <a:t>Edge detection can be used for a variety of applications from a printer feeding paper to processing satellite photography. </a:t>
            </a:r>
          </a:p>
          <a:p>
            <a:pPr lvl="0"/>
            <a:r>
              <a:rPr lang="en-US" dirty="0" smtClean="0"/>
              <a:t>The </a:t>
            </a:r>
            <a:r>
              <a:rPr lang="en-US" dirty="0" err="1" smtClean="0"/>
              <a:t>MarvinProject</a:t>
            </a:r>
            <a:r>
              <a:rPr lang="en-US" dirty="0" smtClean="0"/>
              <a:t> provides image filters that can handle a variety of tasks. </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US" sz="2200" dirty="0" smtClean="0"/>
              <a:t>Design aspects to note</a:t>
            </a:r>
            <a:endParaRPr lang="en" sz="2200" dirty="0"/>
          </a:p>
        </p:txBody>
      </p:sp>
      <p:sp>
        <p:nvSpPr>
          <p:cNvPr id="213" name="Shape 213"/>
          <p:cNvSpPr txBox="1">
            <a:spLocks noGrp="1"/>
          </p:cNvSpPr>
          <p:nvPr>
            <p:ph type="body" idx="4294967295"/>
          </p:nvPr>
        </p:nvSpPr>
        <p:spPr>
          <a:xfrm>
            <a:off x="208750" y="888475"/>
            <a:ext cx="8716200" cy="4023300"/>
          </a:xfrm>
          <a:prstGeom prst="rect">
            <a:avLst/>
          </a:prstGeom>
        </p:spPr>
        <p:txBody>
          <a:bodyPr lIns="91425" tIns="91425" rIns="91425" bIns="91425" anchor="t" anchorCtr="0">
            <a:noAutofit/>
          </a:bodyPr>
          <a:lstStyle/>
          <a:p>
            <a:pPr marL="457200" lvl="0" indent="-355600" rtl="0">
              <a:spcBef>
                <a:spcPts val="0"/>
              </a:spcBef>
              <a:buClr>
                <a:srgbClr val="434343"/>
              </a:buClr>
              <a:buSzPct val="100000"/>
              <a:buChar char="●"/>
            </a:pPr>
            <a:r>
              <a:rPr lang="en-US" sz="2000" dirty="0" smtClean="0">
                <a:solidFill>
                  <a:srgbClr val="434343"/>
                </a:solidFill>
              </a:rPr>
              <a:t>Using </a:t>
            </a:r>
            <a:r>
              <a:rPr lang="en-US" sz="2000" dirty="0" err="1" smtClean="0">
                <a:solidFill>
                  <a:srgbClr val="434343"/>
                </a:solidFill>
              </a:rPr>
              <a:t>NLineInputFormat</a:t>
            </a:r>
            <a:endParaRPr lang="en-US" sz="2000" dirty="0" smtClean="0">
              <a:solidFill>
                <a:srgbClr val="434343"/>
              </a:solidFill>
            </a:endParaRPr>
          </a:p>
          <a:p>
            <a:pPr marL="457200" lvl="0" indent="-355600" rtl="0">
              <a:spcBef>
                <a:spcPts val="0"/>
              </a:spcBef>
              <a:buClr>
                <a:srgbClr val="434343"/>
              </a:buClr>
              <a:buSzPct val="100000"/>
              <a:buChar char="●"/>
            </a:pPr>
            <a:r>
              <a:rPr lang="en-US" sz="2000" dirty="0" smtClean="0">
                <a:solidFill>
                  <a:srgbClr val="434343"/>
                </a:solidFill>
              </a:rPr>
              <a:t>Direct </a:t>
            </a:r>
            <a:r>
              <a:rPr lang="en-US" sz="2000" dirty="0" err="1" smtClean="0">
                <a:solidFill>
                  <a:srgbClr val="434343"/>
                </a:solidFill>
              </a:rPr>
              <a:t>FSData</a:t>
            </a:r>
            <a:r>
              <a:rPr lang="en-US" sz="2000" dirty="0" smtClean="0">
                <a:solidFill>
                  <a:srgbClr val="434343"/>
                </a:solidFill>
              </a:rPr>
              <a:t> </a:t>
            </a:r>
            <a:r>
              <a:rPr lang="en-US" sz="2000" dirty="0" err="1" smtClean="0">
                <a:solidFill>
                  <a:srgbClr val="434343"/>
                </a:solidFill>
              </a:rPr>
              <a:t>Input/Output</a:t>
            </a:r>
            <a:r>
              <a:rPr lang="en-US" sz="2000" dirty="0" smtClean="0">
                <a:solidFill>
                  <a:srgbClr val="434343"/>
                </a:solidFill>
              </a:rPr>
              <a:t> streams from mapper</a:t>
            </a:r>
            <a:endParaRPr lang="en-US" sz="2000" dirty="0" smtClean="0">
              <a:solidFill>
                <a:srgbClr val="434343"/>
              </a:solidFill>
            </a:endParaRPr>
          </a:p>
          <a:p>
            <a:pPr marL="457200" lvl="0" indent="-355600" rtl="0">
              <a:spcBef>
                <a:spcPts val="0"/>
              </a:spcBef>
              <a:buClr>
                <a:srgbClr val="434343"/>
              </a:buClr>
              <a:buSzPct val="100000"/>
              <a:buChar char="●"/>
            </a:pPr>
            <a:r>
              <a:rPr lang="en-US" sz="2000" dirty="0" smtClean="0">
                <a:solidFill>
                  <a:srgbClr val="434343"/>
                </a:solidFill>
              </a:rPr>
              <a:t>Writing side-files and map output</a:t>
            </a:r>
            <a:endParaRPr lang="en-US" sz="2000" dirty="0" smtClean="0">
              <a:solidFill>
                <a:srgbClr val="434343"/>
              </a:solidFill>
            </a:endParaRPr>
          </a:p>
          <a:p>
            <a:pPr marL="457200" lvl="0" indent="-355600" rtl="0">
              <a:spcBef>
                <a:spcPts val="0"/>
              </a:spcBef>
              <a:buClr>
                <a:srgbClr val="434343"/>
              </a:buClr>
              <a:buSzPct val="100000"/>
              <a:buChar char="●"/>
            </a:pPr>
            <a:r>
              <a:rPr lang="en-US" sz="2000" dirty="0" smtClean="0">
                <a:solidFill>
                  <a:srgbClr val="434343"/>
                </a:solidFill>
              </a:rPr>
              <a:t>Computationally expensive mapper processes </a:t>
            </a:r>
          </a:p>
          <a:p>
            <a:pPr marL="457200" lvl="0" indent="-355600" rtl="0">
              <a:spcBef>
                <a:spcPts val="0"/>
              </a:spcBef>
              <a:buClr>
                <a:srgbClr val="434343"/>
              </a:buClr>
              <a:buSzPct val="100000"/>
              <a:buChar char="●"/>
            </a:pPr>
            <a:r>
              <a:rPr lang="en-US" sz="2000" dirty="0" smtClean="0">
                <a:solidFill>
                  <a:srgbClr val="434343"/>
                </a:solidFill>
              </a:rPr>
              <a:t>Emitting text from mapper to save as output file</a:t>
            </a:r>
            <a:endParaRPr lang="en-US" sz="2000" dirty="0" smtClean="0">
              <a:solidFill>
                <a:srgbClr val="434343"/>
              </a:solidFill>
            </a:endParaRPr>
          </a:p>
        </p:txBody>
      </p:sp>
    </p:spTree>
    <p:extLst>
      <p:ext uri="{BB962C8B-B14F-4D97-AF65-F5344CB8AC3E}">
        <p14:creationId xmlns:p14="http://schemas.microsoft.com/office/powerpoint/2010/main" val="1115280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Flow</a:t>
            </a:r>
            <a:endParaRPr lang="en-US" dirty="0"/>
          </a:p>
        </p:txBody>
      </p:sp>
      <p:sp>
        <p:nvSpPr>
          <p:cNvPr id="21" name="Rounded Rectangle 20"/>
          <p:cNvSpPr/>
          <p:nvPr/>
        </p:nvSpPr>
        <p:spPr>
          <a:xfrm>
            <a:off x="304799" y="2479403"/>
            <a:ext cx="1138583" cy="5291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2286000" y="2876550"/>
            <a:ext cx="1219200" cy="93271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r</a:t>
            </a:r>
            <a:endParaRPr lang="en-US" dirty="0"/>
          </a:p>
        </p:txBody>
      </p:sp>
      <p:sp>
        <p:nvSpPr>
          <p:cNvPr id="20" name="TextBox 19"/>
          <p:cNvSpPr txBox="1"/>
          <p:nvPr/>
        </p:nvSpPr>
        <p:spPr>
          <a:xfrm>
            <a:off x="453141" y="2590064"/>
            <a:ext cx="841897" cy="307777"/>
          </a:xfrm>
          <a:prstGeom prst="rect">
            <a:avLst/>
          </a:prstGeom>
          <a:noFill/>
        </p:spPr>
        <p:txBody>
          <a:bodyPr wrap="none" rtlCol="0">
            <a:spAutoFit/>
          </a:bodyPr>
          <a:lstStyle/>
          <a:p>
            <a:r>
              <a:rPr lang="en-US" dirty="0" smtClean="0"/>
              <a:t>Picture1</a:t>
            </a:r>
            <a:endParaRPr lang="en-US" dirty="0"/>
          </a:p>
        </p:txBody>
      </p:sp>
      <p:sp>
        <p:nvSpPr>
          <p:cNvPr id="30" name="Rounded Rectangle 29"/>
          <p:cNvSpPr/>
          <p:nvPr/>
        </p:nvSpPr>
        <p:spPr>
          <a:xfrm>
            <a:off x="4952999" y="2415960"/>
            <a:ext cx="1872029" cy="1093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p:nvPr/>
        </p:nvCxnSpPr>
        <p:spPr>
          <a:xfrm>
            <a:off x="1558216" y="3348272"/>
            <a:ext cx="438846" cy="7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304799" y="3091139"/>
            <a:ext cx="1138583" cy="5291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453141" y="3201800"/>
            <a:ext cx="841897" cy="307777"/>
          </a:xfrm>
          <a:prstGeom prst="rect">
            <a:avLst/>
          </a:prstGeom>
          <a:noFill/>
        </p:spPr>
        <p:txBody>
          <a:bodyPr wrap="none" rtlCol="0">
            <a:spAutoFit/>
          </a:bodyPr>
          <a:lstStyle/>
          <a:p>
            <a:r>
              <a:rPr lang="en-US" dirty="0" smtClean="0"/>
              <a:t>Picture2</a:t>
            </a:r>
            <a:endParaRPr lang="en-US" dirty="0"/>
          </a:p>
        </p:txBody>
      </p:sp>
      <p:sp>
        <p:nvSpPr>
          <p:cNvPr id="37" name="Rounded Rectangle 36"/>
          <p:cNvSpPr/>
          <p:nvPr/>
        </p:nvSpPr>
        <p:spPr>
          <a:xfrm>
            <a:off x="304799" y="3698603"/>
            <a:ext cx="1138583" cy="5291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453141" y="3809264"/>
            <a:ext cx="841897" cy="307777"/>
          </a:xfrm>
          <a:prstGeom prst="rect">
            <a:avLst/>
          </a:prstGeom>
          <a:noFill/>
        </p:spPr>
        <p:txBody>
          <a:bodyPr wrap="none" rtlCol="0">
            <a:spAutoFit/>
          </a:bodyPr>
          <a:lstStyle/>
          <a:p>
            <a:r>
              <a:rPr lang="en-US" dirty="0" smtClean="0"/>
              <a:t>Picture3</a:t>
            </a:r>
            <a:endParaRPr lang="en-US" dirty="0"/>
          </a:p>
        </p:txBody>
      </p:sp>
      <p:sp>
        <p:nvSpPr>
          <p:cNvPr id="40" name="TextBox 39"/>
          <p:cNvSpPr txBox="1"/>
          <p:nvPr/>
        </p:nvSpPr>
        <p:spPr>
          <a:xfrm>
            <a:off x="2497195" y="2975141"/>
            <a:ext cx="841897" cy="738664"/>
          </a:xfrm>
          <a:prstGeom prst="rect">
            <a:avLst/>
          </a:prstGeom>
          <a:noFill/>
        </p:spPr>
        <p:txBody>
          <a:bodyPr wrap="none" rtlCol="0">
            <a:spAutoFit/>
          </a:bodyPr>
          <a:lstStyle/>
          <a:p>
            <a:r>
              <a:rPr lang="en-US" dirty="0" smtClean="0"/>
              <a:t>Picture1</a:t>
            </a:r>
            <a:br>
              <a:rPr lang="en-US" dirty="0" smtClean="0"/>
            </a:br>
            <a:r>
              <a:rPr lang="en-US" dirty="0" smtClean="0"/>
              <a:t>Picture2</a:t>
            </a:r>
            <a:br>
              <a:rPr lang="en-US" dirty="0" smtClean="0"/>
            </a:br>
            <a:r>
              <a:rPr lang="en-US" dirty="0" smtClean="0"/>
              <a:t>Picture3</a:t>
            </a:r>
            <a:endParaRPr lang="en-US" dirty="0"/>
          </a:p>
        </p:txBody>
      </p:sp>
      <p:sp>
        <p:nvSpPr>
          <p:cNvPr id="41" name="TextBox 40"/>
          <p:cNvSpPr txBox="1"/>
          <p:nvPr/>
        </p:nvSpPr>
        <p:spPr>
          <a:xfrm>
            <a:off x="226765" y="2091355"/>
            <a:ext cx="1208985" cy="307777"/>
          </a:xfrm>
          <a:prstGeom prst="rect">
            <a:avLst/>
          </a:prstGeom>
          <a:noFill/>
        </p:spPr>
        <p:txBody>
          <a:bodyPr wrap="none" rtlCol="0">
            <a:spAutoFit/>
          </a:bodyPr>
          <a:lstStyle/>
          <a:p>
            <a:r>
              <a:rPr lang="en-US" dirty="0" smtClean="0"/>
              <a:t>/</a:t>
            </a:r>
            <a:r>
              <a:rPr lang="en-US" dirty="0" err="1" smtClean="0"/>
              <a:t>tmp</a:t>
            </a:r>
            <a:r>
              <a:rPr lang="en-US" dirty="0" smtClean="0"/>
              <a:t>/</a:t>
            </a:r>
            <a:r>
              <a:rPr lang="en-US" dirty="0" err="1" smtClean="0"/>
              <a:t>imagein</a:t>
            </a:r>
            <a:endParaRPr lang="en-US" dirty="0"/>
          </a:p>
        </p:txBody>
      </p:sp>
      <p:sp>
        <p:nvSpPr>
          <p:cNvPr id="42" name="TextBox 41"/>
          <p:cNvSpPr txBox="1"/>
          <p:nvPr/>
        </p:nvSpPr>
        <p:spPr>
          <a:xfrm>
            <a:off x="2437883" y="2469736"/>
            <a:ext cx="960519" cy="307777"/>
          </a:xfrm>
          <a:prstGeom prst="rect">
            <a:avLst/>
          </a:prstGeom>
          <a:noFill/>
        </p:spPr>
        <p:txBody>
          <a:bodyPr wrap="none" rtlCol="0">
            <a:spAutoFit/>
          </a:bodyPr>
          <a:lstStyle/>
          <a:p>
            <a:r>
              <a:rPr lang="en-US" dirty="0" smtClean="0"/>
              <a:t>/</a:t>
            </a:r>
            <a:r>
              <a:rPr lang="en-US" dirty="0" err="1" smtClean="0"/>
              <a:t>tmp</a:t>
            </a:r>
            <a:r>
              <a:rPr lang="en-US" dirty="0" smtClean="0"/>
              <a:t>/work</a:t>
            </a:r>
            <a:endParaRPr lang="en-US" dirty="0"/>
          </a:p>
        </p:txBody>
      </p:sp>
      <p:sp>
        <p:nvSpPr>
          <p:cNvPr id="43" name="TextBox 42"/>
          <p:cNvSpPr txBox="1"/>
          <p:nvPr/>
        </p:nvSpPr>
        <p:spPr>
          <a:xfrm>
            <a:off x="5181600" y="2059996"/>
            <a:ext cx="970137" cy="307777"/>
          </a:xfrm>
          <a:prstGeom prst="rect">
            <a:avLst/>
          </a:prstGeom>
          <a:noFill/>
        </p:spPr>
        <p:txBody>
          <a:bodyPr wrap="none" rtlCol="0">
            <a:spAutoFit/>
          </a:bodyPr>
          <a:lstStyle/>
          <a:p>
            <a:r>
              <a:rPr lang="en-US" dirty="0" smtClean="0"/>
              <a:t>Mapper N</a:t>
            </a:r>
            <a:endParaRPr lang="en-US" dirty="0"/>
          </a:p>
        </p:txBody>
      </p:sp>
      <p:sp>
        <p:nvSpPr>
          <p:cNvPr id="44" name="Rounded Rectangle 43"/>
          <p:cNvSpPr/>
          <p:nvPr/>
        </p:nvSpPr>
        <p:spPr>
          <a:xfrm>
            <a:off x="4942112" y="3723955"/>
            <a:ext cx="1872029" cy="1093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5097005" y="3820329"/>
            <a:ext cx="1717137" cy="954107"/>
          </a:xfrm>
          <a:prstGeom prst="rect">
            <a:avLst/>
          </a:prstGeom>
          <a:noFill/>
        </p:spPr>
        <p:txBody>
          <a:bodyPr wrap="none" rtlCol="0">
            <a:spAutoFit/>
          </a:bodyPr>
          <a:lstStyle/>
          <a:p>
            <a:r>
              <a:rPr lang="en-US" dirty="0" smtClean="0"/>
              <a:t>Picture2</a:t>
            </a:r>
          </a:p>
          <a:p>
            <a:r>
              <a:rPr lang="en-US" dirty="0" smtClean="0"/>
              <a:t>Picture2_segments</a:t>
            </a:r>
            <a:br>
              <a:rPr lang="en-US" dirty="0" smtClean="0"/>
            </a:br>
            <a:r>
              <a:rPr lang="en-US" dirty="0" smtClean="0"/>
              <a:t>Picture2_filter</a:t>
            </a:r>
          </a:p>
          <a:p>
            <a:r>
              <a:rPr lang="mr-IN" dirty="0" smtClean="0"/>
              <a:t>…</a:t>
            </a:r>
            <a:endParaRPr lang="en-US" dirty="0"/>
          </a:p>
        </p:txBody>
      </p:sp>
      <p:sp>
        <p:nvSpPr>
          <p:cNvPr id="46" name="TextBox 45"/>
          <p:cNvSpPr txBox="1"/>
          <p:nvPr/>
        </p:nvSpPr>
        <p:spPr>
          <a:xfrm>
            <a:off x="5059797" y="2498087"/>
            <a:ext cx="1717137" cy="954107"/>
          </a:xfrm>
          <a:prstGeom prst="rect">
            <a:avLst/>
          </a:prstGeom>
          <a:noFill/>
        </p:spPr>
        <p:txBody>
          <a:bodyPr wrap="none" rtlCol="0">
            <a:spAutoFit/>
          </a:bodyPr>
          <a:lstStyle/>
          <a:p>
            <a:r>
              <a:rPr lang="en-US" dirty="0"/>
              <a:t>P</a:t>
            </a:r>
            <a:r>
              <a:rPr lang="en-US" dirty="0" smtClean="0"/>
              <a:t>icture1</a:t>
            </a:r>
          </a:p>
          <a:p>
            <a:r>
              <a:rPr lang="en-US" dirty="0" smtClean="0"/>
              <a:t>Picture1_segments</a:t>
            </a:r>
            <a:br>
              <a:rPr lang="en-US" dirty="0" smtClean="0"/>
            </a:br>
            <a:r>
              <a:rPr lang="en-US" dirty="0" smtClean="0"/>
              <a:t>Picture1_filter</a:t>
            </a:r>
          </a:p>
          <a:p>
            <a:r>
              <a:rPr lang="mr-IN" dirty="0" smtClean="0"/>
              <a:t>…</a:t>
            </a:r>
            <a:endParaRPr lang="en-US" dirty="0"/>
          </a:p>
        </p:txBody>
      </p:sp>
      <p:cxnSp>
        <p:nvCxnSpPr>
          <p:cNvPr id="47" name="Straight Arrow Connector 46"/>
          <p:cNvCxnSpPr/>
          <p:nvPr/>
        </p:nvCxnSpPr>
        <p:spPr>
          <a:xfrm flipV="1">
            <a:off x="3293029" y="2876104"/>
            <a:ext cx="1493862" cy="207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3274604" y="3356357"/>
            <a:ext cx="1405573" cy="606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379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US" dirty="0" smtClean="0"/>
              <a:t>Migrating data between</a:t>
            </a:r>
            <a:endParaRPr lang="en" dirty="0"/>
          </a:p>
        </p:txBody>
      </p:sp>
      <p:cxnSp>
        <p:nvCxnSpPr>
          <p:cNvPr id="219" name="Shape 219"/>
          <p:cNvCxnSpPr/>
          <p:nvPr/>
        </p:nvCxnSpPr>
        <p:spPr>
          <a:xfrm>
            <a:off x="678512" y="2507950"/>
            <a:ext cx="0" cy="1038600"/>
          </a:xfrm>
          <a:prstGeom prst="straightConnector1">
            <a:avLst/>
          </a:prstGeom>
          <a:noFill/>
          <a:ln w="9525" cap="flat" cmpd="sng">
            <a:solidFill>
              <a:srgbClr val="B7B7B7"/>
            </a:solidFill>
            <a:prstDash val="solid"/>
            <a:round/>
            <a:headEnd type="none" w="lg" len="lg"/>
            <a:tailEnd type="none" w="lg" len="lg"/>
          </a:ln>
        </p:spPr>
      </p:cxnSp>
      <p:sp>
        <p:nvSpPr>
          <p:cNvPr id="220" name="Shape 220"/>
          <p:cNvSpPr txBox="1"/>
          <p:nvPr/>
        </p:nvSpPr>
        <p:spPr>
          <a:xfrm>
            <a:off x="725587" y="2384686"/>
            <a:ext cx="1814100"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1</a:t>
            </a:r>
          </a:p>
        </p:txBody>
      </p:sp>
      <p:sp>
        <p:nvSpPr>
          <p:cNvPr id="221" name="Shape 221"/>
          <p:cNvSpPr txBox="1"/>
          <p:nvPr/>
        </p:nvSpPr>
        <p:spPr>
          <a:xfrm>
            <a:off x="725575" y="2674725"/>
            <a:ext cx="2093400"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Create a manifest with one file per line for </a:t>
            </a:r>
            <a:r>
              <a:rPr lang="en-US" dirty="0" err="1" smtClean="0">
                <a:solidFill>
                  <a:srgbClr val="424242"/>
                </a:solidFill>
                <a:latin typeface="Calibri"/>
                <a:ea typeface="Calibri"/>
                <a:cs typeface="Calibri"/>
                <a:sym typeface="Calibri"/>
              </a:rPr>
              <a:t>NLineInput</a:t>
            </a:r>
            <a:r>
              <a:rPr lang="en-US" dirty="0" smtClean="0">
                <a:solidFill>
                  <a:srgbClr val="424242"/>
                </a:solidFill>
                <a:latin typeface="Calibri"/>
                <a:ea typeface="Calibri"/>
                <a:cs typeface="Calibri"/>
                <a:sym typeface="Calibri"/>
              </a:rPr>
              <a:t> Format</a:t>
            </a:r>
            <a:endParaRPr lang="en" dirty="0">
              <a:solidFill>
                <a:srgbClr val="424242"/>
              </a:solidFill>
              <a:latin typeface="Calibri"/>
              <a:ea typeface="Calibri"/>
              <a:cs typeface="Calibri"/>
              <a:sym typeface="Calibri"/>
            </a:endParaRPr>
          </a:p>
        </p:txBody>
      </p:sp>
      <p:cxnSp>
        <p:nvCxnSpPr>
          <p:cNvPr id="222" name="Shape 222"/>
          <p:cNvCxnSpPr/>
          <p:nvPr/>
        </p:nvCxnSpPr>
        <p:spPr>
          <a:xfrm>
            <a:off x="3145212" y="2355550"/>
            <a:ext cx="0" cy="1038600"/>
          </a:xfrm>
          <a:prstGeom prst="straightConnector1">
            <a:avLst/>
          </a:prstGeom>
          <a:noFill/>
          <a:ln w="9525" cap="flat" cmpd="sng">
            <a:solidFill>
              <a:srgbClr val="B7B7B7"/>
            </a:solidFill>
            <a:prstDash val="solid"/>
            <a:round/>
            <a:headEnd type="none" w="lg" len="lg"/>
            <a:tailEnd type="none" w="lg" len="lg"/>
          </a:ln>
        </p:spPr>
      </p:cxnSp>
      <p:sp>
        <p:nvSpPr>
          <p:cNvPr id="223" name="Shape 223"/>
          <p:cNvSpPr txBox="1"/>
          <p:nvPr/>
        </p:nvSpPr>
        <p:spPr>
          <a:xfrm>
            <a:off x="3192287" y="2241075"/>
            <a:ext cx="1814100"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2</a:t>
            </a:r>
          </a:p>
        </p:txBody>
      </p:sp>
      <p:sp>
        <p:nvSpPr>
          <p:cNvPr id="224" name="Shape 224"/>
          <p:cNvSpPr txBox="1"/>
          <p:nvPr/>
        </p:nvSpPr>
        <p:spPr>
          <a:xfrm>
            <a:off x="3192270" y="2531100"/>
            <a:ext cx="2439900"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For each input line open corresponding files creating multiple output files</a:t>
            </a:r>
            <a:endParaRPr lang="en" dirty="0">
              <a:solidFill>
                <a:srgbClr val="424242"/>
              </a:solidFill>
              <a:latin typeface="Calibri"/>
              <a:ea typeface="Calibri"/>
              <a:cs typeface="Calibri"/>
              <a:sym typeface="Calibri"/>
            </a:endParaRPr>
          </a:p>
        </p:txBody>
      </p:sp>
      <p:cxnSp>
        <p:nvCxnSpPr>
          <p:cNvPr id="225" name="Shape 225"/>
          <p:cNvCxnSpPr/>
          <p:nvPr/>
        </p:nvCxnSpPr>
        <p:spPr>
          <a:xfrm>
            <a:off x="6207037" y="2053100"/>
            <a:ext cx="0" cy="1038600"/>
          </a:xfrm>
          <a:prstGeom prst="straightConnector1">
            <a:avLst/>
          </a:prstGeom>
          <a:noFill/>
          <a:ln w="9525" cap="flat" cmpd="sng">
            <a:solidFill>
              <a:srgbClr val="B7B7B7"/>
            </a:solidFill>
            <a:prstDash val="solid"/>
            <a:round/>
            <a:headEnd type="none" w="lg" len="lg"/>
            <a:tailEnd type="none" w="lg" len="lg"/>
          </a:ln>
        </p:spPr>
      </p:cxnSp>
      <p:sp>
        <p:nvSpPr>
          <p:cNvPr id="226" name="Shape 226"/>
          <p:cNvSpPr txBox="1"/>
          <p:nvPr/>
        </p:nvSpPr>
        <p:spPr>
          <a:xfrm>
            <a:off x="6254112" y="1929945"/>
            <a:ext cx="1814099"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3</a:t>
            </a:r>
          </a:p>
        </p:txBody>
      </p:sp>
      <p:sp>
        <p:nvSpPr>
          <p:cNvPr id="227" name="Shape 227"/>
          <p:cNvSpPr txBox="1"/>
          <p:nvPr/>
        </p:nvSpPr>
        <p:spPr>
          <a:xfrm>
            <a:off x="6254095" y="2219975"/>
            <a:ext cx="2439899"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View images created as well as data. Discuss potential enhancements.</a:t>
            </a:r>
            <a:endParaRPr lang="en" dirty="0">
              <a:solidFill>
                <a:srgbClr val="424242"/>
              </a:solidFill>
              <a:latin typeface="Calibri"/>
              <a:ea typeface="Calibri"/>
              <a:cs typeface="Calibri"/>
              <a:sym typeface="Calibri"/>
            </a:endParaRPr>
          </a:p>
        </p:txBody>
      </p:sp>
      <p:grpSp>
        <p:nvGrpSpPr>
          <p:cNvPr id="228" name="Shape 228"/>
          <p:cNvGrpSpPr/>
          <p:nvPr/>
        </p:nvGrpSpPr>
        <p:grpSpPr>
          <a:xfrm>
            <a:off x="678505" y="3219673"/>
            <a:ext cx="6993308" cy="1520399"/>
            <a:chOff x="929030" y="3219673"/>
            <a:chExt cx="6993308" cy="1520399"/>
          </a:xfrm>
        </p:grpSpPr>
        <p:cxnSp>
          <p:nvCxnSpPr>
            <p:cNvPr id="229" name="Shape 229"/>
            <p:cNvCxnSpPr>
              <a:stCxn id="230" idx="6"/>
              <a:endCxn id="231" idx="2"/>
            </p:cNvCxnSpPr>
            <p:nvPr/>
          </p:nvCxnSpPr>
          <p:spPr>
            <a:xfrm>
              <a:off x="1537730" y="3979906"/>
              <a:ext cx="4864200" cy="0"/>
            </a:xfrm>
            <a:prstGeom prst="straightConnector1">
              <a:avLst/>
            </a:prstGeom>
            <a:noFill/>
            <a:ln w="19050" cap="flat" cmpd="sng">
              <a:solidFill>
                <a:srgbClr val="4285F4"/>
              </a:solidFill>
              <a:prstDash val="dot"/>
              <a:round/>
              <a:headEnd type="none" w="lg" len="lg"/>
              <a:tailEnd type="none" w="lg" len="lg"/>
            </a:ln>
          </p:spPr>
        </p:cxnSp>
        <p:sp>
          <p:nvSpPr>
            <p:cNvPr id="230" name="Shape 230"/>
            <p:cNvSpPr/>
            <p:nvPr/>
          </p:nvSpPr>
          <p:spPr>
            <a:xfrm>
              <a:off x="929030" y="3675556"/>
              <a:ext cx="608700" cy="608700"/>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sp>
          <p:nvSpPr>
            <p:cNvPr id="232" name="Shape 232"/>
            <p:cNvSpPr/>
            <p:nvPr/>
          </p:nvSpPr>
          <p:spPr>
            <a:xfrm>
              <a:off x="3421283" y="3431304"/>
              <a:ext cx="1097100" cy="1097100"/>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sp>
          <p:nvSpPr>
            <p:cNvPr id="231" name="Shape 231"/>
            <p:cNvSpPr/>
            <p:nvPr/>
          </p:nvSpPr>
          <p:spPr>
            <a:xfrm>
              <a:off x="6401939" y="3219673"/>
              <a:ext cx="1520400" cy="1520399"/>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rtl="0">
              <a:spcBef>
                <a:spcPts val="0"/>
              </a:spcBef>
              <a:buNone/>
            </a:pPr>
            <a:r>
              <a:rPr lang="en" dirty="0"/>
              <a:t>Next Video</a:t>
            </a:r>
          </a:p>
        </p:txBody>
      </p:sp>
      <p:sp>
        <p:nvSpPr>
          <p:cNvPr id="273" name="Shape 273"/>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a:r>
              <a:rPr lang="en-US" dirty="0" smtClean="0"/>
              <a:t>Genome processing with Blast</a:t>
            </a:r>
            <a:endParaRPr lang="e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26682</TotalTime>
  <Words>328</Words>
  <Application>Microsoft Macintosh PowerPoint</Application>
  <PresentationFormat>On-screen Show (16:9)</PresentationFormat>
  <Paragraphs>48</Paragraphs>
  <Slides>6</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Calibri</vt:lpstr>
      <vt:lpstr>Roboto</vt:lpstr>
      <vt:lpstr>Wingdings</vt:lpstr>
      <vt:lpstr>Arial</vt:lpstr>
      <vt:lpstr>Packt</vt:lpstr>
      <vt:lpstr>Packt</vt:lpstr>
      <vt:lpstr>Edge detection in image processing</vt:lpstr>
      <vt:lpstr>Edge Detection</vt:lpstr>
      <vt:lpstr>Design aspects to note</vt:lpstr>
      <vt:lpstr>Job Flow</vt:lpstr>
      <vt:lpstr>Migrating data between</vt:lpstr>
      <vt:lpstr>Next Video</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Subsection Title</dc:title>
  <cp:lastModifiedBy>Edward Capriolo</cp:lastModifiedBy>
  <cp:revision>63</cp:revision>
  <dcterms:modified xsi:type="dcterms:W3CDTF">2017-06-15T04:09:34Z</dcterms:modified>
</cp:coreProperties>
</file>