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12"/>
  </p:notesMasterIdLst>
  <p:sldIdLst>
    <p:sldId id="258" r:id="rId3"/>
    <p:sldId id="261" r:id="rId4"/>
    <p:sldId id="262" r:id="rId5"/>
    <p:sldId id="263" r:id="rId6"/>
    <p:sldId id="264" r:id="rId7"/>
    <p:sldId id="265" r:id="rId8"/>
    <p:sldId id="266" r:id="rId9"/>
    <p:sldId id="267" r:id="rId10"/>
    <p:sldId id="269"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828" autoAdjust="0"/>
  </p:normalViewPr>
  <p:slideViewPr>
    <p:cSldViewPr>
      <p:cViewPr varScale="1">
        <p:scale>
          <a:sx n="117" d="100"/>
          <a:sy n="117" d="100"/>
        </p:scale>
        <p:origin x="1480"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Something</a:t>
            </a:r>
            <a:r>
              <a:rPr lang="en-US" baseline="0" dirty="0" smtClean="0"/>
              <a:t> that needs to grab the viewers attention!!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Numbers! Again Something that you need again to grab attention.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Like mentioned – best for flowcharts, block diagram, and images in the split-view of course!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7" name="Shape 25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114"/>
        <p:cNvGrpSpPr/>
        <p:nvPr/>
      </p:nvGrpSpPr>
      <p:grpSpPr>
        <a:xfrm>
          <a:off x="0" y="0"/>
          <a:ext cx="0" cy="0"/>
          <a:chOff x="0" y="0"/>
          <a:chExt cx="0" cy="0"/>
        </a:xfrm>
      </p:grpSpPr>
      <p:sp>
        <p:nvSpPr>
          <p:cNvPr id="115" name="Shape 115"/>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6" name="Shape 116"/>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7" name="Shape 117"/>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118" name="Shape 118"/>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Main Poi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2" name="Shape 122"/>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23" name="Shape 12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24" name="Shape 124"/>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125" name="Shape 125"/>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126" name="Shape 126"/>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ig Number">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139" name="Shape 139"/>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slideLayout" Target="../slideLayouts/slideLayout38.xml"/><Relationship Id="rId18" Type="http://schemas.openxmlformats.org/officeDocument/2006/relationships/slideLayout" Target="../slideLayouts/slideLayout39.xml"/><Relationship Id="rId19"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5" r:id="rId6"/>
    <p:sldLayoutId id="2147483676" r:id="rId7"/>
    <p:sldLayoutId id="2147483677" r:id="rId8"/>
    <p:sldLayoutId id="2147483679" r:id="rId9"/>
    <p:sldLayoutId id="2147483680" r:id="rId10"/>
    <p:sldLayoutId id="2147483681" r:id="rId11"/>
    <p:sldLayoutId id="2147483683" r:id="rId12"/>
    <p:sldLayoutId id="2147483684" r:id="rId13"/>
    <p:sldLayoutId id="2147483685" r:id="rId14"/>
    <p:sldLayoutId id="2147483686" r:id="rId15"/>
    <p:sldLayoutId id="2147483687" r:id="rId16"/>
    <p:sldLayoutId id="2147483688" r:id="rId17"/>
    <p:sldLayoutId id="2147483689"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Predict conversions using Linear Regression (spark)</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Ad Tech</a:t>
            </a:r>
            <a:endParaRPr lang="e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
                <a:latin typeface="Calibri"/>
                <a:ea typeface="Calibri"/>
                <a:cs typeface="Calibri"/>
                <a:sym typeface="Calibri"/>
              </a:rPr>
              <a:t>Single Point Slide</a:t>
            </a: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rtl="0">
              <a:spcBef>
                <a:spcPts val="0"/>
              </a:spcBef>
              <a:buNone/>
            </a:pPr>
            <a:r>
              <a:rPr lang="en" sz="2000">
                <a:solidFill>
                  <a:srgbClr val="434343"/>
                </a:solidFill>
              </a:rPr>
              <a:t>Good for making a single point, or recapping a particular concept that you’ve just covered.</a:t>
            </a:r>
          </a:p>
          <a:p>
            <a:pPr lvl="0" rtl="0">
              <a:spcBef>
                <a:spcPts val="0"/>
              </a:spcBef>
              <a:buNone/>
            </a:pPr>
            <a:r>
              <a:rPr lang="en" sz="2000">
                <a:solidFill>
                  <a:srgbClr val="434343"/>
                </a:solidFill>
              </a:rPr>
              <a:t>You can either use both text columns, a single text column, or half and half with an accompanying image.</a:t>
            </a:r>
          </a:p>
        </p:txBody>
      </p:sp>
      <p:graphicFrame>
        <p:nvGraphicFramePr>
          <p:cNvPr id="203" name="Shape 203"/>
          <p:cNvGraphicFramePr/>
          <p:nvPr/>
        </p:nvGraphicFramePr>
        <p:xfrm>
          <a:off x="4843756" y="4552231"/>
          <a:ext cx="3285800" cy="428214"/>
        </p:xfrm>
        <a:graphic>
          <a:graphicData uri="http://schemas.openxmlformats.org/drawingml/2006/table">
            <a:tbl>
              <a:tblPr>
                <a:noFill/>
                <a:tableStyleId>{62220494-F72E-42EC-8C15-EB342598EB4E}</a:tableStyleId>
              </a:tblPr>
              <a:tblGrid>
                <a:gridCol w="821450"/>
                <a:gridCol w="821450"/>
                <a:gridCol w="821450"/>
                <a:gridCol w="821450"/>
              </a:tblGrid>
              <a:tr h="241650">
                <a:tc>
                  <a:txBody>
                    <a:bodyPr/>
                    <a:lstStyle/>
                    <a:p>
                      <a:pPr lvl="0" rtl="0">
                        <a:lnSpc>
                          <a:spcPct val="115000"/>
                        </a:lnSpc>
                        <a:spcBef>
                          <a:spcPts val="0"/>
                        </a:spcBef>
                        <a:spcAft>
                          <a:spcPts val="0"/>
                        </a:spcAft>
                        <a:buNone/>
                      </a:pPr>
                      <a:r>
                        <a:rPr lang="en" b="1">
                          <a:solidFill>
                            <a:schemeClr val="lt2"/>
                          </a:solidFill>
                          <a:latin typeface="Calibri"/>
                          <a:ea typeface="Calibri"/>
                          <a:cs typeface="Calibri"/>
                          <a:sym typeface="Calibri"/>
                        </a:rPr>
                        <a:t>20XX</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lvl="0" rtl="0">
                        <a:lnSpc>
                          <a:spcPct val="115000"/>
                        </a:lnSpc>
                        <a:spcBef>
                          <a:spcPts val="0"/>
                        </a:spcBef>
                        <a:spcAft>
                          <a:spcPts val="0"/>
                        </a:spcAft>
                        <a:buNone/>
                      </a:pPr>
                      <a:r>
                        <a:rPr lang="en" b="1">
                          <a:solidFill>
                            <a:schemeClr val="lt2"/>
                          </a:solidFill>
                          <a:latin typeface="Calibri"/>
                          <a:ea typeface="Calibri"/>
                          <a:cs typeface="Calibri"/>
                          <a:sym typeface="Calibri"/>
                        </a:rPr>
                        <a:t>20XX</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lvl="0" rtl="0">
                        <a:lnSpc>
                          <a:spcPct val="115000"/>
                        </a:lnSpc>
                        <a:spcBef>
                          <a:spcPts val="0"/>
                        </a:spcBef>
                        <a:spcAft>
                          <a:spcPts val="0"/>
                        </a:spcAft>
                        <a:buNone/>
                      </a:pPr>
                      <a:r>
                        <a:rPr lang="en" b="1">
                          <a:solidFill>
                            <a:schemeClr val="lt2"/>
                          </a:solidFill>
                          <a:latin typeface="Calibri"/>
                          <a:ea typeface="Calibri"/>
                          <a:cs typeface="Calibri"/>
                          <a:sym typeface="Calibri"/>
                        </a:rPr>
                        <a:t>20XX</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c>
                  <a:txBody>
                    <a:bodyPr/>
                    <a:lstStyle/>
                    <a:p>
                      <a:pPr lvl="0" rtl="0">
                        <a:lnSpc>
                          <a:spcPct val="115000"/>
                        </a:lnSpc>
                        <a:spcBef>
                          <a:spcPts val="0"/>
                        </a:spcBef>
                        <a:spcAft>
                          <a:spcPts val="0"/>
                        </a:spcAft>
                        <a:buNone/>
                      </a:pPr>
                      <a:r>
                        <a:rPr lang="en" b="1">
                          <a:solidFill>
                            <a:schemeClr val="lt2"/>
                          </a:solidFill>
                          <a:latin typeface="Calibri"/>
                          <a:ea typeface="Calibri"/>
                          <a:cs typeface="Calibri"/>
                          <a:sym typeface="Calibri"/>
                        </a:rPr>
                        <a:t>20XX</a:t>
                      </a:r>
                    </a:p>
                  </a:txBody>
                  <a:tcPr marL="91425" marR="91425" marT="91425" marB="91425">
                    <a:lnL w="9525" cap="flat" cmpd="sng">
                      <a:solidFill>
                        <a:srgbClr val="9E9E9E">
                          <a:alpha val="0"/>
                        </a:srgbClr>
                      </a:solidFill>
                      <a:prstDash val="solid"/>
                      <a:round/>
                      <a:headEnd type="none" w="med" len="med"/>
                      <a:tailEnd type="none" w="med" len="med"/>
                    </a:lnL>
                    <a:lnR w="9525" cap="flat" cmpd="sng">
                      <a:solidFill>
                        <a:srgbClr val="9E9E9E">
                          <a:alpha val="0"/>
                        </a:srgbClr>
                      </a:solidFill>
                      <a:prstDash val="solid"/>
                      <a:round/>
                      <a:headEnd type="none" w="med" len="med"/>
                      <a:tailEnd type="none" w="med" len="med"/>
                    </a:lnR>
                    <a:lnT w="9525" cap="flat" cmpd="sng">
                      <a:solidFill>
                        <a:srgbClr val="9E9E9E">
                          <a:alpha val="0"/>
                        </a:srgbClr>
                      </a:solidFill>
                      <a:prstDash val="solid"/>
                      <a:round/>
                      <a:headEnd type="none" w="med" len="med"/>
                      <a:tailEnd type="none" w="med" len="med"/>
                    </a:lnT>
                    <a:lnB w="9525" cap="flat" cmpd="sng">
                      <a:solidFill>
                        <a:srgbClr val="9E9E9E">
                          <a:alpha val="0"/>
                        </a:srgbClr>
                      </a:solidFill>
                      <a:prstDash val="solid"/>
                      <a:round/>
                      <a:headEnd type="none" w="med" len="med"/>
                      <a:tailEnd type="none" w="med" len="med"/>
                    </a:lnB>
                  </a:tcPr>
                </a:tc>
              </a:tr>
            </a:tbl>
          </a:graphicData>
        </a:graphic>
      </p:graphicFrame>
      <p:sp>
        <p:nvSpPr>
          <p:cNvPr id="204" name="Shape 204"/>
          <p:cNvSpPr/>
          <p:nvPr/>
        </p:nvSpPr>
        <p:spPr>
          <a:xfrm>
            <a:off x="4927100" y="3536047"/>
            <a:ext cx="722400" cy="990600"/>
          </a:xfrm>
          <a:prstGeom prst="rect">
            <a:avLst/>
          </a:prstGeom>
          <a:solidFill>
            <a:srgbClr val="EE2D4A"/>
          </a:solidFill>
          <a:ln>
            <a:noFill/>
          </a:ln>
        </p:spPr>
        <p:txBody>
          <a:bodyPr lIns="91425" tIns="91425" rIns="91425" bIns="91425" anchor="ctr" anchorCtr="0">
            <a:noAutofit/>
          </a:bodyPr>
          <a:lstStyle/>
          <a:p>
            <a:pPr lvl="0">
              <a:spcBef>
                <a:spcPts val="0"/>
              </a:spcBef>
              <a:buNone/>
            </a:pPr>
            <a:endParaRPr/>
          </a:p>
        </p:txBody>
      </p:sp>
      <p:sp>
        <p:nvSpPr>
          <p:cNvPr id="205" name="Shape 205"/>
          <p:cNvSpPr/>
          <p:nvPr/>
        </p:nvSpPr>
        <p:spPr>
          <a:xfrm>
            <a:off x="5747858" y="3069166"/>
            <a:ext cx="722400" cy="1457400"/>
          </a:xfrm>
          <a:prstGeom prst="rect">
            <a:avLst/>
          </a:prstGeom>
          <a:solidFill>
            <a:srgbClr val="4285F4"/>
          </a:solidFill>
          <a:ln>
            <a:noFill/>
          </a:ln>
        </p:spPr>
        <p:txBody>
          <a:bodyPr lIns="91425" tIns="91425" rIns="91425" bIns="91425" anchor="ctr" anchorCtr="0">
            <a:noAutofit/>
          </a:bodyPr>
          <a:lstStyle/>
          <a:p>
            <a:pPr lvl="0">
              <a:spcBef>
                <a:spcPts val="0"/>
              </a:spcBef>
              <a:buNone/>
            </a:pPr>
            <a:endParaRPr/>
          </a:p>
        </p:txBody>
      </p:sp>
      <p:sp>
        <p:nvSpPr>
          <p:cNvPr id="206" name="Shape 206"/>
          <p:cNvSpPr/>
          <p:nvPr/>
        </p:nvSpPr>
        <p:spPr>
          <a:xfrm>
            <a:off x="6568616" y="1919074"/>
            <a:ext cx="722400" cy="2607599"/>
          </a:xfrm>
          <a:prstGeom prst="rect">
            <a:avLst/>
          </a:prstGeom>
          <a:solidFill>
            <a:srgbClr val="EE2D4A"/>
          </a:solidFill>
          <a:ln>
            <a:noFill/>
          </a:ln>
        </p:spPr>
        <p:txBody>
          <a:bodyPr lIns="91425" tIns="91425" rIns="91425" bIns="91425" anchor="ctr" anchorCtr="0">
            <a:noAutofit/>
          </a:bodyPr>
          <a:lstStyle/>
          <a:p>
            <a:pPr lvl="0">
              <a:spcBef>
                <a:spcPts val="0"/>
              </a:spcBef>
              <a:buNone/>
            </a:pPr>
            <a:endParaRPr/>
          </a:p>
        </p:txBody>
      </p:sp>
      <p:sp>
        <p:nvSpPr>
          <p:cNvPr id="207" name="Shape 207"/>
          <p:cNvSpPr/>
          <p:nvPr/>
        </p:nvSpPr>
        <p:spPr>
          <a:xfrm>
            <a:off x="7389375" y="2163901"/>
            <a:ext cx="722400" cy="2363099"/>
          </a:xfrm>
          <a:prstGeom prst="rect">
            <a:avLst/>
          </a:prstGeom>
          <a:solidFill>
            <a:srgbClr val="4285F4"/>
          </a:solidFill>
          <a:ln>
            <a:noFill/>
          </a:ln>
        </p:spPr>
        <p:txBody>
          <a:bodyPr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 sz="2200"/>
              <a:t>Multi Point Slide</a:t>
            </a:r>
          </a:p>
        </p:txBody>
      </p:sp>
      <p:sp>
        <p:nvSpPr>
          <p:cNvPr id="213" name="Shape 213"/>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lvl="0" indent="-355600" rtl="0">
              <a:spcBef>
                <a:spcPts val="0"/>
              </a:spcBef>
              <a:buClr>
                <a:srgbClr val="434343"/>
              </a:buClr>
              <a:buSzPct val="100000"/>
              <a:buChar char="●"/>
            </a:pPr>
            <a:r>
              <a:rPr lang="en" sz="2000">
                <a:solidFill>
                  <a:srgbClr val="434343"/>
                </a:solidFill>
              </a:rPr>
              <a:t>Good for making multiple points in one slide, or for anything that needs a large amount of space in general</a:t>
            </a:r>
          </a:p>
          <a:p>
            <a:pPr marL="457200" lvl="0" indent="-355600" rtl="0">
              <a:spcBef>
                <a:spcPts val="0"/>
              </a:spcBef>
              <a:buClr>
                <a:srgbClr val="434343"/>
              </a:buClr>
              <a:buSzPct val="100000"/>
              <a:buChar char="●"/>
            </a:pPr>
            <a:r>
              <a:rPr lang="en" sz="2000">
                <a:solidFill>
                  <a:srgbClr val="434343"/>
                </a:solidFill>
              </a:rPr>
              <a:t>In general between three to five bullet points is about right, any more than that and everything starts to look a bit like a wall of text</a:t>
            </a:r>
          </a:p>
          <a:p>
            <a:pPr marL="457200" lvl="0" indent="-355600" rtl="0">
              <a:spcBef>
                <a:spcPts val="0"/>
              </a:spcBef>
              <a:buClr>
                <a:srgbClr val="434343"/>
              </a:buClr>
              <a:buSzPct val="100000"/>
              <a:buChar char="●"/>
            </a:pPr>
            <a:r>
              <a:rPr lang="en" sz="2000">
                <a:solidFill>
                  <a:srgbClr val="434343"/>
                </a:solidFill>
              </a:rPr>
              <a:t>Also ideal for large charts, still images - animated GIFs can work as well if you’re using Google Slides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Overall steps</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Determine the location and format of the files</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 table using Hive Regex support to read the files</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Feed in data and assert predictions </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490250" y="488250"/>
            <a:ext cx="8034000" cy="4090800"/>
          </a:xfrm>
          <a:prstGeom prst="rect">
            <a:avLst/>
          </a:prstGeom>
        </p:spPr>
        <p:txBody>
          <a:bodyPr lIns="91425" tIns="91425" rIns="91425" bIns="91425" anchor="ctr" anchorCtr="0">
            <a:noAutofit/>
          </a:bodyPr>
          <a:lstStyle/>
          <a:p>
            <a:pPr lvl="0" rtl="0">
              <a:spcBef>
                <a:spcPts val="0"/>
              </a:spcBef>
              <a:buNone/>
            </a:pPr>
            <a:r>
              <a:rPr lang="en"/>
              <a:t>A key point (or issue)!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body" idx="1"/>
          </p:nvPr>
        </p:nvSpPr>
        <p:spPr>
          <a:xfrm>
            <a:off x="1595400" y="3273925"/>
            <a:ext cx="5953200" cy="1300800"/>
          </a:xfrm>
          <a:prstGeom prst="rect">
            <a:avLst/>
          </a:prstGeom>
        </p:spPr>
        <p:txBody>
          <a:bodyPr lIns="91425" tIns="91425" rIns="91425" bIns="91425" anchor="t" anchorCtr="0">
            <a:noAutofit/>
          </a:bodyPr>
          <a:lstStyle/>
          <a:p>
            <a:pPr lvl="0" rtl="0">
              <a:spcBef>
                <a:spcPts val="0"/>
              </a:spcBef>
              <a:buNone/>
            </a:pPr>
            <a:r>
              <a:rPr lang="en"/>
              <a:t>That’s how much more effective slides like this can be</a:t>
            </a:r>
            <a:br>
              <a:rPr lang="en"/>
            </a:br>
            <a:r>
              <a:rPr lang="en"/>
              <a:t>at communicating key figures</a:t>
            </a:r>
          </a:p>
        </p:txBody>
      </p:sp>
      <p:sp>
        <p:nvSpPr>
          <p:cNvPr id="243" name="Shape 243"/>
          <p:cNvSpPr txBox="1">
            <a:spLocks noGrp="1"/>
          </p:cNvSpPr>
          <p:nvPr>
            <p:ph type="title"/>
          </p:nvPr>
        </p:nvSpPr>
        <p:spPr>
          <a:xfrm>
            <a:off x="460950" y="1248300"/>
            <a:ext cx="8222100" cy="1963500"/>
          </a:xfrm>
          <a:prstGeom prst="rect">
            <a:avLst/>
          </a:prstGeom>
        </p:spPr>
        <p:txBody>
          <a:bodyPr lIns="91425" tIns="91425" rIns="91425" bIns="91425" anchor="b" anchorCtr="0">
            <a:noAutofit/>
          </a:bodyPr>
          <a:lstStyle/>
          <a:p>
            <a:pPr lvl="0" rtl="0">
              <a:spcBef>
                <a:spcPts val="0"/>
              </a:spcBef>
              <a:buNone/>
            </a:pPr>
            <a:r>
              <a:rPr lang="en"/>
              <a:t>+80%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226077" y="357800"/>
            <a:ext cx="2808000" cy="953400"/>
          </a:xfrm>
          <a:prstGeom prst="rect">
            <a:avLst/>
          </a:prstGeom>
        </p:spPr>
        <p:txBody>
          <a:bodyPr lIns="91425" tIns="91425" rIns="91425" bIns="91425" anchor="b" anchorCtr="0">
            <a:noAutofit/>
          </a:bodyPr>
          <a:lstStyle/>
          <a:p>
            <a:pPr lvl="0" rtl="0">
              <a:spcBef>
                <a:spcPts val="0"/>
              </a:spcBef>
              <a:buNone/>
            </a:pPr>
            <a:r>
              <a:rPr lang="en" sz="2800"/>
              <a:t>Split View</a:t>
            </a:r>
          </a:p>
        </p:txBody>
      </p:sp>
      <p:sp>
        <p:nvSpPr>
          <p:cNvPr id="249" name="Shape 249"/>
          <p:cNvSpPr txBox="1">
            <a:spLocks noGrp="1"/>
          </p:cNvSpPr>
          <p:nvPr>
            <p:ph type="body" idx="1"/>
          </p:nvPr>
        </p:nvSpPr>
        <p:spPr>
          <a:xfrm>
            <a:off x="226075" y="1465800"/>
            <a:ext cx="2808000" cy="3163500"/>
          </a:xfrm>
          <a:prstGeom prst="rect">
            <a:avLst/>
          </a:prstGeom>
        </p:spPr>
        <p:txBody>
          <a:bodyPr lIns="91425" tIns="91425" rIns="91425" bIns="91425" anchor="t" anchorCtr="0">
            <a:noAutofit/>
          </a:bodyPr>
          <a:lstStyle/>
          <a:p>
            <a:pPr lvl="0" rtl="0">
              <a:spcBef>
                <a:spcPts val="0"/>
              </a:spcBef>
              <a:buNone/>
            </a:pPr>
            <a:r>
              <a:rPr lang="en"/>
              <a:t>Ideal for certain charts and images (or flow charts)</a:t>
            </a:r>
          </a:p>
        </p:txBody>
      </p:sp>
      <p:sp>
        <p:nvSpPr>
          <p:cNvPr id="250" name="Shape 250"/>
          <p:cNvSpPr txBox="1">
            <a:spLocks noGrp="1"/>
          </p:cNvSpPr>
          <p:nvPr>
            <p:ph type="title"/>
          </p:nvPr>
        </p:nvSpPr>
        <p:spPr>
          <a:xfrm>
            <a:off x="4105475" y="514150"/>
            <a:ext cx="3753900" cy="962100"/>
          </a:xfrm>
          <a:prstGeom prst="rect">
            <a:avLst/>
          </a:prstGeom>
          <a:solidFill>
            <a:srgbClr val="3E5DAA"/>
          </a:solidFill>
        </p:spPr>
        <p:txBody>
          <a:bodyPr lIns="91425" tIns="91425" rIns="91425" bIns="91425" anchor="ctr" anchorCtr="0">
            <a:noAutofit/>
          </a:bodyPr>
          <a:lstStyle/>
          <a:p>
            <a:pPr lvl="0" algn="ctr" rtl="0">
              <a:spcBef>
                <a:spcPts val="0"/>
              </a:spcBef>
              <a:buNone/>
            </a:pPr>
            <a:r>
              <a:rPr lang="en"/>
              <a:t>JavaScript</a:t>
            </a:r>
          </a:p>
        </p:txBody>
      </p:sp>
      <p:cxnSp>
        <p:nvCxnSpPr>
          <p:cNvPr id="251" name="Shape 251"/>
          <p:cNvCxnSpPr>
            <a:stCxn id="250" idx="2"/>
            <a:endCxn id="252" idx="0"/>
          </p:cNvCxnSpPr>
          <p:nvPr/>
        </p:nvCxnSpPr>
        <p:spPr>
          <a:xfrm>
            <a:off x="5982425" y="1476250"/>
            <a:ext cx="0" cy="614400"/>
          </a:xfrm>
          <a:prstGeom prst="straightConnector1">
            <a:avLst/>
          </a:prstGeom>
          <a:noFill/>
          <a:ln w="9525" cap="flat" cmpd="sng">
            <a:solidFill>
              <a:srgbClr val="B7B7B7"/>
            </a:solidFill>
            <a:prstDash val="solid"/>
            <a:round/>
            <a:headEnd type="none" w="lg" len="lg"/>
            <a:tailEnd type="none" w="lg" len="lg"/>
          </a:ln>
        </p:spPr>
      </p:cxnSp>
      <p:sp>
        <p:nvSpPr>
          <p:cNvPr id="252" name="Shape 252"/>
          <p:cNvSpPr txBox="1">
            <a:spLocks noGrp="1"/>
          </p:cNvSpPr>
          <p:nvPr>
            <p:ph type="title"/>
          </p:nvPr>
        </p:nvSpPr>
        <p:spPr>
          <a:xfrm>
            <a:off x="4105475" y="2090675"/>
            <a:ext cx="3753900" cy="962100"/>
          </a:xfrm>
          <a:prstGeom prst="rect">
            <a:avLst/>
          </a:prstGeom>
          <a:solidFill>
            <a:srgbClr val="4C3896"/>
          </a:solidFill>
        </p:spPr>
        <p:txBody>
          <a:bodyPr lIns="91425" tIns="91425" rIns="91425" bIns="91425" anchor="ctr" anchorCtr="0">
            <a:noAutofit/>
          </a:bodyPr>
          <a:lstStyle/>
          <a:p>
            <a:pPr lvl="0" algn="ctr" rtl="0">
              <a:spcBef>
                <a:spcPts val="0"/>
              </a:spcBef>
              <a:buNone/>
            </a:pPr>
            <a:r>
              <a:rPr lang="en"/>
              <a:t>Node.js</a:t>
            </a:r>
          </a:p>
        </p:txBody>
      </p:sp>
      <p:cxnSp>
        <p:nvCxnSpPr>
          <p:cNvPr id="253" name="Shape 253"/>
          <p:cNvCxnSpPr>
            <a:stCxn id="252" idx="2"/>
            <a:endCxn id="254" idx="0"/>
          </p:cNvCxnSpPr>
          <p:nvPr/>
        </p:nvCxnSpPr>
        <p:spPr>
          <a:xfrm>
            <a:off x="5982425" y="3052775"/>
            <a:ext cx="0" cy="614400"/>
          </a:xfrm>
          <a:prstGeom prst="straightConnector1">
            <a:avLst/>
          </a:prstGeom>
          <a:noFill/>
          <a:ln w="9525" cap="flat" cmpd="sng">
            <a:solidFill>
              <a:srgbClr val="B7B7B7"/>
            </a:solidFill>
            <a:prstDash val="solid"/>
            <a:round/>
            <a:headEnd type="none" w="lg" len="lg"/>
            <a:tailEnd type="none" w="lg" len="lg"/>
          </a:ln>
        </p:spPr>
      </p:cxnSp>
      <p:sp>
        <p:nvSpPr>
          <p:cNvPr id="254" name="Shape 254"/>
          <p:cNvSpPr txBox="1">
            <a:spLocks noGrp="1"/>
          </p:cNvSpPr>
          <p:nvPr>
            <p:ph type="title"/>
          </p:nvPr>
        </p:nvSpPr>
        <p:spPr>
          <a:xfrm>
            <a:off x="4105476" y="3667157"/>
            <a:ext cx="3753899" cy="962100"/>
          </a:xfrm>
          <a:prstGeom prst="rect">
            <a:avLst/>
          </a:prstGeom>
          <a:solidFill>
            <a:srgbClr val="BE1A8C"/>
          </a:solidFill>
        </p:spPr>
        <p:txBody>
          <a:bodyPr lIns="91425" tIns="91425" rIns="91425" bIns="91425" anchor="ctr" anchorCtr="0">
            <a:noAutofit/>
          </a:bodyPr>
          <a:lstStyle/>
          <a:p>
            <a:pPr lvl="0" algn="ctr" rtl="0">
              <a:spcBef>
                <a:spcPts val="0"/>
              </a:spcBef>
              <a:buNone/>
            </a:pPr>
            <a:r>
              <a:rPr lang="en"/>
              <a:t>Express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Shape 259"/>
          <p:cNvSpPr txBox="1">
            <a:spLocks noGrp="1"/>
          </p:cNvSpPr>
          <p:nvPr>
            <p:ph type="title"/>
          </p:nvPr>
        </p:nvSpPr>
        <p:spPr>
          <a:xfrm>
            <a:off x="265500" y="1233175"/>
            <a:ext cx="4045200" cy="1482300"/>
          </a:xfrm>
          <a:prstGeom prst="rect">
            <a:avLst/>
          </a:prstGeom>
        </p:spPr>
        <p:txBody>
          <a:bodyPr lIns="91425" tIns="91425" rIns="91425" bIns="91425" anchor="b" anchorCtr="0">
            <a:noAutofit/>
          </a:bodyPr>
          <a:lstStyle/>
          <a:p>
            <a:pPr lvl="0" rtl="0">
              <a:spcBef>
                <a:spcPts val="0"/>
              </a:spcBef>
              <a:buNone/>
            </a:pPr>
            <a:r>
              <a:rPr lang="en" dirty="0"/>
              <a:t>Why?</a:t>
            </a:r>
          </a:p>
        </p:txBody>
      </p:sp>
      <p:sp>
        <p:nvSpPr>
          <p:cNvPr id="260" name="Shape 260"/>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lvl="0" rtl="0">
              <a:spcBef>
                <a:spcPts val="0"/>
              </a:spcBef>
              <a:buNone/>
            </a:pPr>
            <a:r>
              <a:rPr lang="en" dirty="0"/>
              <a:t>This format is ideal for quick summaries and explaining the reasoning behind certain decisions.</a:t>
            </a:r>
          </a:p>
          <a:p>
            <a:pPr lvl="0" rtl="0">
              <a:spcBef>
                <a:spcPts val="0"/>
              </a:spcBef>
              <a:buNone/>
            </a:pPr>
            <a:r>
              <a:rPr lang="en" dirty="0"/>
              <a:t>Development can be opinionated; and that’s totally fine. Just bring the audience along with you.</a:t>
            </a:r>
          </a:p>
        </p:txBody>
      </p:sp>
      <p:sp>
        <p:nvSpPr>
          <p:cNvPr id="261" name="Shape 261"/>
          <p:cNvSpPr txBox="1">
            <a:spLocks noGrp="1"/>
          </p:cNvSpPr>
          <p:nvPr>
            <p:ph type="subTitle" idx="1"/>
          </p:nvPr>
        </p:nvSpPr>
        <p:spPr>
          <a:xfrm>
            <a:off x="265500" y="2779466"/>
            <a:ext cx="4045200" cy="1235099"/>
          </a:xfrm>
          <a:prstGeom prst="rect">
            <a:avLst/>
          </a:prstGeom>
        </p:spPr>
        <p:txBody>
          <a:bodyPr lIns="91425" tIns="91425" rIns="91425" bIns="91425" anchor="t" anchorCtr="0">
            <a:noAutofit/>
          </a:bodyPr>
          <a:lstStyle/>
          <a:p>
            <a:pPr lvl="0" rtl="0">
              <a:spcBef>
                <a:spcPts val="0"/>
              </a:spcBef>
              <a:buNone/>
            </a:pPr>
            <a:r>
              <a:rPr lang="en" dirty="0"/>
              <a:t>Because this is the responsible thing to do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 dirty="0"/>
              <a:t>Name of the next </a:t>
            </a:r>
            <a:r>
              <a:rPr lang="en" dirty="0" smtClean="0"/>
              <a:t>video</a:t>
            </a:r>
            <a:endParaRPr lang="en" dirty="0"/>
          </a:p>
        </p:txBody>
      </p:sp>
    </p:spTree>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1201</TotalTime>
  <Words>476</Words>
  <Application>Microsoft Macintosh PowerPoint</Application>
  <PresentationFormat>On-screen Show (16:9)</PresentationFormat>
  <Paragraphs>50</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Wingdings</vt:lpstr>
      <vt:lpstr>Arial</vt:lpstr>
      <vt:lpstr>Calibri</vt:lpstr>
      <vt:lpstr>Roboto</vt:lpstr>
      <vt:lpstr>Packt</vt:lpstr>
      <vt:lpstr>Packt</vt:lpstr>
      <vt:lpstr>Predict conversions using Linear Regression (spark)</vt:lpstr>
      <vt:lpstr>Single Point Slide</vt:lpstr>
      <vt:lpstr>Multi Point Slide</vt:lpstr>
      <vt:lpstr>Overall steps</vt:lpstr>
      <vt:lpstr>A key point (or issue)!</vt:lpstr>
      <vt:lpstr>+80%</vt:lpstr>
      <vt:lpstr>Split View</vt:lpstr>
      <vt:lpstr>Why?</vt:lpstr>
      <vt:lpstr>Next Video</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8</cp:revision>
  <dcterms:modified xsi:type="dcterms:W3CDTF">2017-04-13T13:49:12Z</dcterms:modified>
</cp:coreProperties>
</file>