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11"/>
  </p:notesMasterIdLst>
  <p:sldIdLst>
    <p:sldId id="258" r:id="rId3"/>
    <p:sldId id="261" r:id="rId4"/>
    <p:sldId id="262" r:id="rId5"/>
    <p:sldId id="270" r:id="rId6"/>
    <p:sldId id="271" r:id="rId7"/>
    <p:sldId id="263" r:id="rId8"/>
    <p:sldId id="267" r:id="rId9"/>
    <p:sldId id="269"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828" autoAdjust="0"/>
  </p:normalViewPr>
  <p:slideViewPr>
    <p:cSldViewPr>
      <p:cViewPr varScale="1">
        <p:scale>
          <a:sx n="117" d="100"/>
          <a:sy n="117" d="100"/>
        </p:scale>
        <p:origin x="1480"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27475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2105505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121"/>
        <p:cNvGrpSpPr/>
        <p:nvPr/>
      </p:nvGrpSpPr>
      <p:grpSpPr>
        <a:xfrm>
          <a:off x="0" y="0"/>
          <a:ext cx="0" cy="0"/>
          <a:chOff x="0" y="0"/>
          <a:chExt cx="0" cy="0"/>
        </a:xfrm>
      </p:grpSpPr>
      <p:sp>
        <p:nvSpPr>
          <p:cNvPr id="122" name="Shape 122"/>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24" name="Shape 124"/>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125" name="Shape 125"/>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126" name="Shape 12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7" r:id="rId6"/>
    <p:sldLayoutId id="2147483679" r:id="rId7"/>
    <p:sldLayoutId id="2147483681" r:id="rId8"/>
    <p:sldLayoutId id="2147483683" r:id="rId9"/>
    <p:sldLayoutId id="2147483684" r:id="rId10"/>
    <p:sldLayoutId id="2147483685" r:id="rId11"/>
    <p:sldLayoutId id="2147483686" r:id="rId12"/>
    <p:sldLayoutId id="2147483687" r:id="rId13"/>
    <p:sldLayoutId id="2147483688" r:id="rId14"/>
    <p:sldLayoutId id="214748368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r>
              <a:rPr lang="en-US" dirty="0" smtClean="0"/>
              <a:t>Hadoop Distributed File System</a:t>
            </a:r>
            <a:br>
              <a:rPr lang="en-US" dirty="0" smtClean="0"/>
            </a:b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Core Components</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HDFS </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rtl="0">
              <a:spcBef>
                <a:spcPts val="0"/>
              </a:spcBef>
              <a:buNone/>
            </a:pPr>
            <a:r>
              <a:rPr lang="en-US" sz="2000" dirty="0" smtClean="0">
                <a:solidFill>
                  <a:srgbClr val="434343"/>
                </a:solidFill>
              </a:rPr>
              <a:t>The HDFS filesystem is a user space filesystems which distributes files across multiple computers for redundancy and scale out performance</a:t>
            </a:r>
            <a:endParaRPr lang="en" sz="2000" dirty="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Common Configuration</a:t>
            </a:r>
            <a:endParaRPr lang="en" sz="2200" dirty="0"/>
          </a:p>
        </p:txBody>
      </p:sp>
      <p:sp>
        <p:nvSpPr>
          <p:cNvPr id="4" name="Rounded Rectangle 3"/>
          <p:cNvSpPr/>
          <p:nvPr/>
        </p:nvSpPr>
        <p:spPr>
          <a:xfrm>
            <a:off x="2090057" y="3409334"/>
            <a:ext cx="76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080657" y="3409334"/>
            <a:ext cx="76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071257" y="3422940"/>
            <a:ext cx="76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061857" y="3422941"/>
            <a:ext cx="76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4071257" y="2020687"/>
            <a:ext cx="620486" cy="685800"/>
          </a:xfrm>
          <a:prstGeom prst="round2Diag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933700" y="2175807"/>
            <a:ext cx="1055914" cy="307777"/>
          </a:xfrm>
          <a:prstGeom prst="rect">
            <a:avLst/>
          </a:prstGeom>
          <a:noFill/>
        </p:spPr>
        <p:txBody>
          <a:bodyPr wrap="square" rtlCol="0">
            <a:spAutoFit/>
          </a:bodyPr>
          <a:lstStyle/>
          <a:p>
            <a:r>
              <a:rPr lang="en-US" dirty="0" err="1" smtClean="0"/>
              <a:t>Namenode</a:t>
            </a:r>
            <a:endParaRPr lang="en-US" dirty="0"/>
          </a:p>
        </p:txBody>
      </p:sp>
      <p:cxnSp>
        <p:nvCxnSpPr>
          <p:cNvPr id="13" name="Elbow Connector 12"/>
          <p:cNvCxnSpPr>
            <a:stCxn id="4" idx="0"/>
            <a:endCxn id="5" idx="1"/>
          </p:cNvCxnSpPr>
          <p:nvPr/>
        </p:nvCxnSpPr>
        <p:spPr>
          <a:xfrm rot="5400000" flipH="1" flipV="1">
            <a:off x="3074855" y="2102690"/>
            <a:ext cx="702847" cy="19104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0"/>
            <a:endCxn id="5" idx="1"/>
          </p:cNvCxnSpPr>
          <p:nvPr/>
        </p:nvCxnSpPr>
        <p:spPr>
          <a:xfrm rot="5400000" flipH="1" flipV="1">
            <a:off x="3570155" y="2597990"/>
            <a:ext cx="702847" cy="9198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0"/>
            <a:endCxn id="5" idx="1"/>
          </p:cNvCxnSpPr>
          <p:nvPr/>
        </p:nvCxnSpPr>
        <p:spPr>
          <a:xfrm rot="16200000" flipV="1">
            <a:off x="4058653" y="3029335"/>
            <a:ext cx="716453" cy="707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0"/>
            <a:endCxn id="5" idx="1"/>
          </p:cNvCxnSpPr>
          <p:nvPr/>
        </p:nvCxnSpPr>
        <p:spPr>
          <a:xfrm rot="16200000" flipV="1">
            <a:off x="4553952" y="2534035"/>
            <a:ext cx="716454" cy="10613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14357" y="3598345"/>
            <a:ext cx="1295400" cy="307777"/>
          </a:xfrm>
          <a:prstGeom prst="rect">
            <a:avLst/>
          </a:prstGeom>
          <a:noFill/>
        </p:spPr>
        <p:txBody>
          <a:bodyPr wrap="square" rtlCol="0">
            <a:spAutoFit/>
          </a:bodyPr>
          <a:lstStyle/>
          <a:p>
            <a:r>
              <a:rPr lang="en-US" dirty="0" err="1" smtClean="0"/>
              <a:t>Datanode</a:t>
            </a:r>
            <a:r>
              <a:rPr lang="en-US" dirty="0" smtClean="0"/>
              <a:t>(s)</a:t>
            </a:r>
            <a:endParaRPr lang="en-US" dirty="0"/>
          </a:p>
        </p:txBody>
      </p:sp>
      <p:sp>
        <p:nvSpPr>
          <p:cNvPr id="27" name="Round Diagonal Corner Rectangle 26"/>
          <p:cNvSpPr/>
          <p:nvPr/>
        </p:nvSpPr>
        <p:spPr>
          <a:xfrm>
            <a:off x="5203371" y="1581150"/>
            <a:ext cx="620486" cy="685800"/>
          </a:xfrm>
          <a:prstGeom prst="round2Diag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Elbow Connector 25"/>
          <p:cNvCxnSpPr>
            <a:stCxn id="5" idx="0"/>
            <a:endCxn id="27" idx="2"/>
          </p:cNvCxnSpPr>
          <p:nvPr/>
        </p:nvCxnSpPr>
        <p:spPr>
          <a:xfrm flipV="1">
            <a:off x="4691743" y="1924050"/>
            <a:ext cx="511628" cy="43953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19800" y="1620598"/>
            <a:ext cx="1524000" cy="523220"/>
          </a:xfrm>
          <a:prstGeom prst="rect">
            <a:avLst/>
          </a:prstGeom>
          <a:noFill/>
        </p:spPr>
        <p:txBody>
          <a:bodyPr wrap="square" rtlCol="0">
            <a:spAutoFit/>
          </a:bodyPr>
          <a:lstStyle/>
          <a:p>
            <a:r>
              <a:rPr lang="en-US" dirty="0" smtClean="0"/>
              <a:t>Secondary </a:t>
            </a:r>
            <a:r>
              <a:rPr lang="en-US" dirty="0" err="1" smtClean="0"/>
              <a:t>NameNode</a:t>
            </a:r>
            <a:endParaRPr lang="en-US" dirty="0"/>
          </a:p>
        </p:txBody>
      </p:sp>
      <p:sp>
        <p:nvSpPr>
          <p:cNvPr id="29" name="Can 28"/>
          <p:cNvSpPr/>
          <p:nvPr/>
        </p:nvSpPr>
        <p:spPr>
          <a:xfrm>
            <a:off x="2280557" y="3715622"/>
            <a:ext cx="381000" cy="304800"/>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4" name="Can 33"/>
          <p:cNvSpPr/>
          <p:nvPr/>
        </p:nvSpPr>
        <p:spPr>
          <a:xfrm>
            <a:off x="3235778" y="3715622"/>
            <a:ext cx="381000" cy="304800"/>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5" name="Can 34"/>
          <p:cNvSpPr/>
          <p:nvPr/>
        </p:nvSpPr>
        <p:spPr>
          <a:xfrm>
            <a:off x="4250871" y="3715622"/>
            <a:ext cx="381000" cy="304800"/>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6" name="Can 35"/>
          <p:cNvSpPr/>
          <p:nvPr/>
        </p:nvSpPr>
        <p:spPr>
          <a:xfrm>
            <a:off x="5252357" y="3710077"/>
            <a:ext cx="381000" cy="304800"/>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File operation path</a:t>
            </a:r>
            <a:endParaRPr lang="en" sz="2200" dirty="0"/>
          </a:p>
        </p:txBody>
      </p:sp>
      <p:sp>
        <p:nvSpPr>
          <p:cNvPr id="4" name="Rounded Rectangle 3"/>
          <p:cNvSpPr/>
          <p:nvPr/>
        </p:nvSpPr>
        <p:spPr>
          <a:xfrm>
            <a:off x="685800" y="2724150"/>
            <a:ext cx="76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2724150"/>
            <a:ext cx="76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667000" y="2737756"/>
            <a:ext cx="76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657600" y="2737757"/>
            <a:ext cx="76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2667000" y="1335503"/>
            <a:ext cx="620486" cy="685800"/>
          </a:xfrm>
          <a:prstGeom prst="round2Diag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95400" y="1440433"/>
            <a:ext cx="1524000" cy="307777"/>
          </a:xfrm>
          <a:prstGeom prst="rect">
            <a:avLst/>
          </a:prstGeom>
          <a:noFill/>
        </p:spPr>
        <p:txBody>
          <a:bodyPr wrap="square" rtlCol="0">
            <a:spAutoFit/>
          </a:bodyPr>
          <a:lstStyle/>
          <a:p>
            <a:r>
              <a:rPr lang="en-US" dirty="0" err="1" smtClean="0"/>
              <a:t>Namenode</a:t>
            </a:r>
            <a:endParaRPr lang="en-US" dirty="0"/>
          </a:p>
        </p:txBody>
      </p:sp>
      <p:cxnSp>
        <p:nvCxnSpPr>
          <p:cNvPr id="13" name="Elbow Connector 12"/>
          <p:cNvCxnSpPr>
            <a:stCxn id="4" idx="0"/>
            <a:endCxn id="5" idx="1"/>
          </p:cNvCxnSpPr>
          <p:nvPr/>
        </p:nvCxnSpPr>
        <p:spPr>
          <a:xfrm rot="5400000" flipH="1" flipV="1">
            <a:off x="1670598" y="1417506"/>
            <a:ext cx="702847" cy="19104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0"/>
            <a:endCxn id="5" idx="1"/>
          </p:cNvCxnSpPr>
          <p:nvPr/>
        </p:nvCxnSpPr>
        <p:spPr>
          <a:xfrm rot="5400000" flipH="1" flipV="1">
            <a:off x="2165898" y="1912806"/>
            <a:ext cx="702847" cy="9198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0"/>
            <a:endCxn id="5" idx="1"/>
          </p:cNvCxnSpPr>
          <p:nvPr/>
        </p:nvCxnSpPr>
        <p:spPr>
          <a:xfrm rot="16200000" flipV="1">
            <a:off x="2654396" y="2344151"/>
            <a:ext cx="716453" cy="707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0"/>
            <a:endCxn id="5" idx="1"/>
          </p:cNvCxnSpPr>
          <p:nvPr/>
        </p:nvCxnSpPr>
        <p:spPr>
          <a:xfrm rot="16200000" flipV="1">
            <a:off x="3149695" y="1848851"/>
            <a:ext cx="716454" cy="10613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07552" y="2880609"/>
            <a:ext cx="1295400" cy="307777"/>
          </a:xfrm>
          <a:prstGeom prst="rect">
            <a:avLst/>
          </a:prstGeom>
          <a:noFill/>
        </p:spPr>
        <p:txBody>
          <a:bodyPr wrap="square" rtlCol="0">
            <a:spAutoFit/>
          </a:bodyPr>
          <a:lstStyle/>
          <a:p>
            <a:r>
              <a:rPr lang="en-US" dirty="0" err="1" smtClean="0"/>
              <a:t>Datanode</a:t>
            </a:r>
            <a:r>
              <a:rPr lang="en-US" dirty="0" smtClean="0"/>
              <a:t>(s)</a:t>
            </a:r>
            <a:endParaRPr lang="en-US" dirty="0"/>
          </a:p>
        </p:txBody>
      </p:sp>
      <p:sp>
        <p:nvSpPr>
          <p:cNvPr id="29" name="Can 28"/>
          <p:cNvSpPr/>
          <p:nvPr/>
        </p:nvSpPr>
        <p:spPr>
          <a:xfrm>
            <a:off x="876300" y="3030438"/>
            <a:ext cx="381000" cy="304800"/>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4" name="Can 33"/>
          <p:cNvSpPr/>
          <p:nvPr/>
        </p:nvSpPr>
        <p:spPr>
          <a:xfrm>
            <a:off x="1831521" y="3030438"/>
            <a:ext cx="381000" cy="304800"/>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5" name="Can 34"/>
          <p:cNvSpPr/>
          <p:nvPr/>
        </p:nvSpPr>
        <p:spPr>
          <a:xfrm>
            <a:off x="2846614" y="3030438"/>
            <a:ext cx="381000" cy="304800"/>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6" name="Can 35"/>
          <p:cNvSpPr/>
          <p:nvPr/>
        </p:nvSpPr>
        <p:spPr>
          <a:xfrm>
            <a:off x="3848100" y="3024893"/>
            <a:ext cx="381000" cy="304800"/>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2" name="Folded Corner 1"/>
          <p:cNvSpPr/>
          <p:nvPr/>
        </p:nvSpPr>
        <p:spPr>
          <a:xfrm>
            <a:off x="6541880" y="3981065"/>
            <a:ext cx="592837" cy="533400"/>
          </a:xfrm>
          <a:prstGeom prst="foldedCorner">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0" name="Rectangle 9"/>
          <p:cNvSpPr/>
          <p:nvPr/>
        </p:nvSpPr>
        <p:spPr>
          <a:xfrm>
            <a:off x="7473043" y="3606299"/>
            <a:ext cx="1219200" cy="52934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761080" y="3717081"/>
            <a:ext cx="643125" cy="307777"/>
          </a:xfrm>
          <a:prstGeom prst="rect">
            <a:avLst/>
          </a:prstGeom>
          <a:noFill/>
        </p:spPr>
        <p:txBody>
          <a:bodyPr wrap="none" rtlCol="0">
            <a:spAutoFit/>
          </a:bodyPr>
          <a:lstStyle/>
          <a:p>
            <a:r>
              <a:rPr lang="en-US" dirty="0" smtClean="0"/>
              <a:t>Client</a:t>
            </a:r>
            <a:endParaRPr lang="en-US" dirty="0"/>
          </a:p>
        </p:txBody>
      </p:sp>
      <p:cxnSp>
        <p:nvCxnSpPr>
          <p:cNvPr id="12" name="Elbow Connector 11"/>
          <p:cNvCxnSpPr>
            <a:stCxn id="10" idx="0"/>
          </p:cNvCxnSpPr>
          <p:nvPr/>
        </p:nvCxnSpPr>
        <p:spPr>
          <a:xfrm rot="16200000" flipV="1">
            <a:off x="4718000" y="241655"/>
            <a:ext cx="1929121" cy="48001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15719" y="1748210"/>
            <a:ext cx="1518364" cy="523220"/>
          </a:xfrm>
          <a:prstGeom prst="rect">
            <a:avLst/>
          </a:prstGeom>
          <a:noFill/>
        </p:spPr>
        <p:txBody>
          <a:bodyPr wrap="none" rtlCol="0">
            <a:spAutoFit/>
          </a:bodyPr>
          <a:lstStyle/>
          <a:p>
            <a:r>
              <a:rPr lang="en-US" dirty="0" smtClean="0"/>
              <a:t>Meta Data</a:t>
            </a:r>
            <a:br>
              <a:rPr lang="en-US" dirty="0" smtClean="0"/>
            </a:br>
            <a:r>
              <a:rPr lang="en-US" dirty="0" smtClean="0"/>
              <a:t>Communications</a:t>
            </a:r>
            <a:endParaRPr lang="en-US" dirty="0"/>
          </a:p>
        </p:txBody>
      </p:sp>
      <p:sp>
        <p:nvSpPr>
          <p:cNvPr id="20" name="TextBox 19"/>
          <p:cNvSpPr txBox="1"/>
          <p:nvPr/>
        </p:nvSpPr>
        <p:spPr>
          <a:xfrm>
            <a:off x="6601695" y="4057804"/>
            <a:ext cx="473206" cy="307777"/>
          </a:xfrm>
          <a:prstGeom prst="rect">
            <a:avLst/>
          </a:prstGeom>
          <a:noFill/>
        </p:spPr>
        <p:txBody>
          <a:bodyPr wrap="none" rtlCol="0">
            <a:spAutoFit/>
          </a:bodyPr>
          <a:lstStyle/>
          <a:p>
            <a:r>
              <a:rPr lang="en-US" dirty="0" smtClean="0"/>
              <a:t>File</a:t>
            </a:r>
            <a:endParaRPr lang="en-US" dirty="0"/>
          </a:p>
        </p:txBody>
      </p:sp>
      <p:cxnSp>
        <p:nvCxnSpPr>
          <p:cNvPr id="31" name="Elbow Connector 30"/>
          <p:cNvCxnSpPr>
            <a:stCxn id="10" idx="1"/>
            <a:endCxn id="9" idx="2"/>
          </p:cNvCxnSpPr>
          <p:nvPr/>
        </p:nvCxnSpPr>
        <p:spPr>
          <a:xfrm rot="10800000">
            <a:off x="4038601" y="3423557"/>
            <a:ext cx="3434443" cy="4474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0" idx="1"/>
            <a:endCxn id="7" idx="2"/>
          </p:cNvCxnSpPr>
          <p:nvPr/>
        </p:nvCxnSpPr>
        <p:spPr>
          <a:xfrm rot="10800000">
            <a:off x="2057401" y="3409951"/>
            <a:ext cx="5415643" cy="4610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81751" y="3866221"/>
            <a:ext cx="1224644" cy="523220"/>
          </a:xfrm>
          <a:prstGeom prst="rect">
            <a:avLst/>
          </a:prstGeom>
          <a:noFill/>
        </p:spPr>
        <p:txBody>
          <a:bodyPr wrap="square" rtlCol="0">
            <a:spAutoFit/>
          </a:bodyPr>
          <a:lstStyle/>
          <a:p>
            <a:r>
              <a:rPr lang="en-US" smtClean="0"/>
              <a:t>File Operations</a:t>
            </a:r>
            <a:endParaRPr lang="en-US"/>
          </a:p>
        </p:txBody>
      </p:sp>
      <p:sp>
        <p:nvSpPr>
          <p:cNvPr id="41" name="Round Single Corner Rectangle 40"/>
          <p:cNvSpPr/>
          <p:nvPr/>
        </p:nvSpPr>
        <p:spPr>
          <a:xfrm>
            <a:off x="1771218" y="3525969"/>
            <a:ext cx="228600" cy="266700"/>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 Single Corner Rectangle 42"/>
          <p:cNvSpPr/>
          <p:nvPr/>
        </p:nvSpPr>
        <p:spPr>
          <a:xfrm>
            <a:off x="3750562" y="3525969"/>
            <a:ext cx="228600" cy="266700"/>
          </a:xfrm>
          <a:prstGeom prst="round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 Single Corner Rectangle 43"/>
          <p:cNvSpPr/>
          <p:nvPr/>
        </p:nvSpPr>
        <p:spPr>
          <a:xfrm>
            <a:off x="2751149" y="3522864"/>
            <a:ext cx="228600" cy="266700"/>
          </a:xfrm>
          <a:prstGeom prst="round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 Single Corner Rectangle 44"/>
          <p:cNvSpPr/>
          <p:nvPr/>
        </p:nvSpPr>
        <p:spPr>
          <a:xfrm>
            <a:off x="2141549" y="3527306"/>
            <a:ext cx="228600" cy="266700"/>
          </a:xfrm>
          <a:prstGeom prst="round1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034143" y="3698675"/>
            <a:ext cx="990600" cy="307777"/>
          </a:xfrm>
          <a:prstGeom prst="rect">
            <a:avLst/>
          </a:prstGeom>
          <a:noFill/>
        </p:spPr>
        <p:txBody>
          <a:bodyPr wrap="square" rtlCol="0">
            <a:spAutoFit/>
          </a:bodyPr>
          <a:lstStyle/>
          <a:p>
            <a:r>
              <a:rPr lang="en-US" dirty="0" smtClean="0"/>
              <a:t>blocks</a:t>
            </a:r>
            <a:endParaRPr lang="en-US" dirty="0"/>
          </a:p>
        </p:txBody>
      </p:sp>
      <p:cxnSp>
        <p:nvCxnSpPr>
          <p:cNvPr id="47" name="Elbow Connector 46"/>
          <p:cNvCxnSpPr>
            <a:stCxn id="10" idx="1"/>
            <a:endCxn id="8" idx="2"/>
          </p:cNvCxnSpPr>
          <p:nvPr/>
        </p:nvCxnSpPr>
        <p:spPr>
          <a:xfrm rot="10800000">
            <a:off x="3048001" y="3423557"/>
            <a:ext cx="4425043" cy="4474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60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Federation</a:t>
            </a:r>
            <a:endParaRPr lang="en" sz="2200" dirty="0"/>
          </a:p>
        </p:txBody>
      </p:sp>
      <p:sp>
        <p:nvSpPr>
          <p:cNvPr id="4" name="Rounded Rectangle 3"/>
          <p:cNvSpPr/>
          <p:nvPr/>
        </p:nvSpPr>
        <p:spPr>
          <a:xfrm>
            <a:off x="2258786" y="2561828"/>
            <a:ext cx="762000" cy="84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249386" y="2561828"/>
            <a:ext cx="762000" cy="84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239986" y="2575434"/>
            <a:ext cx="762000" cy="84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230586" y="2575435"/>
            <a:ext cx="762000" cy="848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3810000" y="1117712"/>
            <a:ext cx="620486" cy="848122"/>
          </a:xfrm>
          <a:prstGeom prst="round2Diag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71700" y="1385118"/>
            <a:ext cx="1524000" cy="307777"/>
          </a:xfrm>
          <a:prstGeom prst="rect">
            <a:avLst/>
          </a:prstGeom>
          <a:noFill/>
        </p:spPr>
        <p:txBody>
          <a:bodyPr wrap="square" rtlCol="0">
            <a:spAutoFit/>
          </a:bodyPr>
          <a:lstStyle/>
          <a:p>
            <a:r>
              <a:rPr lang="en-US" dirty="0" err="1" smtClean="0"/>
              <a:t>Namenode</a:t>
            </a:r>
            <a:r>
              <a:rPr lang="en-US" dirty="0" smtClean="0"/>
              <a:t> /</a:t>
            </a:r>
            <a:endParaRPr lang="en-US" dirty="0"/>
          </a:p>
        </p:txBody>
      </p:sp>
      <p:cxnSp>
        <p:nvCxnSpPr>
          <p:cNvPr id="13" name="Elbow Connector 12"/>
          <p:cNvCxnSpPr>
            <a:stCxn id="4" idx="0"/>
            <a:endCxn id="5" idx="1"/>
          </p:cNvCxnSpPr>
          <p:nvPr/>
        </p:nvCxnSpPr>
        <p:spPr>
          <a:xfrm rot="5400000" flipH="1" flipV="1">
            <a:off x="3082017" y="1523603"/>
            <a:ext cx="595994" cy="1480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0"/>
            <a:endCxn id="5" idx="1"/>
          </p:cNvCxnSpPr>
          <p:nvPr/>
        </p:nvCxnSpPr>
        <p:spPr>
          <a:xfrm rot="5400000" flipH="1" flipV="1">
            <a:off x="3577317" y="2018903"/>
            <a:ext cx="595994" cy="4898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0"/>
            <a:endCxn id="5" idx="1"/>
          </p:cNvCxnSpPr>
          <p:nvPr/>
        </p:nvCxnSpPr>
        <p:spPr>
          <a:xfrm rot="16200000" flipV="1">
            <a:off x="4065815" y="2020262"/>
            <a:ext cx="609600" cy="500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0"/>
            <a:endCxn id="5" idx="1"/>
          </p:cNvCxnSpPr>
          <p:nvPr/>
        </p:nvCxnSpPr>
        <p:spPr>
          <a:xfrm rot="16200000" flipV="1">
            <a:off x="4561115" y="1524963"/>
            <a:ext cx="609601" cy="1491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83086" y="2869516"/>
            <a:ext cx="1295400" cy="307777"/>
          </a:xfrm>
          <a:prstGeom prst="rect">
            <a:avLst/>
          </a:prstGeom>
          <a:noFill/>
        </p:spPr>
        <p:txBody>
          <a:bodyPr wrap="square" rtlCol="0">
            <a:spAutoFit/>
          </a:bodyPr>
          <a:lstStyle/>
          <a:p>
            <a:r>
              <a:rPr lang="en-US" dirty="0" err="1" smtClean="0"/>
              <a:t>Datanode</a:t>
            </a:r>
            <a:r>
              <a:rPr lang="en-US" dirty="0" smtClean="0"/>
              <a:t>(s)</a:t>
            </a:r>
            <a:endParaRPr lang="en-US" dirty="0"/>
          </a:p>
        </p:txBody>
      </p:sp>
      <p:sp>
        <p:nvSpPr>
          <p:cNvPr id="29" name="Can 28"/>
          <p:cNvSpPr/>
          <p:nvPr/>
        </p:nvSpPr>
        <p:spPr>
          <a:xfrm>
            <a:off x="2449286" y="2958295"/>
            <a:ext cx="381000" cy="376943"/>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4" name="Can 33"/>
          <p:cNvSpPr/>
          <p:nvPr/>
        </p:nvSpPr>
        <p:spPr>
          <a:xfrm>
            <a:off x="3404507" y="2958295"/>
            <a:ext cx="381000" cy="376943"/>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5" name="Can 34"/>
          <p:cNvSpPr/>
          <p:nvPr/>
        </p:nvSpPr>
        <p:spPr>
          <a:xfrm>
            <a:off x="4419600" y="2958295"/>
            <a:ext cx="381000" cy="376943"/>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6" name="Can 35"/>
          <p:cNvSpPr/>
          <p:nvPr/>
        </p:nvSpPr>
        <p:spPr>
          <a:xfrm>
            <a:off x="5421086" y="2952750"/>
            <a:ext cx="381000" cy="376943"/>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2" name="TextBox 31"/>
          <p:cNvSpPr txBox="1"/>
          <p:nvPr/>
        </p:nvSpPr>
        <p:spPr>
          <a:xfrm>
            <a:off x="2057400" y="4132361"/>
            <a:ext cx="1752600" cy="307777"/>
          </a:xfrm>
          <a:prstGeom prst="rect">
            <a:avLst/>
          </a:prstGeom>
          <a:noFill/>
        </p:spPr>
        <p:txBody>
          <a:bodyPr wrap="square" rtlCol="0">
            <a:spAutoFit/>
          </a:bodyPr>
          <a:lstStyle/>
          <a:p>
            <a:r>
              <a:rPr lang="en-US" dirty="0" err="1" smtClean="0"/>
              <a:t>Namenode</a:t>
            </a:r>
            <a:r>
              <a:rPr lang="en-US" dirty="0" smtClean="0"/>
              <a:t> /</a:t>
            </a:r>
            <a:r>
              <a:rPr lang="en-US" dirty="0" err="1" smtClean="0"/>
              <a:t>hbase</a:t>
            </a:r>
            <a:endParaRPr lang="en-US" dirty="0"/>
          </a:p>
        </p:txBody>
      </p:sp>
      <p:sp>
        <p:nvSpPr>
          <p:cNvPr id="33" name="Round Diagonal Corner Rectangle 32"/>
          <p:cNvSpPr/>
          <p:nvPr/>
        </p:nvSpPr>
        <p:spPr>
          <a:xfrm>
            <a:off x="3810000" y="3781028"/>
            <a:ext cx="620486" cy="848122"/>
          </a:xfrm>
          <a:prstGeom prst="round2Diag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Elbow Connector 39"/>
          <p:cNvCxnSpPr>
            <a:stCxn id="9" idx="2"/>
            <a:endCxn id="33" idx="3"/>
          </p:cNvCxnSpPr>
          <p:nvPr/>
        </p:nvCxnSpPr>
        <p:spPr>
          <a:xfrm rot="5400000">
            <a:off x="4687180" y="2856621"/>
            <a:ext cx="357471" cy="1491343"/>
          </a:xfrm>
          <a:prstGeom prst="bent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8" idx="2"/>
            <a:endCxn id="33" idx="3"/>
          </p:cNvCxnSpPr>
          <p:nvPr/>
        </p:nvCxnSpPr>
        <p:spPr>
          <a:xfrm rot="5400000">
            <a:off x="4191879" y="3351921"/>
            <a:ext cx="357472" cy="500743"/>
          </a:xfrm>
          <a:prstGeom prst="bent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7" idx="2"/>
            <a:endCxn id="33" idx="3"/>
          </p:cNvCxnSpPr>
          <p:nvPr/>
        </p:nvCxnSpPr>
        <p:spPr>
          <a:xfrm rot="16200000" flipH="1">
            <a:off x="3689775" y="3350560"/>
            <a:ext cx="371078" cy="489857"/>
          </a:xfrm>
          <a:prstGeom prst="bent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4" idx="2"/>
            <a:endCxn id="33" idx="3"/>
          </p:cNvCxnSpPr>
          <p:nvPr/>
        </p:nvCxnSpPr>
        <p:spPr>
          <a:xfrm rot="16200000" flipH="1">
            <a:off x="3194475" y="2855260"/>
            <a:ext cx="371078" cy="1480457"/>
          </a:xfrm>
          <a:prstGeom prst="bent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86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smtClean="0"/>
              <a:t>Interacting with HDFS</a:t>
            </a:r>
            <a:endParaRPr lang="en" dirty="0"/>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Start </a:t>
            </a:r>
            <a:r>
              <a:rPr lang="en-US" dirty="0" err="1" smtClean="0">
                <a:solidFill>
                  <a:srgbClr val="424242"/>
                </a:solidFill>
                <a:latin typeface="Calibri"/>
                <a:ea typeface="Calibri"/>
                <a:cs typeface="Calibri"/>
                <a:sym typeface="Calibri"/>
              </a:rPr>
              <a:t>NameNode</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Format </a:t>
            </a:r>
            <a:r>
              <a:rPr lang="en-US" dirty="0" err="1" smtClean="0">
                <a:solidFill>
                  <a:srgbClr val="424242"/>
                </a:solidFill>
                <a:latin typeface="Calibri"/>
                <a:ea typeface="Calibri"/>
                <a:cs typeface="Calibri"/>
                <a:sym typeface="Calibri"/>
              </a:rPr>
              <a:t>NameNode</a:t>
            </a:r>
            <a:r>
              <a:rPr lang="en-US" dirty="0" smtClean="0">
                <a:solidFill>
                  <a:srgbClr val="424242"/>
                </a:solidFill>
                <a:latin typeface="Calibri"/>
                <a:ea typeface="Calibri"/>
                <a:cs typeface="Calibri"/>
                <a:sym typeface="Calibri"/>
              </a:rPr>
              <a:t> and start </a:t>
            </a:r>
            <a:r>
              <a:rPr lang="en-US" dirty="0" err="1" smtClean="0">
                <a:solidFill>
                  <a:srgbClr val="424242"/>
                </a:solidFill>
                <a:latin typeface="Calibri"/>
                <a:ea typeface="Calibri"/>
                <a:cs typeface="Calibri"/>
                <a:sym typeface="Calibri"/>
              </a:rPr>
              <a:t>DataNode</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Put files onto the filesystem and read them</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265500" y="1233175"/>
            <a:ext cx="4045200" cy="1482300"/>
          </a:xfrm>
          <a:prstGeom prst="rect">
            <a:avLst/>
          </a:prstGeom>
        </p:spPr>
        <p:txBody>
          <a:bodyPr lIns="91425" tIns="91425" rIns="91425" bIns="91425" anchor="b" anchorCtr="0">
            <a:noAutofit/>
          </a:bodyPr>
          <a:lstStyle/>
          <a:p>
            <a:pPr lvl="0" rtl="0">
              <a:spcBef>
                <a:spcPts val="0"/>
              </a:spcBef>
              <a:buNone/>
            </a:pPr>
            <a:r>
              <a:rPr lang="en-US" dirty="0" smtClean="0"/>
              <a:t>Alternatives</a:t>
            </a:r>
            <a:endParaRPr lang="en" dirty="0"/>
          </a:p>
        </p:txBody>
      </p:sp>
      <p:sp>
        <p:nvSpPr>
          <p:cNvPr id="260" name="Shape 260"/>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rtl="0">
              <a:spcBef>
                <a:spcPts val="0"/>
              </a:spcBef>
              <a:buNone/>
            </a:pPr>
            <a:r>
              <a:rPr lang="en-US" dirty="0" smtClean="0"/>
              <a:t>HDFS is not he only filesystem you can use Hadoop with. Hadoop can run on S3 (amazon) or </a:t>
            </a:r>
            <a:r>
              <a:rPr lang="en-US" dirty="0" err="1" smtClean="0"/>
              <a:t>MapRedFS</a:t>
            </a:r>
            <a:r>
              <a:rPr lang="en-US" dirty="0" smtClean="0"/>
              <a:t>, or even a </a:t>
            </a:r>
            <a:r>
              <a:rPr lang="en-US" dirty="0" err="1" smtClean="0"/>
              <a:t>ontop</a:t>
            </a:r>
            <a:r>
              <a:rPr lang="en-US" dirty="0" smtClean="0"/>
              <a:t> of local filesystem.</a:t>
            </a:r>
          </a:p>
          <a:p>
            <a:pPr lvl="0" rtl="0">
              <a:spcBef>
                <a:spcPts val="0"/>
              </a:spcBef>
              <a:buNone/>
            </a:pPr>
            <a:r>
              <a:rPr lang="en-US" dirty="0" smtClean="0"/>
              <a:t>The Filesystem only needs to implement an interface write/read </a:t>
            </a:r>
            <a:r>
              <a:rPr lang="en-US" dirty="0" err="1" smtClean="0"/>
              <a:t>etc</a:t>
            </a:r>
            <a:endParaRPr lang="en" dirty="0"/>
          </a:p>
        </p:txBody>
      </p:sp>
      <p:sp>
        <p:nvSpPr>
          <p:cNvPr id="261" name="Shape 261"/>
          <p:cNvSpPr txBox="1">
            <a:spLocks noGrp="1"/>
          </p:cNvSpPr>
          <p:nvPr>
            <p:ph type="subTitle" idx="1"/>
          </p:nvPr>
        </p:nvSpPr>
        <p:spPr>
          <a:xfrm>
            <a:off x="265500" y="2779466"/>
            <a:ext cx="4045200" cy="1235099"/>
          </a:xfrm>
          <a:prstGeom prst="rect">
            <a:avLst/>
          </a:prstGeom>
        </p:spPr>
        <p:txBody>
          <a:bodyPr lIns="91425" tIns="91425" rIns="91425" bIns="91425" anchor="t" anchorCtr="0">
            <a:noAutofit/>
          </a:bodyPr>
          <a:lstStyle/>
          <a:p>
            <a:pPr lvl="0" rtl="0">
              <a:spcBef>
                <a:spcPts val="0"/>
              </a:spcBef>
              <a:buNone/>
            </a:pPr>
            <a:r>
              <a:rPr lang="en-US" dirty="0" smtClean="0"/>
              <a:t>Should I run HDFS?</a:t>
            </a:r>
            <a:endParaRPr lang="e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smtClean="0"/>
              <a:t>Next Video</a:t>
            </a:r>
            <a:endParaRPr lang="en" dirty="0"/>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Distributed Compute YARN</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4410</TotalTime>
  <Words>373</Words>
  <Application>Microsoft Macintosh PowerPoint</Application>
  <PresentationFormat>On-screen Show (16:9)</PresentationFormat>
  <Paragraphs>48</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Calibri</vt:lpstr>
      <vt:lpstr>Roboto</vt:lpstr>
      <vt:lpstr>Wingdings</vt:lpstr>
      <vt:lpstr>Arial</vt:lpstr>
      <vt:lpstr>Packt</vt:lpstr>
      <vt:lpstr>Packt</vt:lpstr>
      <vt:lpstr>Hadoop Distributed File System </vt:lpstr>
      <vt:lpstr>HDFS </vt:lpstr>
      <vt:lpstr>Common Configuration</vt:lpstr>
      <vt:lpstr>File operation path</vt:lpstr>
      <vt:lpstr>Federation</vt:lpstr>
      <vt:lpstr>Interacting with HDFS</vt:lpstr>
      <vt:lpstr>Alternatives</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14</cp:revision>
  <dcterms:modified xsi:type="dcterms:W3CDTF">2017-05-15T13:29:51Z</dcterms:modified>
</cp:coreProperties>
</file>