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11"/>
  </p:notesMasterIdLst>
  <p:sldIdLst>
    <p:sldId id="258" r:id="rId3"/>
    <p:sldId id="261" r:id="rId4"/>
    <p:sldId id="272" r:id="rId5"/>
    <p:sldId id="262" r:id="rId6"/>
    <p:sldId id="273" r:id="rId7"/>
    <p:sldId id="274" r:id="rId8"/>
    <p:sldId id="275" r:id="rId9"/>
    <p:sldId id="269"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77839" autoAdjust="0"/>
  </p:normalViewPr>
  <p:slideViewPr>
    <p:cSldViewPr>
      <p:cViewPr varScale="1">
        <p:scale>
          <a:sx n="120" d="100"/>
          <a:sy n="120" d="100"/>
        </p:scale>
        <p:origin x="200" y="34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221923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54727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906602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460475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2">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3" r:id="rId3"/>
    <p:sldLayoutId id="2147483674" r:id="rId4"/>
    <p:sldLayoutId id="2147483679" r:id="rId5"/>
    <p:sldLayoutId id="2147483681"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r>
              <a:rPr lang="en-US" dirty="0" smtClean="0"/>
              <a:t>Apache Hive SQL and ETL</a:t>
            </a:r>
            <a:r>
              <a:rPr lang="en-US" dirty="0" smtClean="0"/>
              <a:t/>
            </a:r>
            <a:br>
              <a:rPr lang="en-US" dirty="0" smtClean="0"/>
            </a:b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Downstream ecosystem</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Apache Hive </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US" dirty="0" smtClean="0"/>
              <a:t>SQL is common data manipulation language. Hive allows users to work with </a:t>
            </a:r>
            <a:r>
              <a:rPr lang="en-US" dirty="0"/>
              <a:t>d</a:t>
            </a:r>
            <a:r>
              <a:rPr lang="en-US" dirty="0" smtClean="0"/>
              <a:t>ata on Hadoop using an SQL like language called Hive Query Language.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Key Hive features</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SQL like language to select and insert data</a:t>
            </a:r>
            <a:endParaRPr lang="en" sz="2000" dirty="0">
              <a:solidFill>
                <a:srgbClr val="434343"/>
              </a:solidFill>
            </a:endParaRPr>
          </a:p>
          <a:p>
            <a:pPr marL="457200" lvl="0" indent="-355600" rtl="0">
              <a:spcBef>
                <a:spcPts val="0"/>
              </a:spcBef>
              <a:buClr>
                <a:srgbClr val="434343"/>
              </a:buClr>
              <a:buSzPct val="100000"/>
              <a:buChar char="●"/>
            </a:pPr>
            <a:r>
              <a:rPr lang="en-US" sz="2000" dirty="0" err="1" smtClean="0">
                <a:solidFill>
                  <a:srgbClr val="434343"/>
                </a:solidFill>
              </a:rPr>
              <a:t>Metastore</a:t>
            </a:r>
            <a:r>
              <a:rPr lang="en-US" sz="2000" dirty="0" smtClean="0">
                <a:solidFill>
                  <a:srgbClr val="434343"/>
                </a:solidFill>
              </a:rPr>
              <a:t> to store the location of data column names and types</a:t>
            </a:r>
          </a:p>
          <a:p>
            <a:pPr marL="457200" indent="-355600">
              <a:buClr>
                <a:srgbClr val="434343"/>
              </a:buClr>
              <a:buFont typeface="Calibri"/>
              <a:buChar char="●"/>
            </a:pPr>
            <a:r>
              <a:rPr lang="en-US" sz="2000" dirty="0">
                <a:solidFill>
                  <a:srgbClr val="434343"/>
                </a:solidFill>
              </a:rPr>
              <a:t>Ability to add user defined </a:t>
            </a:r>
            <a:r>
              <a:rPr lang="en-US" sz="2000" dirty="0" smtClean="0">
                <a:solidFill>
                  <a:srgbClr val="434343"/>
                </a:solidFill>
              </a:rPr>
              <a:t>functions</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Integrate with external programs through transform syntax</a:t>
            </a:r>
            <a:endParaRPr lang="en" sz="2000" dirty="0">
              <a:solidFill>
                <a:srgbClr val="434343"/>
              </a:solidFill>
            </a:endParaRPr>
          </a:p>
        </p:txBody>
      </p:sp>
    </p:spTree>
    <p:extLst>
      <p:ext uri="{BB962C8B-B14F-4D97-AF65-F5344CB8AC3E}">
        <p14:creationId xmlns:p14="http://schemas.microsoft.com/office/powerpoint/2010/main" val="94106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Common </a:t>
            </a:r>
            <a:r>
              <a:rPr lang="en-US" sz="2200" dirty="0" smtClean="0"/>
              <a:t>configuration</a:t>
            </a:r>
            <a:endParaRPr lang="en" sz="2200" dirty="0"/>
          </a:p>
        </p:txBody>
      </p:sp>
      <p:sp>
        <p:nvSpPr>
          <p:cNvPr id="4" name="Rounded Rectangle 3"/>
          <p:cNvSpPr/>
          <p:nvPr/>
        </p:nvSpPr>
        <p:spPr>
          <a:xfrm>
            <a:off x="685800" y="2724150"/>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676400" y="2724150"/>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667000" y="2737756"/>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657600" y="2737757"/>
            <a:ext cx="762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Diagonal Corner Rectangle 4"/>
          <p:cNvSpPr/>
          <p:nvPr/>
        </p:nvSpPr>
        <p:spPr>
          <a:xfrm>
            <a:off x="2667000" y="1335503"/>
            <a:ext cx="620486" cy="685800"/>
          </a:xfrm>
          <a:prstGeom prst="round2Diag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95400" y="1440433"/>
            <a:ext cx="1524000" cy="307777"/>
          </a:xfrm>
          <a:prstGeom prst="rect">
            <a:avLst/>
          </a:prstGeom>
          <a:noFill/>
        </p:spPr>
        <p:txBody>
          <a:bodyPr wrap="square" rtlCol="0">
            <a:spAutoFit/>
          </a:bodyPr>
          <a:lstStyle/>
          <a:p>
            <a:r>
              <a:rPr lang="en-US" dirty="0" err="1" smtClean="0"/>
              <a:t>Namenode</a:t>
            </a:r>
            <a:endParaRPr lang="en-US" dirty="0"/>
          </a:p>
        </p:txBody>
      </p:sp>
      <p:cxnSp>
        <p:nvCxnSpPr>
          <p:cNvPr id="13" name="Elbow Connector 12"/>
          <p:cNvCxnSpPr>
            <a:stCxn id="4" idx="0"/>
            <a:endCxn id="5" idx="1"/>
          </p:cNvCxnSpPr>
          <p:nvPr/>
        </p:nvCxnSpPr>
        <p:spPr>
          <a:xfrm rot="5400000" flipH="1" flipV="1">
            <a:off x="1670598" y="1417506"/>
            <a:ext cx="702847" cy="19104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0"/>
            <a:endCxn id="5" idx="1"/>
          </p:cNvCxnSpPr>
          <p:nvPr/>
        </p:nvCxnSpPr>
        <p:spPr>
          <a:xfrm rot="5400000" flipH="1" flipV="1">
            <a:off x="2165898" y="1912806"/>
            <a:ext cx="702847" cy="9198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0"/>
            <a:endCxn id="5" idx="1"/>
          </p:cNvCxnSpPr>
          <p:nvPr/>
        </p:nvCxnSpPr>
        <p:spPr>
          <a:xfrm rot="16200000" flipV="1">
            <a:off x="2654396" y="2344151"/>
            <a:ext cx="716453" cy="70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5" idx="1"/>
          </p:cNvCxnSpPr>
          <p:nvPr/>
        </p:nvCxnSpPr>
        <p:spPr>
          <a:xfrm rot="16200000" flipV="1">
            <a:off x="3149695" y="1848851"/>
            <a:ext cx="716454" cy="10613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66700" y="2007698"/>
            <a:ext cx="1295400" cy="307777"/>
          </a:xfrm>
          <a:prstGeom prst="rect">
            <a:avLst/>
          </a:prstGeom>
          <a:noFill/>
        </p:spPr>
        <p:txBody>
          <a:bodyPr wrap="square" rtlCol="0">
            <a:spAutoFit/>
          </a:bodyPr>
          <a:lstStyle/>
          <a:p>
            <a:r>
              <a:rPr lang="en-US" dirty="0" err="1" smtClean="0"/>
              <a:t>Datanode</a:t>
            </a:r>
            <a:r>
              <a:rPr lang="en-US" dirty="0" smtClean="0"/>
              <a:t>(s)</a:t>
            </a:r>
            <a:endParaRPr lang="en-US" dirty="0"/>
          </a:p>
        </p:txBody>
      </p:sp>
      <p:sp>
        <p:nvSpPr>
          <p:cNvPr id="29" name="Can 28"/>
          <p:cNvSpPr/>
          <p:nvPr/>
        </p:nvSpPr>
        <p:spPr>
          <a:xfrm>
            <a:off x="876300" y="3030438"/>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4" name="Can 33"/>
          <p:cNvSpPr/>
          <p:nvPr/>
        </p:nvSpPr>
        <p:spPr>
          <a:xfrm>
            <a:off x="1831521" y="3030438"/>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5" name="Can 34"/>
          <p:cNvSpPr/>
          <p:nvPr/>
        </p:nvSpPr>
        <p:spPr>
          <a:xfrm>
            <a:off x="2846614" y="3030438"/>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6" name="Can 35"/>
          <p:cNvSpPr/>
          <p:nvPr/>
        </p:nvSpPr>
        <p:spPr>
          <a:xfrm>
            <a:off x="3848100" y="3024893"/>
            <a:ext cx="381000" cy="304800"/>
          </a:xfrm>
          <a:prstGeom prst="ca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 name="Rectangle 1"/>
          <p:cNvSpPr/>
          <p:nvPr/>
        </p:nvSpPr>
        <p:spPr>
          <a:xfrm>
            <a:off x="5867400" y="1678403"/>
            <a:ext cx="609600" cy="51874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22" name="TextBox 21"/>
          <p:cNvSpPr txBox="1"/>
          <p:nvPr/>
        </p:nvSpPr>
        <p:spPr>
          <a:xfrm>
            <a:off x="6618515" y="1748210"/>
            <a:ext cx="1524000" cy="307777"/>
          </a:xfrm>
          <a:prstGeom prst="rect">
            <a:avLst/>
          </a:prstGeom>
          <a:noFill/>
        </p:spPr>
        <p:txBody>
          <a:bodyPr wrap="square" rtlCol="0">
            <a:spAutoFit/>
          </a:bodyPr>
          <a:lstStyle/>
          <a:p>
            <a:r>
              <a:rPr lang="en-US" dirty="0" smtClean="0"/>
              <a:t>Hive </a:t>
            </a:r>
            <a:r>
              <a:rPr lang="en-US" dirty="0" err="1" smtClean="0"/>
              <a:t>Metastore</a:t>
            </a:r>
            <a:endParaRPr lang="en-US" dirty="0"/>
          </a:p>
        </p:txBody>
      </p:sp>
      <p:sp>
        <p:nvSpPr>
          <p:cNvPr id="23" name="Can 22"/>
          <p:cNvSpPr/>
          <p:nvPr/>
        </p:nvSpPr>
        <p:spPr>
          <a:xfrm>
            <a:off x="5981700" y="1031230"/>
            <a:ext cx="381000" cy="304800"/>
          </a:xfrm>
          <a:prstGeom prst="can">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 name="TextBox 2"/>
          <p:cNvSpPr txBox="1"/>
          <p:nvPr/>
        </p:nvSpPr>
        <p:spPr>
          <a:xfrm>
            <a:off x="6618515" y="1037714"/>
            <a:ext cx="1619354" cy="307777"/>
          </a:xfrm>
          <a:prstGeom prst="rect">
            <a:avLst/>
          </a:prstGeom>
          <a:noFill/>
        </p:spPr>
        <p:txBody>
          <a:bodyPr wrap="none" rtlCol="0">
            <a:spAutoFit/>
          </a:bodyPr>
          <a:lstStyle/>
          <a:p>
            <a:r>
              <a:rPr lang="en-US" smtClean="0"/>
              <a:t>RDBMS database</a:t>
            </a:r>
            <a:endParaRPr lang="en-US"/>
          </a:p>
        </p:txBody>
      </p:sp>
      <p:sp>
        <p:nvSpPr>
          <p:cNvPr id="12" name="Rounded Rectangle 11"/>
          <p:cNvSpPr/>
          <p:nvPr/>
        </p:nvSpPr>
        <p:spPr>
          <a:xfrm>
            <a:off x="6555899" y="3643810"/>
            <a:ext cx="2198914" cy="45314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Clients</a:t>
            </a:r>
            <a:endParaRPr lang="en-US" dirty="0"/>
          </a:p>
        </p:txBody>
      </p:sp>
      <p:cxnSp>
        <p:nvCxnSpPr>
          <p:cNvPr id="16" name="Elbow Connector 15"/>
          <p:cNvCxnSpPr>
            <a:stCxn id="12" idx="0"/>
            <a:endCxn id="2" idx="2"/>
          </p:cNvCxnSpPr>
          <p:nvPr/>
        </p:nvCxnSpPr>
        <p:spPr>
          <a:xfrm rot="16200000" flipV="1">
            <a:off x="6190445" y="2178899"/>
            <a:ext cx="1446667" cy="1483156"/>
          </a:xfrm>
          <a:prstGeom prst="bentConnector3">
            <a:avLst>
              <a:gd name="adj1" fmla="val 4172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ound Diagonal Corner Rectangle 30"/>
          <p:cNvSpPr/>
          <p:nvPr/>
        </p:nvSpPr>
        <p:spPr>
          <a:xfrm>
            <a:off x="2887436" y="3890411"/>
            <a:ext cx="620486" cy="685800"/>
          </a:xfrm>
          <a:prstGeom prst="round2Diag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559629" y="1014497"/>
            <a:ext cx="1524000" cy="523220"/>
          </a:xfrm>
          <a:prstGeom prst="rect">
            <a:avLst/>
          </a:prstGeom>
          <a:noFill/>
        </p:spPr>
        <p:txBody>
          <a:bodyPr wrap="square" rtlCol="0">
            <a:spAutoFit/>
          </a:bodyPr>
          <a:lstStyle/>
          <a:p>
            <a:r>
              <a:rPr lang="en-US" dirty="0" smtClean="0"/>
              <a:t>Resource Manager</a:t>
            </a:r>
            <a:endParaRPr lang="en-US" dirty="0"/>
          </a:p>
        </p:txBody>
      </p:sp>
      <p:cxnSp>
        <p:nvCxnSpPr>
          <p:cNvPr id="20" name="Elbow Connector 19"/>
          <p:cNvCxnSpPr>
            <a:stCxn id="9" idx="0"/>
            <a:endCxn id="31" idx="1"/>
          </p:cNvCxnSpPr>
          <p:nvPr/>
        </p:nvCxnSpPr>
        <p:spPr>
          <a:xfrm rot="16200000" flipH="1" flipV="1">
            <a:off x="2698913" y="3236523"/>
            <a:ext cx="1838454" cy="840921"/>
          </a:xfrm>
          <a:prstGeom prst="bentConnector5">
            <a:avLst>
              <a:gd name="adj1" fmla="val -12434"/>
              <a:gd name="adj2" fmla="val 54207"/>
              <a:gd name="adj3" fmla="val 1124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0"/>
            <a:endCxn id="31" idx="0"/>
          </p:cNvCxnSpPr>
          <p:nvPr/>
        </p:nvCxnSpPr>
        <p:spPr>
          <a:xfrm rot="16200000" flipH="1">
            <a:off x="2530183" y="3255572"/>
            <a:ext cx="1495555" cy="459922"/>
          </a:xfrm>
          <a:prstGeom prst="bentConnector4">
            <a:avLst>
              <a:gd name="adj1" fmla="val -15285"/>
              <a:gd name="adj2" fmla="val 149704"/>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831521" y="3947112"/>
            <a:ext cx="1524000" cy="523220"/>
          </a:xfrm>
          <a:prstGeom prst="rect">
            <a:avLst/>
          </a:prstGeom>
          <a:noFill/>
        </p:spPr>
        <p:txBody>
          <a:bodyPr wrap="square" rtlCol="0">
            <a:spAutoFit/>
          </a:bodyPr>
          <a:lstStyle/>
          <a:p>
            <a:r>
              <a:rPr lang="en-US" dirty="0" smtClean="0"/>
              <a:t>Resource Manager</a:t>
            </a:r>
            <a:endParaRPr lang="en-US" dirty="0"/>
          </a:p>
        </p:txBody>
      </p:sp>
      <p:sp>
        <p:nvSpPr>
          <p:cNvPr id="42" name="TextBox 41"/>
          <p:cNvSpPr txBox="1"/>
          <p:nvPr/>
        </p:nvSpPr>
        <p:spPr>
          <a:xfrm>
            <a:off x="6172200" y="2693380"/>
            <a:ext cx="1329210" cy="307777"/>
          </a:xfrm>
          <a:prstGeom prst="rect">
            <a:avLst/>
          </a:prstGeom>
          <a:noFill/>
        </p:spPr>
        <p:txBody>
          <a:bodyPr wrap="none" rtlCol="0">
            <a:spAutoFit/>
          </a:bodyPr>
          <a:lstStyle/>
          <a:p>
            <a:r>
              <a:rPr lang="en-US" dirty="0" smtClean="0"/>
              <a:t>Use </a:t>
            </a:r>
            <a:r>
              <a:rPr lang="en-US" dirty="0" err="1" smtClean="0"/>
              <a:t>MetaData</a:t>
            </a:r>
            <a:endParaRPr lang="en-US" dirty="0"/>
          </a:p>
        </p:txBody>
      </p:sp>
      <p:cxnSp>
        <p:nvCxnSpPr>
          <p:cNvPr id="45" name="Elbow Connector 44"/>
          <p:cNvCxnSpPr>
            <a:stCxn id="12" idx="1"/>
            <a:endCxn id="31" idx="0"/>
          </p:cNvCxnSpPr>
          <p:nvPr/>
        </p:nvCxnSpPr>
        <p:spPr>
          <a:xfrm rot="10800000" flipV="1">
            <a:off x="3507923" y="3870381"/>
            <a:ext cx="3047977" cy="36292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080908" y="3555524"/>
            <a:ext cx="1199367" cy="307777"/>
          </a:xfrm>
          <a:prstGeom prst="rect">
            <a:avLst/>
          </a:prstGeom>
          <a:noFill/>
        </p:spPr>
        <p:txBody>
          <a:bodyPr wrap="none" rtlCol="0">
            <a:spAutoFit/>
          </a:bodyPr>
          <a:lstStyle/>
          <a:p>
            <a:r>
              <a:rPr lang="en-US" dirty="0" smtClean="0"/>
              <a:t>Launch Jobs</a:t>
            </a:r>
            <a:endParaRPr lang="en-US" dirty="0"/>
          </a:p>
        </p:txBody>
      </p:sp>
      <p:sp>
        <p:nvSpPr>
          <p:cNvPr id="48" name="TextBox 47"/>
          <p:cNvSpPr txBox="1"/>
          <p:nvPr/>
        </p:nvSpPr>
        <p:spPr>
          <a:xfrm>
            <a:off x="5857950" y="4198178"/>
            <a:ext cx="3286050" cy="307777"/>
          </a:xfrm>
          <a:prstGeom prst="rect">
            <a:avLst/>
          </a:prstGeom>
          <a:noFill/>
        </p:spPr>
        <p:txBody>
          <a:bodyPr wrap="square" rtlCol="0">
            <a:spAutoFit/>
          </a:bodyPr>
          <a:lstStyle/>
          <a:p>
            <a:r>
              <a:rPr lang="en-US" dirty="0" smtClean="0"/>
              <a:t>SELECT distinct(</a:t>
            </a:r>
            <a:r>
              <a:rPr lang="en-US" dirty="0" err="1" smtClean="0"/>
              <a:t>ip</a:t>
            </a:r>
            <a:r>
              <a:rPr lang="en-US" dirty="0" smtClean="0"/>
              <a:t>) FROM weblogs </a:t>
            </a:r>
            <a:r>
              <a:rPr lang="mr-IN" dirty="0" smtClean="0"/>
              <a:t>…</a:t>
            </a:r>
            <a:endParaRPr lang="en-US" dirty="0"/>
          </a:p>
        </p:txBody>
      </p:sp>
      <p:cxnSp>
        <p:nvCxnSpPr>
          <p:cNvPr id="51" name="Straight Connector 50"/>
          <p:cNvCxnSpPr/>
          <p:nvPr/>
        </p:nvCxnSpPr>
        <p:spPr>
          <a:xfrm>
            <a:off x="4953000" y="819150"/>
            <a:ext cx="0" cy="396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Hive Schema on read</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CREATE TABLE </a:t>
            </a:r>
            <a:r>
              <a:rPr lang="en-US" sz="2000" dirty="0" err="1" smtClean="0">
                <a:solidFill>
                  <a:srgbClr val="434343"/>
                </a:solidFill>
              </a:rPr>
              <a:t>abc</a:t>
            </a:r>
            <a:r>
              <a:rPr lang="en-US" sz="2000" dirty="0" smtClean="0">
                <a:solidFill>
                  <a:srgbClr val="434343"/>
                </a:solidFill>
              </a:rPr>
              <a:t> (x </a:t>
            </a:r>
            <a:r>
              <a:rPr lang="en-US" sz="2000" dirty="0" err="1" smtClean="0">
                <a:solidFill>
                  <a:srgbClr val="434343"/>
                </a:solidFill>
              </a:rPr>
              <a:t>int</a:t>
            </a:r>
            <a:r>
              <a:rPr lang="en-US" sz="2000" dirty="0" smtClean="0">
                <a:solidFill>
                  <a:srgbClr val="434343"/>
                </a:solidFill>
              </a:rPr>
              <a:t>, y string) </a:t>
            </a:r>
            <a:br>
              <a:rPr lang="en-US" sz="2000" dirty="0" smtClean="0">
                <a:solidFill>
                  <a:srgbClr val="434343"/>
                </a:solidFill>
              </a:rPr>
            </a:br>
            <a:r>
              <a:rPr lang="en-US" sz="1600" dirty="0" smtClean="0">
                <a:solidFill>
                  <a:srgbClr val="434343"/>
                </a:solidFill>
              </a:rPr>
              <a:t>STORED AS TEXTFILE </a:t>
            </a:r>
            <a:br>
              <a:rPr lang="en-US" sz="1600" dirty="0" smtClean="0">
                <a:solidFill>
                  <a:srgbClr val="434343"/>
                </a:solidFill>
              </a:rPr>
            </a:br>
            <a:r>
              <a:rPr lang="en-US" sz="1600" dirty="0" smtClean="0">
                <a:solidFill>
                  <a:srgbClr val="434343"/>
                </a:solidFill>
              </a:rPr>
              <a:t>LOCATION ’/data/</a:t>
            </a:r>
            <a:r>
              <a:rPr lang="en-US" sz="1600" dirty="0" err="1" smtClean="0">
                <a:solidFill>
                  <a:srgbClr val="434343"/>
                </a:solidFill>
              </a:rPr>
              <a:t>abc</a:t>
            </a:r>
            <a:r>
              <a:rPr lang="en-US" sz="1600" dirty="0" smtClean="0">
                <a:solidFill>
                  <a:srgbClr val="434343"/>
                </a:solidFill>
              </a:rPr>
              <a:t>’</a:t>
            </a:r>
          </a:p>
          <a:p>
            <a:pPr marL="457200" lvl="0" indent="-355600" rtl="0">
              <a:spcBef>
                <a:spcPts val="0"/>
              </a:spcBef>
              <a:buClr>
                <a:srgbClr val="434343"/>
              </a:buClr>
              <a:buSzPct val="100000"/>
              <a:buChar char="●"/>
            </a:pPr>
            <a:r>
              <a:rPr lang="en-US" sz="2000" dirty="0" smtClean="0">
                <a:solidFill>
                  <a:srgbClr val="434343"/>
                </a:solidFill>
              </a:rPr>
              <a:t>All data in this directory /data/</a:t>
            </a:r>
            <a:r>
              <a:rPr lang="en-US" sz="2000" dirty="0" err="1" smtClean="0">
                <a:solidFill>
                  <a:srgbClr val="434343"/>
                </a:solidFill>
              </a:rPr>
              <a:t>abc</a:t>
            </a:r>
            <a:r>
              <a:rPr lang="en-US" sz="2000" dirty="0" smtClean="0">
                <a:solidFill>
                  <a:srgbClr val="434343"/>
                </a:solidFill>
              </a:rPr>
              <a:t>/{file1, file2, file3} should conform to that schema</a:t>
            </a:r>
          </a:p>
          <a:p>
            <a:pPr marL="457200" lvl="0" indent="-355600" rtl="0">
              <a:spcBef>
                <a:spcPts val="0"/>
              </a:spcBef>
              <a:buClr>
                <a:srgbClr val="434343"/>
              </a:buClr>
              <a:buSzPct val="100000"/>
              <a:buChar char="●"/>
            </a:pPr>
            <a:r>
              <a:rPr lang="en-US" sz="2000" dirty="0" smtClean="0">
                <a:solidFill>
                  <a:srgbClr val="434343"/>
                </a:solidFill>
              </a:rPr>
              <a:t>HQL can query </a:t>
            </a:r>
            <a:r>
              <a:rPr lang="en-US" sz="2000" smtClean="0">
                <a:solidFill>
                  <a:srgbClr val="434343"/>
                </a:solidFill>
              </a:rPr>
              <a:t>the data </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SELECT distinct(x) FROM </a:t>
            </a:r>
            <a:r>
              <a:rPr lang="en-US" sz="2000" dirty="0" err="1" smtClean="0">
                <a:solidFill>
                  <a:srgbClr val="434343"/>
                </a:solidFill>
              </a:rPr>
              <a:t>abc</a:t>
            </a:r>
            <a:r>
              <a:rPr lang="en-US" sz="1600" dirty="0">
                <a:solidFill>
                  <a:srgbClr val="434343"/>
                </a:solidFill>
              </a:rPr>
              <a:t>	</a:t>
            </a:r>
            <a:r>
              <a:rPr lang="en-US" sz="1600" dirty="0" smtClean="0">
                <a:solidFill>
                  <a:srgbClr val="434343"/>
                </a:solidFill>
              </a:rPr>
              <a:t>	</a:t>
            </a:r>
            <a:endParaRPr lang="en" sz="1600" dirty="0">
              <a:solidFill>
                <a:srgbClr val="434343"/>
              </a:solidFill>
            </a:endParaRPr>
          </a:p>
        </p:txBody>
      </p:sp>
    </p:spTree>
    <p:extLst>
      <p:ext uri="{BB962C8B-B14F-4D97-AF65-F5344CB8AC3E}">
        <p14:creationId xmlns:p14="http://schemas.microsoft.com/office/powerpoint/2010/main" val="53744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Writing User defined functions</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r>
              <a:rPr lang="en-US" sz="2000" dirty="0" smtClean="0"/>
              <a:t>compile </a:t>
            </a:r>
            <a:r>
              <a:rPr lang="en-US" sz="2000" dirty="0"/>
              <a:t>`import </a:t>
            </a:r>
            <a:r>
              <a:rPr lang="en-US" sz="2000" dirty="0" err="1"/>
              <a:t>org.apache.hadoop.hive.ql.exec.UDF</a:t>
            </a:r>
            <a:r>
              <a:rPr lang="en-US" sz="2000" dirty="0"/>
              <a:t> </a:t>
            </a:r>
            <a:r>
              <a:rPr lang="en-US" sz="2000" dirty="0" smtClean="0"/>
              <a:t>\; </a:t>
            </a:r>
            <a:br>
              <a:rPr lang="en-US" sz="2000" dirty="0" smtClean="0"/>
            </a:br>
            <a:r>
              <a:rPr lang="en-US" sz="2000" dirty="0" smtClean="0"/>
              <a:t>public </a:t>
            </a:r>
            <a:r>
              <a:rPr lang="en-US" sz="2000" dirty="0"/>
              <a:t>class Replace extends UDF </a:t>
            </a:r>
            <a:r>
              <a:rPr lang="en-US" sz="2000" dirty="0" smtClean="0"/>
              <a:t>{</a:t>
            </a:r>
            <a:br>
              <a:rPr lang="en-US" sz="2000" dirty="0" smtClean="0"/>
            </a:br>
            <a:r>
              <a:rPr lang="en-US" sz="2000" dirty="0" smtClean="0"/>
              <a:t>  public String evaluate(String s){</a:t>
            </a:r>
            <a:br>
              <a:rPr lang="en-US" sz="2000" dirty="0" smtClean="0"/>
            </a:br>
            <a:r>
              <a:rPr lang="en-US" sz="2000" dirty="0" smtClean="0"/>
              <a:t>    return </a:t>
            </a:r>
            <a:r>
              <a:rPr lang="en-US" sz="2000" dirty="0" err="1" smtClean="0"/>
              <a:t>s.replace</a:t>
            </a:r>
            <a:r>
              <a:rPr lang="en-US" sz="2000" dirty="0" smtClean="0"/>
              <a:t>('e', 'E'))</a:t>
            </a:r>
            <a:br>
              <a:rPr lang="en-US" sz="2000" dirty="0" smtClean="0"/>
            </a:br>
            <a:r>
              <a:rPr lang="en-US" sz="2000" dirty="0" smtClean="0"/>
              <a:t>  }</a:t>
            </a:r>
            <a:r>
              <a:rPr lang="en-US" sz="2000" dirty="0"/>
              <a:t/>
            </a:r>
            <a:br>
              <a:rPr lang="en-US" sz="2000" dirty="0"/>
            </a:br>
            <a:r>
              <a:rPr lang="en-US" sz="2000" dirty="0" smtClean="0"/>
              <a:t>} </a:t>
            </a:r>
            <a:r>
              <a:rPr lang="en-US" sz="2000" dirty="0"/>
              <a:t>` AS GROOVY NAMED </a:t>
            </a:r>
            <a:r>
              <a:rPr lang="en-US" sz="2000" dirty="0" err="1"/>
              <a:t>Replace.groovy</a:t>
            </a:r>
            <a:r>
              <a:rPr lang="en-US" sz="2000" dirty="0" smtClean="0"/>
              <a:t>;</a:t>
            </a:r>
          </a:p>
          <a:p>
            <a:r>
              <a:rPr lang="en-US" sz="2000" dirty="0">
                <a:solidFill>
                  <a:srgbClr val="434343"/>
                </a:solidFill>
              </a:rPr>
              <a:t>h</a:t>
            </a:r>
            <a:r>
              <a:rPr lang="en-US" sz="2000" dirty="0" smtClean="0">
                <a:solidFill>
                  <a:srgbClr val="434343"/>
                </a:solidFill>
              </a:rPr>
              <a:t>ive&gt; SELECT replace(y) FROM </a:t>
            </a:r>
            <a:r>
              <a:rPr lang="en-US" sz="2000" dirty="0" err="1" smtClean="0">
                <a:solidFill>
                  <a:srgbClr val="434343"/>
                </a:solidFill>
              </a:rPr>
              <a:t>abc</a:t>
            </a:r>
            <a:r>
              <a:rPr lang="en-US" sz="1600" dirty="0">
                <a:solidFill>
                  <a:srgbClr val="434343"/>
                </a:solidFill>
              </a:rPr>
              <a:t>	</a:t>
            </a:r>
            <a:r>
              <a:rPr lang="en-US" sz="1600" dirty="0" smtClean="0">
                <a:solidFill>
                  <a:srgbClr val="434343"/>
                </a:solidFill>
              </a:rPr>
              <a:t>	</a:t>
            </a:r>
            <a:endParaRPr lang="en" sz="1600" dirty="0">
              <a:solidFill>
                <a:srgbClr val="434343"/>
              </a:solidFill>
            </a:endParaRPr>
          </a:p>
        </p:txBody>
      </p:sp>
    </p:spTree>
    <p:extLst>
      <p:ext uri="{BB962C8B-B14F-4D97-AF65-F5344CB8AC3E}">
        <p14:creationId xmlns:p14="http://schemas.microsoft.com/office/powerpoint/2010/main" val="12662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Transform syntax</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342900" indent="-342900">
              <a:buFont typeface="Arial" charset="0"/>
              <a:buChar char="•"/>
            </a:pPr>
            <a:endParaRPr lang="en-US" sz="2000" dirty="0" smtClean="0"/>
          </a:p>
          <a:p>
            <a:pPr marL="342900" indent="-342900">
              <a:buFont typeface="Arial" charset="0"/>
              <a:buChar char="•"/>
            </a:pPr>
            <a:r>
              <a:rPr lang="en-US" sz="2000" dirty="0" smtClean="0"/>
              <a:t>Integrate with external programs that use pipelines</a:t>
            </a:r>
            <a:endParaRPr lang="en-US" sz="2000" dirty="0"/>
          </a:p>
          <a:p>
            <a:pPr marL="342900" indent="-342900">
              <a:buFont typeface="Arial" charset="0"/>
              <a:buChar char="•"/>
            </a:pPr>
            <a:r>
              <a:rPr lang="en-US" sz="2000" dirty="0" smtClean="0">
                <a:solidFill>
                  <a:srgbClr val="434343"/>
                </a:solidFill>
              </a:rPr>
              <a:t>Good for quick prototyping, not very performant</a:t>
            </a:r>
            <a:endParaRPr lang="en-US" sz="1600" dirty="0" smtClean="0">
              <a:solidFill>
                <a:srgbClr val="434343"/>
              </a:solidFill>
            </a:endParaRPr>
          </a:p>
          <a:p>
            <a:pPr marL="342900" indent="-342900">
              <a:buFont typeface="Arial" charset="0"/>
              <a:buChar char="•"/>
            </a:pPr>
            <a:r>
              <a:rPr lang="en-US" sz="1600" dirty="0"/>
              <a:t>SELECT TRANSFORM(</a:t>
            </a:r>
            <a:r>
              <a:rPr lang="en-US" sz="1600" dirty="0" err="1"/>
              <a:t>x,y</a:t>
            </a:r>
            <a:r>
              <a:rPr lang="en-US" sz="1600" dirty="0"/>
              <a:t>) USING ‘/bin/cat’ FROM </a:t>
            </a:r>
            <a:r>
              <a:rPr lang="en-US" sz="1600" dirty="0" err="1"/>
              <a:t>abc</a:t>
            </a:r>
            <a:r>
              <a:rPr lang="en-US" sz="1600" dirty="0" smtClean="0"/>
              <a:t>;</a:t>
            </a:r>
          </a:p>
          <a:p>
            <a:pPr marL="342900" indent="-342900">
              <a:buFont typeface="Arial" charset="0"/>
              <a:buChar char="•"/>
            </a:pPr>
            <a:r>
              <a:rPr lang="en-US" sz="1600" dirty="0" smtClean="0">
                <a:solidFill>
                  <a:srgbClr val="434343"/>
                </a:solidFill>
              </a:rPr>
              <a:t>USE ADD FILE /path/to/program’ to distribute assets around the cluster	</a:t>
            </a:r>
            <a:endParaRPr lang="en" sz="1600" dirty="0">
              <a:solidFill>
                <a:srgbClr val="434343"/>
              </a:solidFill>
            </a:endParaRPr>
          </a:p>
        </p:txBody>
      </p:sp>
    </p:spTree>
    <p:extLst>
      <p:ext uri="{BB962C8B-B14F-4D97-AF65-F5344CB8AC3E}">
        <p14:creationId xmlns:p14="http://schemas.microsoft.com/office/powerpoint/2010/main" val="9557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smtClean="0"/>
              <a:t>Next Video</a:t>
            </a:r>
            <a:endParaRPr lang="en" dirty="0"/>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HBASE: NoSQL on Hadoop</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8683</TotalTime>
  <Words>448</Words>
  <Application>Microsoft Macintosh PowerPoint</Application>
  <PresentationFormat>On-screen Show (16:9)</PresentationFormat>
  <Paragraphs>52</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Calibri</vt:lpstr>
      <vt:lpstr>Roboto</vt:lpstr>
      <vt:lpstr>Wingdings</vt:lpstr>
      <vt:lpstr>Arial</vt:lpstr>
      <vt:lpstr>Packt</vt:lpstr>
      <vt:lpstr>Packt</vt:lpstr>
      <vt:lpstr>Apache Hive SQL and ETL </vt:lpstr>
      <vt:lpstr>Apache Hive </vt:lpstr>
      <vt:lpstr>Key Hive features</vt:lpstr>
      <vt:lpstr>Common configuration</vt:lpstr>
      <vt:lpstr>Hive Schema on read</vt:lpstr>
      <vt:lpstr>Writing User defined functions</vt:lpstr>
      <vt:lpstr>Transform syntax</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21</cp:revision>
  <dcterms:modified xsi:type="dcterms:W3CDTF">2017-05-18T01:33:59Z</dcterms:modified>
</cp:coreProperties>
</file>