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10"/>
  </p:notesMasterIdLst>
  <p:sldIdLst>
    <p:sldId id="258" r:id="rId3"/>
    <p:sldId id="261" r:id="rId4"/>
    <p:sldId id="272" r:id="rId5"/>
    <p:sldId id="262" r:id="rId6"/>
    <p:sldId id="273" r:id="rId7"/>
    <p:sldId id="276" r:id="rId8"/>
    <p:sldId id="269"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77810" autoAdjust="0"/>
  </p:normalViewPr>
  <p:slideViewPr>
    <p:cSldViewPr>
      <p:cViewPr varScale="1">
        <p:scale>
          <a:sx n="117" d="100"/>
          <a:sy n="117" d="100"/>
        </p:scale>
        <p:origin x="1248"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221923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547274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1041607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2">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3" r:id="rId3"/>
    <p:sldLayoutId id="2147483674" r:id="rId4"/>
    <p:sldLayoutId id="2147483679" r:id="rId5"/>
    <p:sldLayoutId id="2147483681"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r>
              <a:rPr lang="en-US" dirty="0" err="1" smtClean="0"/>
              <a:t>Hbase</a:t>
            </a:r>
            <a:r>
              <a:rPr lang="en-US" smtClean="0"/>
              <a:t>: </a:t>
            </a:r>
            <a:r>
              <a:rPr lang="en-US" dirty="0" smtClean="0"/>
              <a:t>NoSQL DB on Hadoop</a:t>
            </a:r>
            <a:r>
              <a:rPr lang="en-US" dirty="0" smtClean="0"/>
              <a:t/>
            </a:r>
            <a:br>
              <a:rPr lang="en-US" dirty="0" smtClean="0"/>
            </a:b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Downstream ecosystem</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Apache </a:t>
            </a:r>
            <a:r>
              <a:rPr lang="en-US" dirty="0" err="1" smtClean="0"/>
              <a:t>HBase</a:t>
            </a:r>
            <a:r>
              <a:rPr lang="en-US" dirty="0" smtClean="0"/>
              <a:t> </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a:r>
              <a:rPr lang="en-US" dirty="0" smtClean="0"/>
              <a:t>Apache </a:t>
            </a:r>
            <a:r>
              <a:rPr lang="en-US" dirty="0" err="1" smtClean="0"/>
              <a:t>Hbase</a:t>
            </a:r>
            <a:r>
              <a:rPr lang="en-US" dirty="0" smtClean="0"/>
              <a:t> provides random</a:t>
            </a:r>
            <a:r>
              <a:rPr lang="en-US" dirty="0"/>
              <a:t>, </a:t>
            </a:r>
            <a:r>
              <a:rPr lang="en-US" dirty="0" err="1"/>
              <a:t>realtime</a:t>
            </a:r>
            <a:r>
              <a:rPr lang="en-US" dirty="0"/>
              <a:t> read/write access to your Big Data. This project's goal is the hosting of very large tables -- billions of rows X millions of columns -- atop clusters of commodity hardware.</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Key </a:t>
            </a:r>
            <a:r>
              <a:rPr lang="en-US" sz="2200" dirty="0" err="1" smtClean="0"/>
              <a:t>Hbase</a:t>
            </a:r>
            <a:r>
              <a:rPr lang="en-US" sz="2200" dirty="0" smtClean="0"/>
              <a:t> features</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Modeled after Googles </a:t>
            </a:r>
            <a:r>
              <a:rPr lang="en-US" sz="2000" dirty="0" err="1" smtClean="0">
                <a:solidFill>
                  <a:srgbClr val="434343"/>
                </a:solidFill>
              </a:rPr>
              <a:t>BigTable</a:t>
            </a:r>
            <a:r>
              <a:rPr lang="en-US" sz="2000" dirty="0" smtClean="0">
                <a:solidFill>
                  <a:srgbClr val="434343"/>
                </a:solidFill>
              </a:rPr>
              <a:t> white paper</a:t>
            </a:r>
          </a:p>
          <a:p>
            <a:pPr marL="457200" lvl="0" indent="-355600" rtl="0">
              <a:spcBef>
                <a:spcPts val="0"/>
              </a:spcBef>
              <a:buClr>
                <a:srgbClr val="434343"/>
              </a:buClr>
              <a:buSzPct val="100000"/>
              <a:buChar char="●"/>
            </a:pPr>
            <a:r>
              <a:rPr lang="en-US" sz="2000" dirty="0" smtClean="0">
                <a:solidFill>
                  <a:srgbClr val="434343"/>
                </a:solidFill>
              </a:rPr>
              <a:t>Linear scalability through </a:t>
            </a:r>
            <a:r>
              <a:rPr lang="en-US" sz="2000" dirty="0" err="1" smtClean="0">
                <a:solidFill>
                  <a:srgbClr val="434343"/>
                </a:solidFill>
              </a:rPr>
              <a:t>sharding</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Operations like put/get/scan</a:t>
            </a:r>
            <a:endParaRPr lang="en-US" sz="2000" dirty="0" smtClean="0">
              <a:solidFill>
                <a:srgbClr val="434343"/>
              </a:solidFill>
            </a:endParaRPr>
          </a:p>
          <a:p>
            <a:pPr marL="457200" indent="-355600">
              <a:buClr>
                <a:srgbClr val="434343"/>
              </a:buClr>
              <a:buFont typeface="Calibri"/>
              <a:buChar char="●"/>
            </a:pPr>
            <a:r>
              <a:rPr lang="en-US" sz="2000" dirty="0" smtClean="0">
                <a:solidFill>
                  <a:srgbClr val="434343"/>
                </a:solidFill>
              </a:rPr>
              <a:t>Shell and </a:t>
            </a:r>
            <a:r>
              <a:rPr lang="en-US" sz="2000" dirty="0" err="1" smtClean="0">
                <a:solidFill>
                  <a:srgbClr val="434343"/>
                </a:solidFill>
              </a:rPr>
              <a:t>programatic</a:t>
            </a:r>
            <a:r>
              <a:rPr lang="en-US" sz="2000" dirty="0" smtClean="0">
                <a:solidFill>
                  <a:srgbClr val="434343"/>
                </a:solidFill>
              </a:rPr>
              <a:t> access</a:t>
            </a:r>
            <a:endParaRPr lang="en" sz="2000" dirty="0">
              <a:solidFill>
                <a:srgbClr val="434343"/>
              </a:solidFill>
            </a:endParaRPr>
          </a:p>
        </p:txBody>
      </p:sp>
    </p:spTree>
    <p:extLst>
      <p:ext uri="{BB962C8B-B14F-4D97-AF65-F5344CB8AC3E}">
        <p14:creationId xmlns:p14="http://schemas.microsoft.com/office/powerpoint/2010/main" val="94106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err="1" smtClean="0"/>
              <a:t>Hbase</a:t>
            </a:r>
            <a:r>
              <a:rPr lang="en-US" sz="2200" dirty="0" smtClean="0"/>
              <a:t> Architecture</a:t>
            </a:r>
            <a:endParaRPr lang="en" sz="2200" dirty="0"/>
          </a:p>
        </p:txBody>
      </p:sp>
      <p:sp>
        <p:nvSpPr>
          <p:cNvPr id="4" name="Rounded Rectangle 3"/>
          <p:cNvSpPr/>
          <p:nvPr/>
        </p:nvSpPr>
        <p:spPr>
          <a:xfrm>
            <a:off x="685799" y="2724149"/>
            <a:ext cx="2801711" cy="1676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2667000" y="1335503"/>
            <a:ext cx="620486" cy="685800"/>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95400" y="1440433"/>
            <a:ext cx="1524000" cy="307777"/>
          </a:xfrm>
          <a:prstGeom prst="rect">
            <a:avLst/>
          </a:prstGeom>
          <a:noFill/>
        </p:spPr>
        <p:txBody>
          <a:bodyPr wrap="square" rtlCol="0">
            <a:spAutoFit/>
          </a:bodyPr>
          <a:lstStyle/>
          <a:p>
            <a:r>
              <a:rPr lang="en-US" dirty="0" err="1" smtClean="0"/>
              <a:t>Namenode</a:t>
            </a:r>
            <a:endParaRPr lang="en-US" dirty="0"/>
          </a:p>
        </p:txBody>
      </p:sp>
      <p:cxnSp>
        <p:nvCxnSpPr>
          <p:cNvPr id="13" name="Elbow Connector 12"/>
          <p:cNvCxnSpPr>
            <a:stCxn id="26" idx="0"/>
            <a:endCxn id="5" idx="1"/>
          </p:cNvCxnSpPr>
          <p:nvPr/>
        </p:nvCxnSpPr>
        <p:spPr>
          <a:xfrm rot="5400000" flipH="1" flipV="1">
            <a:off x="2175799" y="2195799"/>
            <a:ext cx="975939" cy="626949"/>
          </a:xfrm>
          <a:prstGeom prst="bentConnector3">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an 28"/>
          <p:cNvSpPr/>
          <p:nvPr/>
        </p:nvSpPr>
        <p:spPr>
          <a:xfrm>
            <a:off x="876300" y="3030438"/>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7" name="TextBox 36"/>
          <p:cNvSpPr txBox="1"/>
          <p:nvPr/>
        </p:nvSpPr>
        <p:spPr>
          <a:xfrm>
            <a:off x="3559629" y="1014497"/>
            <a:ext cx="1524000" cy="523220"/>
          </a:xfrm>
          <a:prstGeom prst="rect">
            <a:avLst/>
          </a:prstGeom>
          <a:noFill/>
        </p:spPr>
        <p:txBody>
          <a:bodyPr wrap="square" rtlCol="0">
            <a:spAutoFit/>
          </a:bodyPr>
          <a:lstStyle/>
          <a:p>
            <a:r>
              <a:rPr lang="en-US" dirty="0" smtClean="0"/>
              <a:t>Resource Manager</a:t>
            </a:r>
            <a:endParaRPr lang="en-US" dirty="0"/>
          </a:p>
        </p:txBody>
      </p:sp>
      <p:sp>
        <p:nvSpPr>
          <p:cNvPr id="26" name="Round Single Corner Rectangle 25"/>
          <p:cNvSpPr/>
          <p:nvPr/>
        </p:nvSpPr>
        <p:spPr>
          <a:xfrm>
            <a:off x="1723345" y="2997242"/>
            <a:ext cx="1253898" cy="455712"/>
          </a:xfrm>
          <a:prstGeom prst="round1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832201" y="3089078"/>
            <a:ext cx="1295399" cy="307777"/>
          </a:xfrm>
          <a:prstGeom prst="rect">
            <a:avLst/>
          </a:prstGeom>
          <a:noFill/>
        </p:spPr>
        <p:txBody>
          <a:bodyPr wrap="square" rtlCol="0">
            <a:spAutoFit/>
          </a:bodyPr>
          <a:lstStyle/>
          <a:p>
            <a:r>
              <a:rPr lang="en-US" dirty="0" err="1" smtClean="0"/>
              <a:t>Datanode</a:t>
            </a:r>
            <a:endParaRPr lang="en-US" dirty="0"/>
          </a:p>
        </p:txBody>
      </p:sp>
      <p:sp>
        <p:nvSpPr>
          <p:cNvPr id="43" name="Round Single Corner Rectangle 42"/>
          <p:cNvSpPr/>
          <p:nvPr/>
        </p:nvSpPr>
        <p:spPr>
          <a:xfrm>
            <a:off x="1735591" y="3776879"/>
            <a:ext cx="1392009" cy="455712"/>
          </a:xfrm>
          <a:prstGeom prst="round1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735592" y="3848023"/>
            <a:ext cx="1908401" cy="307777"/>
          </a:xfrm>
          <a:prstGeom prst="rect">
            <a:avLst/>
          </a:prstGeom>
          <a:noFill/>
        </p:spPr>
        <p:txBody>
          <a:bodyPr wrap="square" rtlCol="0">
            <a:spAutoFit/>
          </a:bodyPr>
          <a:lstStyle/>
          <a:p>
            <a:r>
              <a:rPr lang="en-US" dirty="0" smtClean="0"/>
              <a:t>Region Server</a:t>
            </a:r>
            <a:endParaRPr lang="en-US" dirty="0"/>
          </a:p>
        </p:txBody>
      </p:sp>
      <p:cxnSp>
        <p:nvCxnSpPr>
          <p:cNvPr id="32" name="Straight Arrow Connector 31"/>
          <p:cNvCxnSpPr/>
          <p:nvPr/>
        </p:nvCxnSpPr>
        <p:spPr>
          <a:xfrm flipV="1">
            <a:off x="2362200" y="3452954"/>
            <a:ext cx="0" cy="32392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295400" y="3181350"/>
            <a:ext cx="42794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ound Diagonal Corner Rectangle 51"/>
          <p:cNvSpPr/>
          <p:nvPr/>
        </p:nvSpPr>
        <p:spPr>
          <a:xfrm>
            <a:off x="5638800" y="1097533"/>
            <a:ext cx="620486" cy="685800"/>
          </a:xfrm>
          <a:prstGeom prst="round2Diag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096000" y="742099"/>
            <a:ext cx="1110343" cy="307777"/>
          </a:xfrm>
          <a:prstGeom prst="rect">
            <a:avLst/>
          </a:prstGeom>
          <a:noFill/>
        </p:spPr>
        <p:txBody>
          <a:bodyPr wrap="square" rtlCol="0">
            <a:spAutoFit/>
          </a:bodyPr>
          <a:lstStyle/>
          <a:p>
            <a:r>
              <a:rPr lang="en-US" smtClean="0"/>
              <a:t>Zookeeper</a:t>
            </a:r>
            <a:endParaRPr lang="en-US" dirty="0"/>
          </a:p>
        </p:txBody>
      </p:sp>
      <p:sp>
        <p:nvSpPr>
          <p:cNvPr id="54" name="Round Diagonal Corner Rectangle 53"/>
          <p:cNvSpPr/>
          <p:nvPr/>
        </p:nvSpPr>
        <p:spPr>
          <a:xfrm>
            <a:off x="6340928" y="1097533"/>
            <a:ext cx="620486" cy="685800"/>
          </a:xfrm>
          <a:prstGeom prst="round2Diag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 Diagonal Corner Rectangle 54"/>
          <p:cNvSpPr/>
          <p:nvPr/>
        </p:nvSpPr>
        <p:spPr>
          <a:xfrm>
            <a:off x="7043056" y="1075774"/>
            <a:ext cx="620486" cy="685800"/>
          </a:xfrm>
          <a:prstGeom prst="round2Diag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 Diagonal Corner Rectangle 55"/>
          <p:cNvSpPr/>
          <p:nvPr/>
        </p:nvSpPr>
        <p:spPr>
          <a:xfrm>
            <a:off x="6584157" y="2344638"/>
            <a:ext cx="620486" cy="685800"/>
          </a:xfrm>
          <a:prstGeom prst="round2Diag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44785" y="2500686"/>
            <a:ext cx="1110343" cy="307777"/>
          </a:xfrm>
          <a:prstGeom prst="rect">
            <a:avLst/>
          </a:prstGeom>
          <a:noFill/>
        </p:spPr>
        <p:txBody>
          <a:bodyPr wrap="square" rtlCol="0">
            <a:spAutoFit/>
          </a:bodyPr>
          <a:lstStyle/>
          <a:p>
            <a:r>
              <a:rPr lang="en-US" dirty="0" err="1" smtClean="0"/>
              <a:t>HMaster</a:t>
            </a:r>
            <a:endParaRPr lang="en-US" dirty="0"/>
          </a:p>
        </p:txBody>
      </p:sp>
      <p:cxnSp>
        <p:nvCxnSpPr>
          <p:cNvPr id="58" name="Straight Arrow Connector 57"/>
          <p:cNvCxnSpPr>
            <a:stCxn id="43" idx="0"/>
            <a:endCxn id="56" idx="2"/>
          </p:cNvCxnSpPr>
          <p:nvPr/>
        </p:nvCxnSpPr>
        <p:spPr>
          <a:xfrm flipV="1">
            <a:off x="2431596" y="2687538"/>
            <a:ext cx="4152561" cy="108934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6" idx="0"/>
            <a:endCxn id="54" idx="1"/>
          </p:cNvCxnSpPr>
          <p:nvPr/>
        </p:nvCxnSpPr>
        <p:spPr>
          <a:xfrm flipH="1" flipV="1">
            <a:off x="6651171" y="1783333"/>
            <a:ext cx="553472" cy="9042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282848" y="3382071"/>
            <a:ext cx="2801711" cy="1676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an 64"/>
          <p:cNvSpPr/>
          <p:nvPr/>
        </p:nvSpPr>
        <p:spPr>
          <a:xfrm>
            <a:off x="4473349" y="3688360"/>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66" name="Round Single Corner Rectangle 65"/>
          <p:cNvSpPr/>
          <p:nvPr/>
        </p:nvSpPr>
        <p:spPr>
          <a:xfrm>
            <a:off x="5320394" y="3655164"/>
            <a:ext cx="1253898" cy="455712"/>
          </a:xfrm>
          <a:prstGeom prst="round1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429250" y="3747000"/>
            <a:ext cx="1295399" cy="307777"/>
          </a:xfrm>
          <a:prstGeom prst="rect">
            <a:avLst/>
          </a:prstGeom>
          <a:noFill/>
        </p:spPr>
        <p:txBody>
          <a:bodyPr wrap="square" rtlCol="0">
            <a:spAutoFit/>
          </a:bodyPr>
          <a:lstStyle/>
          <a:p>
            <a:r>
              <a:rPr lang="en-US" dirty="0" err="1" smtClean="0"/>
              <a:t>Datanode</a:t>
            </a:r>
            <a:endParaRPr lang="en-US" dirty="0"/>
          </a:p>
        </p:txBody>
      </p:sp>
      <p:sp>
        <p:nvSpPr>
          <p:cNvPr id="68" name="Round Single Corner Rectangle 67"/>
          <p:cNvSpPr/>
          <p:nvPr/>
        </p:nvSpPr>
        <p:spPr>
          <a:xfrm>
            <a:off x="5332640" y="4434801"/>
            <a:ext cx="1392009" cy="455712"/>
          </a:xfrm>
          <a:prstGeom prst="round1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5332641" y="4505945"/>
            <a:ext cx="1908401" cy="307777"/>
          </a:xfrm>
          <a:prstGeom prst="rect">
            <a:avLst/>
          </a:prstGeom>
          <a:noFill/>
        </p:spPr>
        <p:txBody>
          <a:bodyPr wrap="square" rtlCol="0">
            <a:spAutoFit/>
          </a:bodyPr>
          <a:lstStyle/>
          <a:p>
            <a:r>
              <a:rPr lang="en-US" dirty="0" smtClean="0"/>
              <a:t>Region Server</a:t>
            </a:r>
            <a:endParaRPr lang="en-US" dirty="0"/>
          </a:p>
        </p:txBody>
      </p:sp>
      <p:cxnSp>
        <p:nvCxnSpPr>
          <p:cNvPr id="70" name="Straight Arrow Connector 69"/>
          <p:cNvCxnSpPr/>
          <p:nvPr/>
        </p:nvCxnSpPr>
        <p:spPr>
          <a:xfrm flipV="1">
            <a:off x="5959249" y="4110876"/>
            <a:ext cx="0" cy="32392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4892449" y="3839272"/>
            <a:ext cx="42794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66" idx="0"/>
            <a:endCxn id="5" idx="1"/>
          </p:cNvCxnSpPr>
          <p:nvPr/>
        </p:nvCxnSpPr>
        <p:spPr>
          <a:xfrm rot="16200000" flipV="1">
            <a:off x="3645363" y="1353184"/>
            <a:ext cx="1633861" cy="2970100"/>
          </a:xfrm>
          <a:prstGeom prst="bentConnector3">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56" idx="1"/>
          </p:cNvCxnSpPr>
          <p:nvPr/>
        </p:nvCxnSpPr>
        <p:spPr>
          <a:xfrm flipV="1">
            <a:off x="6724649" y="3030438"/>
            <a:ext cx="169751" cy="16006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Basic commands</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a:buClr>
                <a:srgbClr val="434343"/>
              </a:buClr>
              <a:buChar char="●"/>
            </a:pPr>
            <a:endParaRPr lang="en-US" sz="2000" dirty="0" smtClean="0">
              <a:solidFill>
                <a:srgbClr val="434343"/>
              </a:solidFill>
            </a:endParaRPr>
          </a:p>
          <a:p>
            <a:pPr marL="457200" lvl="0" indent="-355600">
              <a:buClr>
                <a:srgbClr val="434343"/>
              </a:buClr>
              <a:buChar char="●"/>
            </a:pPr>
            <a:r>
              <a:rPr lang="en-US" sz="2000" dirty="0" err="1" smtClean="0">
                <a:solidFill>
                  <a:srgbClr val="434343"/>
                </a:solidFill>
              </a:rPr>
              <a:t>hbase</a:t>
            </a:r>
            <a:r>
              <a:rPr lang="en-US" sz="2000" dirty="0" smtClean="0">
                <a:solidFill>
                  <a:srgbClr val="434343"/>
                </a:solidFill>
              </a:rPr>
              <a:t>(main</a:t>
            </a:r>
            <a:r>
              <a:rPr lang="en-US" sz="2000" dirty="0">
                <a:solidFill>
                  <a:srgbClr val="434343"/>
                </a:solidFill>
              </a:rPr>
              <a:t>):003:0&gt; create '</a:t>
            </a:r>
            <a:r>
              <a:rPr lang="en-US" sz="2000" dirty="0" err="1">
                <a:solidFill>
                  <a:srgbClr val="434343"/>
                </a:solidFill>
              </a:rPr>
              <a:t>adtech</a:t>
            </a:r>
            <a:r>
              <a:rPr lang="en-US" sz="2000" dirty="0">
                <a:solidFill>
                  <a:srgbClr val="434343"/>
                </a:solidFill>
              </a:rPr>
              <a:t>', </a:t>
            </a:r>
            <a:r>
              <a:rPr lang="en-US" sz="2000" dirty="0" smtClean="0">
                <a:solidFill>
                  <a:srgbClr val="434343"/>
                </a:solidFill>
              </a:rPr>
              <a:t>'segments’</a:t>
            </a:r>
            <a:br>
              <a:rPr lang="en-US" sz="2000" dirty="0" smtClean="0">
                <a:solidFill>
                  <a:srgbClr val="434343"/>
                </a:solidFill>
              </a:rPr>
            </a:br>
            <a:r>
              <a:rPr lang="en-US" sz="2000" dirty="0" smtClean="0">
                <a:solidFill>
                  <a:srgbClr val="434343"/>
                </a:solidFill>
              </a:rPr>
              <a:t>0 </a:t>
            </a:r>
            <a:r>
              <a:rPr lang="en-US" sz="2000" dirty="0">
                <a:solidFill>
                  <a:srgbClr val="434343"/>
                </a:solidFill>
              </a:rPr>
              <a:t>row(s) in 1.4680 </a:t>
            </a:r>
            <a:r>
              <a:rPr lang="en-US" sz="2000" dirty="0" err="1">
                <a:solidFill>
                  <a:srgbClr val="434343"/>
                </a:solidFill>
              </a:rPr>
              <a:t>secondsHQL</a:t>
            </a:r>
            <a:r>
              <a:rPr lang="en-US" sz="2000" dirty="0">
                <a:solidFill>
                  <a:srgbClr val="434343"/>
                </a:solidFill>
              </a:rPr>
              <a:t> </a:t>
            </a:r>
            <a:r>
              <a:rPr lang="en-US" sz="2000" dirty="0" smtClean="0">
                <a:solidFill>
                  <a:srgbClr val="434343"/>
                </a:solidFill>
              </a:rPr>
              <a:t>can query the data </a:t>
            </a:r>
          </a:p>
          <a:p>
            <a:pPr marL="457200" lvl="0" indent="-355600">
              <a:buClr>
                <a:srgbClr val="434343"/>
              </a:buClr>
              <a:buChar char="●"/>
            </a:pPr>
            <a:r>
              <a:rPr lang="en-US" sz="2000" dirty="0" err="1">
                <a:solidFill>
                  <a:srgbClr val="434343"/>
                </a:solidFill>
              </a:rPr>
              <a:t>hbase</a:t>
            </a:r>
            <a:r>
              <a:rPr lang="en-US" sz="2000" dirty="0">
                <a:solidFill>
                  <a:srgbClr val="434343"/>
                </a:solidFill>
              </a:rPr>
              <a:t>(main):006:0&gt; put '</a:t>
            </a:r>
            <a:r>
              <a:rPr lang="en-US" sz="2000" dirty="0" err="1">
                <a:solidFill>
                  <a:srgbClr val="434343"/>
                </a:solidFill>
              </a:rPr>
              <a:t>adtech</a:t>
            </a:r>
            <a:r>
              <a:rPr lang="en-US" sz="2000" dirty="0">
                <a:solidFill>
                  <a:srgbClr val="434343"/>
                </a:solidFill>
              </a:rPr>
              <a:t>' , '</a:t>
            </a:r>
            <a:r>
              <a:rPr lang="en-US" sz="2000" dirty="0" err="1">
                <a:solidFill>
                  <a:srgbClr val="434343"/>
                </a:solidFill>
              </a:rPr>
              <a:t>ecapriolo</a:t>
            </a:r>
            <a:r>
              <a:rPr lang="en-US" sz="2000" dirty="0">
                <a:solidFill>
                  <a:srgbClr val="434343"/>
                </a:solidFill>
              </a:rPr>
              <a:t>', '</a:t>
            </a:r>
            <a:r>
              <a:rPr lang="en-US" sz="2000" dirty="0" err="1">
                <a:solidFill>
                  <a:srgbClr val="434343"/>
                </a:solidFill>
              </a:rPr>
              <a:t>segments:firstname</a:t>
            </a:r>
            <a:r>
              <a:rPr lang="en-US" sz="2000" dirty="0">
                <a:solidFill>
                  <a:srgbClr val="434343"/>
                </a:solidFill>
              </a:rPr>
              <a:t>', </a:t>
            </a:r>
            <a:r>
              <a:rPr lang="en-US" sz="2000" dirty="0" smtClean="0">
                <a:solidFill>
                  <a:srgbClr val="434343"/>
                </a:solidFill>
              </a:rPr>
              <a:t>'Edward’</a:t>
            </a:r>
            <a:br>
              <a:rPr lang="en-US" sz="2000" dirty="0" smtClean="0">
                <a:solidFill>
                  <a:srgbClr val="434343"/>
                </a:solidFill>
              </a:rPr>
            </a:br>
            <a:r>
              <a:rPr lang="en-US" sz="2000" dirty="0" smtClean="0">
                <a:solidFill>
                  <a:srgbClr val="434343"/>
                </a:solidFill>
              </a:rPr>
              <a:t>0 </a:t>
            </a:r>
            <a:r>
              <a:rPr lang="en-US" sz="2000" dirty="0">
                <a:solidFill>
                  <a:srgbClr val="434343"/>
                </a:solidFill>
              </a:rPr>
              <a:t>row(s) in 0.0090 </a:t>
            </a:r>
            <a:r>
              <a:rPr lang="en-US" sz="2000" dirty="0" smtClean="0">
                <a:solidFill>
                  <a:srgbClr val="434343"/>
                </a:solidFill>
              </a:rPr>
              <a:t>seconds</a:t>
            </a:r>
          </a:p>
          <a:p>
            <a:pPr marL="457200" lvl="0" indent="-355600">
              <a:buClr>
                <a:srgbClr val="434343"/>
              </a:buClr>
              <a:buChar char="●"/>
            </a:pPr>
            <a:r>
              <a:rPr lang="mr-IN" sz="1600" dirty="0" err="1">
                <a:solidFill>
                  <a:srgbClr val="434343"/>
                </a:solidFill>
              </a:rPr>
              <a:t>hbase</a:t>
            </a:r>
            <a:r>
              <a:rPr lang="mr-IN" sz="1600" dirty="0">
                <a:solidFill>
                  <a:srgbClr val="434343"/>
                </a:solidFill>
              </a:rPr>
              <a:t>(</a:t>
            </a:r>
            <a:r>
              <a:rPr lang="mr-IN" sz="1600" dirty="0" err="1">
                <a:solidFill>
                  <a:srgbClr val="434343"/>
                </a:solidFill>
              </a:rPr>
              <a:t>main</a:t>
            </a:r>
            <a:r>
              <a:rPr lang="mr-IN" sz="1600" dirty="0">
                <a:solidFill>
                  <a:srgbClr val="434343"/>
                </a:solidFill>
              </a:rPr>
              <a:t>):007:0&gt; </a:t>
            </a:r>
            <a:r>
              <a:rPr lang="mr-IN" sz="1600" dirty="0" err="1">
                <a:solidFill>
                  <a:srgbClr val="434343"/>
                </a:solidFill>
              </a:rPr>
              <a:t>get</a:t>
            </a:r>
            <a:r>
              <a:rPr lang="mr-IN" sz="1600" dirty="0">
                <a:solidFill>
                  <a:srgbClr val="434343"/>
                </a:solidFill>
              </a:rPr>
              <a:t> '</a:t>
            </a:r>
            <a:r>
              <a:rPr lang="mr-IN" sz="1600" dirty="0" err="1">
                <a:solidFill>
                  <a:srgbClr val="434343"/>
                </a:solidFill>
              </a:rPr>
              <a:t>adtech</a:t>
            </a:r>
            <a:r>
              <a:rPr lang="mr-IN" sz="1600" dirty="0">
                <a:solidFill>
                  <a:srgbClr val="434343"/>
                </a:solidFill>
              </a:rPr>
              <a:t>' , </a:t>
            </a:r>
            <a:r>
              <a:rPr lang="mr-IN" sz="1600" dirty="0" smtClean="0">
                <a:solidFill>
                  <a:srgbClr val="434343"/>
                </a:solidFill>
              </a:rPr>
              <a:t>'</a:t>
            </a:r>
            <a:r>
              <a:rPr lang="mr-IN" sz="1600" dirty="0" err="1" smtClean="0">
                <a:solidFill>
                  <a:srgbClr val="434343"/>
                </a:solidFill>
              </a:rPr>
              <a:t>ecapriolo</a:t>
            </a:r>
            <a:r>
              <a:rPr lang="mr-IN" sz="1600" dirty="0" smtClean="0">
                <a:solidFill>
                  <a:srgbClr val="434343"/>
                </a:solidFill>
              </a:rPr>
              <a:t>’</a:t>
            </a:r>
            <a:r>
              <a:rPr lang="en-US" sz="1600" dirty="0" smtClean="0">
                <a:solidFill>
                  <a:srgbClr val="434343"/>
                </a:solidFill>
              </a:rPr>
              <a:t/>
            </a:r>
            <a:br>
              <a:rPr lang="en-US" sz="1600" dirty="0" smtClean="0">
                <a:solidFill>
                  <a:srgbClr val="434343"/>
                </a:solidFill>
              </a:rPr>
            </a:br>
            <a:r>
              <a:rPr lang="mr-IN" sz="1600" dirty="0" smtClean="0">
                <a:solidFill>
                  <a:srgbClr val="434343"/>
                </a:solidFill>
              </a:rPr>
              <a:t>COLUMN                    </a:t>
            </a:r>
            <a:r>
              <a:rPr lang="mr-IN" sz="1600" dirty="0">
                <a:solidFill>
                  <a:srgbClr val="434343"/>
                </a:solidFill>
              </a:rPr>
              <a:t>CELL                                                                      </a:t>
            </a:r>
            <a:r>
              <a:rPr lang="en-US" sz="1600" dirty="0" smtClean="0">
                <a:solidFill>
                  <a:srgbClr val="434343"/>
                </a:solidFill>
              </a:rPr>
              <a:t/>
            </a:r>
            <a:br>
              <a:rPr lang="en-US" sz="1600" dirty="0" smtClean="0">
                <a:solidFill>
                  <a:srgbClr val="434343"/>
                </a:solidFill>
              </a:rPr>
            </a:br>
            <a:r>
              <a:rPr lang="mr-IN" sz="1600" dirty="0" err="1" smtClean="0">
                <a:solidFill>
                  <a:srgbClr val="434343"/>
                </a:solidFill>
              </a:rPr>
              <a:t>segments:firstname</a:t>
            </a:r>
            <a:r>
              <a:rPr lang="mr-IN" sz="1600" dirty="0" smtClean="0">
                <a:solidFill>
                  <a:srgbClr val="434343"/>
                </a:solidFill>
              </a:rPr>
              <a:t>       </a:t>
            </a:r>
            <a:r>
              <a:rPr lang="mr-IN" sz="1600" dirty="0" err="1">
                <a:solidFill>
                  <a:srgbClr val="434343"/>
                </a:solidFill>
              </a:rPr>
              <a:t>timestamp</a:t>
            </a:r>
            <a:r>
              <a:rPr lang="mr-IN" sz="1600" dirty="0">
                <a:solidFill>
                  <a:srgbClr val="434343"/>
                </a:solidFill>
              </a:rPr>
              <a:t>=1493578229692, </a:t>
            </a:r>
            <a:r>
              <a:rPr lang="mr-IN" sz="1600" dirty="0" err="1">
                <a:solidFill>
                  <a:srgbClr val="434343"/>
                </a:solidFill>
              </a:rPr>
              <a:t>value</a:t>
            </a:r>
            <a:r>
              <a:rPr lang="mr-IN" sz="1600" dirty="0">
                <a:solidFill>
                  <a:srgbClr val="434343"/>
                </a:solidFill>
              </a:rPr>
              <a:t>=</a:t>
            </a:r>
            <a:r>
              <a:rPr lang="mr-IN" sz="1600" dirty="0" err="1">
                <a:solidFill>
                  <a:srgbClr val="434343"/>
                </a:solidFill>
              </a:rPr>
              <a:t>Edward</a:t>
            </a:r>
            <a:r>
              <a:rPr lang="mr-IN" sz="1600" dirty="0">
                <a:solidFill>
                  <a:srgbClr val="434343"/>
                </a:solidFill>
              </a:rPr>
              <a:t>                                    </a:t>
            </a:r>
            <a:r>
              <a:rPr lang="en-US" sz="1600" dirty="0" smtClean="0">
                <a:solidFill>
                  <a:srgbClr val="434343"/>
                </a:solidFill>
              </a:rPr>
              <a:t/>
            </a:r>
            <a:br>
              <a:rPr lang="en-US" sz="1600" dirty="0" smtClean="0">
                <a:solidFill>
                  <a:srgbClr val="434343"/>
                </a:solidFill>
              </a:rPr>
            </a:br>
            <a:r>
              <a:rPr lang="mr-IN" sz="1600" dirty="0" smtClean="0">
                <a:solidFill>
                  <a:srgbClr val="434343"/>
                </a:solidFill>
              </a:rPr>
              <a:t>1 </a:t>
            </a:r>
            <a:r>
              <a:rPr lang="mr-IN" sz="1600" dirty="0" err="1">
                <a:solidFill>
                  <a:srgbClr val="434343"/>
                </a:solidFill>
              </a:rPr>
              <a:t>row</a:t>
            </a:r>
            <a:r>
              <a:rPr lang="mr-IN" sz="1600" dirty="0">
                <a:solidFill>
                  <a:srgbClr val="434343"/>
                </a:solidFill>
              </a:rPr>
              <a:t>(</a:t>
            </a:r>
            <a:r>
              <a:rPr lang="mr-IN" sz="1600" dirty="0" err="1">
                <a:solidFill>
                  <a:srgbClr val="434343"/>
                </a:solidFill>
              </a:rPr>
              <a:t>s</a:t>
            </a:r>
            <a:r>
              <a:rPr lang="mr-IN" sz="1600" dirty="0">
                <a:solidFill>
                  <a:srgbClr val="434343"/>
                </a:solidFill>
              </a:rPr>
              <a:t>) </a:t>
            </a:r>
            <a:r>
              <a:rPr lang="mr-IN" sz="1600" dirty="0" err="1">
                <a:solidFill>
                  <a:srgbClr val="434343"/>
                </a:solidFill>
              </a:rPr>
              <a:t>in</a:t>
            </a:r>
            <a:r>
              <a:rPr lang="mr-IN" sz="1600" dirty="0">
                <a:solidFill>
                  <a:srgbClr val="434343"/>
                </a:solidFill>
              </a:rPr>
              <a:t> 0.0280 </a:t>
            </a:r>
            <a:r>
              <a:rPr lang="mr-IN" sz="1600" dirty="0" err="1">
                <a:solidFill>
                  <a:srgbClr val="434343"/>
                </a:solidFill>
              </a:rPr>
              <a:t>seconds</a:t>
            </a:r>
            <a:r>
              <a:rPr lang="en-US" sz="1600" dirty="0" smtClean="0">
                <a:solidFill>
                  <a:srgbClr val="434343"/>
                </a:solidFill>
              </a:rPr>
              <a:t>		</a:t>
            </a:r>
            <a:endParaRPr lang="en" sz="1600" dirty="0">
              <a:solidFill>
                <a:srgbClr val="434343"/>
              </a:solidFill>
            </a:endParaRPr>
          </a:p>
        </p:txBody>
      </p:sp>
    </p:spTree>
    <p:extLst>
      <p:ext uri="{BB962C8B-B14F-4D97-AF65-F5344CB8AC3E}">
        <p14:creationId xmlns:p14="http://schemas.microsoft.com/office/powerpoint/2010/main" val="53744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Filtering</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a:buClr>
                <a:srgbClr val="434343"/>
              </a:buClr>
              <a:buChar char="●"/>
            </a:pPr>
            <a:endParaRPr lang="en-US" sz="2000" dirty="0" smtClean="0">
              <a:solidFill>
                <a:srgbClr val="434343"/>
              </a:solidFill>
            </a:endParaRPr>
          </a:p>
          <a:p>
            <a:pPr marL="457200" lvl="0" indent="-355600">
              <a:buClr>
                <a:srgbClr val="434343"/>
              </a:buClr>
              <a:buChar char="●"/>
            </a:pPr>
            <a:r>
              <a:rPr lang="en-US" sz="2000" dirty="0" err="1" smtClean="0">
                <a:solidFill>
                  <a:srgbClr val="434343"/>
                </a:solidFill>
              </a:rPr>
              <a:t>TimeStampsFilter</a:t>
            </a:r>
            <a:r>
              <a:rPr lang="en-US" sz="2000" dirty="0" smtClean="0">
                <a:solidFill>
                  <a:srgbClr val="434343"/>
                </a:solidFill>
              </a:rPr>
              <a:t> </a:t>
            </a:r>
            <a:r>
              <a:rPr lang="en-US" sz="2000" dirty="0">
                <a:solidFill>
                  <a:srgbClr val="434343"/>
                </a:solidFill>
              </a:rPr>
              <a:t>(&lt;timestamp&gt;, &lt;timestamp&gt;, ... ,&lt;timestamp</a:t>
            </a:r>
            <a:r>
              <a:rPr lang="en-US" sz="2000" dirty="0" smtClean="0">
                <a:solidFill>
                  <a:srgbClr val="434343"/>
                </a:solidFill>
              </a:rPr>
              <a:t>&gt;)</a:t>
            </a:r>
            <a:br>
              <a:rPr lang="en-US" sz="2000" dirty="0" smtClean="0">
                <a:solidFill>
                  <a:srgbClr val="434343"/>
                </a:solidFill>
              </a:rPr>
            </a:br>
            <a:r>
              <a:rPr lang="en-US" sz="2000" dirty="0" smtClean="0">
                <a:solidFill>
                  <a:srgbClr val="434343"/>
                </a:solidFill>
              </a:rPr>
              <a:t>Example</a:t>
            </a:r>
            <a:r>
              <a:rPr lang="en-US" sz="2000" dirty="0">
                <a:solidFill>
                  <a:srgbClr val="434343"/>
                </a:solidFill>
              </a:rPr>
              <a:t>: </a:t>
            </a:r>
            <a:r>
              <a:rPr lang="en-US" sz="2000" dirty="0" err="1">
                <a:solidFill>
                  <a:srgbClr val="434343"/>
                </a:solidFill>
              </a:rPr>
              <a:t>TimeStampsFilter</a:t>
            </a:r>
            <a:r>
              <a:rPr lang="en-US" sz="2000" dirty="0">
                <a:solidFill>
                  <a:srgbClr val="434343"/>
                </a:solidFill>
              </a:rPr>
              <a:t> (5985489, 48895495, 58489845945</a:t>
            </a:r>
            <a:r>
              <a:rPr lang="en-US" sz="2000" dirty="0" smtClean="0">
                <a:solidFill>
                  <a:srgbClr val="434343"/>
                </a:solidFill>
              </a:rPr>
              <a:t>)</a:t>
            </a:r>
          </a:p>
          <a:p>
            <a:pPr marL="457200" lvl="0" indent="-355600">
              <a:buClr>
                <a:srgbClr val="434343"/>
              </a:buClr>
              <a:buChar char="●"/>
            </a:pPr>
            <a:r>
              <a:rPr lang="en-US" sz="2000" dirty="0"/>
              <a:t>Syntax: </a:t>
            </a:r>
            <a:r>
              <a:rPr lang="en-US" sz="2000" dirty="0" err="1"/>
              <a:t>ColumnRangeFilter</a:t>
            </a:r>
            <a:r>
              <a:rPr lang="en-US" sz="2000" dirty="0"/>
              <a:t> (‘&lt;</a:t>
            </a:r>
            <a:r>
              <a:rPr lang="en-US" sz="2000" dirty="0" err="1"/>
              <a:t>minColumn</a:t>
            </a:r>
            <a:r>
              <a:rPr lang="en-US" sz="2000" dirty="0"/>
              <a:t> &gt;’, &lt;</a:t>
            </a:r>
            <a:r>
              <a:rPr lang="en-US" sz="2000" dirty="0" err="1"/>
              <a:t>minColumnInclusive_bool</a:t>
            </a:r>
            <a:r>
              <a:rPr lang="en-US" sz="2000" dirty="0"/>
              <a:t>&gt;, ‘&lt;</a:t>
            </a:r>
            <a:r>
              <a:rPr lang="en-US" sz="2000" dirty="0" err="1"/>
              <a:t>maxColumn</a:t>
            </a:r>
            <a:r>
              <a:rPr lang="en-US" sz="2000" dirty="0"/>
              <a:t>&gt;’, &lt;</a:t>
            </a:r>
            <a:r>
              <a:rPr lang="en-US" sz="2000" dirty="0" err="1"/>
              <a:t>maxColumnInclusive_bool</a:t>
            </a:r>
            <a:r>
              <a:rPr lang="en-US" sz="2000" dirty="0"/>
              <a:t>&gt;) Example: </a:t>
            </a:r>
            <a:r>
              <a:rPr lang="en-US" sz="2000" dirty="0" err="1"/>
              <a:t>ColumnRangeFilter</a:t>
            </a:r>
            <a:r>
              <a:rPr lang="en-US" sz="2000" dirty="0"/>
              <a:t> (‘</a:t>
            </a:r>
            <a:r>
              <a:rPr lang="en-US" sz="2000" dirty="0" err="1"/>
              <a:t>abc</a:t>
            </a:r>
            <a:r>
              <a:rPr lang="en-US" sz="2000" dirty="0"/>
              <a:t>’, true, ‘xyz’, false</a:t>
            </a:r>
            <a:r>
              <a:rPr lang="en-US" sz="2000" dirty="0" smtClean="0"/>
              <a:t>)</a:t>
            </a:r>
          </a:p>
          <a:p>
            <a:pPr marL="457200" lvl="0" indent="-355600">
              <a:buClr>
                <a:srgbClr val="434343"/>
              </a:buClr>
              <a:buChar char="●"/>
            </a:pPr>
            <a:r>
              <a:rPr lang="en-US" sz="1600" dirty="0" err="1" smtClean="0">
                <a:solidFill>
                  <a:srgbClr val="434343"/>
                </a:solidFill>
              </a:rPr>
              <a:t>hbase</a:t>
            </a:r>
            <a:r>
              <a:rPr lang="en-US" sz="1600" dirty="0">
                <a:solidFill>
                  <a:srgbClr val="434343"/>
                </a:solidFill>
              </a:rPr>
              <a:t>&gt; scan 'users', { FILTER =&gt; </a:t>
            </a:r>
            <a:r>
              <a:rPr lang="en-US" sz="1600" dirty="0" err="1">
                <a:solidFill>
                  <a:srgbClr val="434343"/>
                </a:solidFill>
              </a:rPr>
              <a:t>SingleColumnValueFilter.new</a:t>
            </a:r>
            <a:r>
              <a:rPr lang="en-US" sz="1600" dirty="0">
                <a:solidFill>
                  <a:srgbClr val="434343"/>
                </a:solidFill>
              </a:rPr>
              <a:t>(</a:t>
            </a:r>
            <a:r>
              <a:rPr lang="en-US" sz="1600" dirty="0" err="1">
                <a:solidFill>
                  <a:srgbClr val="434343"/>
                </a:solidFill>
              </a:rPr>
              <a:t>Bytes.toBytes</a:t>
            </a:r>
            <a:r>
              <a:rPr lang="en-US" sz="1600" dirty="0" smtClean="0">
                <a:solidFill>
                  <a:srgbClr val="434343"/>
                </a:solidFill>
              </a:rPr>
              <a:t>(’segments'),      </a:t>
            </a:r>
            <a:r>
              <a:rPr lang="en-US" sz="1600" dirty="0" err="1">
                <a:solidFill>
                  <a:srgbClr val="434343"/>
                </a:solidFill>
              </a:rPr>
              <a:t>Bytes.toBytes</a:t>
            </a:r>
            <a:r>
              <a:rPr lang="en-US" sz="1600" dirty="0" smtClean="0">
                <a:solidFill>
                  <a:srgbClr val="434343"/>
                </a:solidFill>
              </a:rPr>
              <a:t>(’</a:t>
            </a:r>
            <a:r>
              <a:rPr lang="en-US" sz="1600" dirty="0" err="1" smtClean="0">
                <a:solidFill>
                  <a:srgbClr val="434343"/>
                </a:solidFill>
              </a:rPr>
              <a:t>firstname</a:t>
            </a:r>
            <a:r>
              <a:rPr lang="en-US" sz="1600" dirty="0" smtClean="0">
                <a:solidFill>
                  <a:srgbClr val="434343"/>
                </a:solidFill>
              </a:rPr>
              <a:t>'), </a:t>
            </a:r>
            <a:r>
              <a:rPr lang="en-US" sz="1600" dirty="0" err="1">
                <a:solidFill>
                  <a:srgbClr val="434343"/>
                </a:solidFill>
              </a:rPr>
              <a:t>CompareFilter</a:t>
            </a:r>
            <a:r>
              <a:rPr lang="en-US" sz="1600" dirty="0">
                <a:solidFill>
                  <a:srgbClr val="434343"/>
                </a:solidFill>
              </a:rPr>
              <a:t>::</a:t>
            </a:r>
            <a:r>
              <a:rPr lang="en-US" sz="1600" dirty="0" err="1">
                <a:solidFill>
                  <a:srgbClr val="434343"/>
                </a:solidFill>
              </a:rPr>
              <a:t>CompareOp.valueOf</a:t>
            </a:r>
            <a:r>
              <a:rPr lang="en-US" sz="1600" dirty="0">
                <a:solidFill>
                  <a:srgbClr val="434343"/>
                </a:solidFill>
              </a:rPr>
              <a:t>('EQUAL'),      </a:t>
            </a:r>
            <a:r>
              <a:rPr lang="en-US" sz="1600" dirty="0" err="1">
                <a:solidFill>
                  <a:srgbClr val="434343"/>
                </a:solidFill>
              </a:rPr>
              <a:t>BinaryComparator.new</a:t>
            </a:r>
            <a:r>
              <a:rPr lang="en-US" sz="1600" dirty="0">
                <a:solidFill>
                  <a:srgbClr val="434343"/>
                </a:solidFill>
              </a:rPr>
              <a:t>(</a:t>
            </a:r>
            <a:r>
              <a:rPr lang="en-US" sz="1600" dirty="0" err="1">
                <a:solidFill>
                  <a:srgbClr val="434343"/>
                </a:solidFill>
              </a:rPr>
              <a:t>Bytes.toBytes</a:t>
            </a:r>
            <a:r>
              <a:rPr lang="en-US" sz="1600" dirty="0" smtClean="0">
                <a:solidFill>
                  <a:srgbClr val="434343"/>
                </a:solidFill>
              </a:rPr>
              <a:t>(’Edward')))}</a:t>
            </a:r>
            <a:r>
              <a:rPr lang="en-US" sz="1600" dirty="0" smtClean="0">
                <a:solidFill>
                  <a:srgbClr val="434343"/>
                </a:solidFill>
              </a:rPr>
              <a:t>	</a:t>
            </a:r>
            <a:endParaRPr lang="en" sz="1600" dirty="0">
              <a:solidFill>
                <a:srgbClr val="434343"/>
              </a:solidFill>
            </a:endParaRPr>
          </a:p>
        </p:txBody>
      </p:sp>
    </p:spTree>
    <p:extLst>
      <p:ext uri="{BB962C8B-B14F-4D97-AF65-F5344CB8AC3E}">
        <p14:creationId xmlns:p14="http://schemas.microsoft.com/office/powerpoint/2010/main" val="68032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smtClean="0"/>
              <a:t>Next Video</a:t>
            </a:r>
            <a:endParaRPr lang="en" dirty="0"/>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Machine learning: Spark and Mahout</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8720</TotalTime>
  <Words>371</Words>
  <Application>Microsoft Macintosh PowerPoint</Application>
  <PresentationFormat>On-screen Show (16:9)</PresentationFormat>
  <Paragraphs>45</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Wingdings</vt:lpstr>
      <vt:lpstr>Arial</vt:lpstr>
      <vt:lpstr>Calibri</vt:lpstr>
      <vt:lpstr>Roboto</vt:lpstr>
      <vt:lpstr>Packt</vt:lpstr>
      <vt:lpstr>Packt</vt:lpstr>
      <vt:lpstr>Hbase: NoSQL DB on Hadoop </vt:lpstr>
      <vt:lpstr>Apache HBase </vt:lpstr>
      <vt:lpstr>Key Hbase features</vt:lpstr>
      <vt:lpstr>Hbase Architecture</vt:lpstr>
      <vt:lpstr>Basic commands</vt:lpstr>
      <vt:lpstr>Filtering</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26</cp:revision>
  <dcterms:modified xsi:type="dcterms:W3CDTF">2017-05-18T02:17:46Z</dcterms:modified>
</cp:coreProperties>
</file>