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8"/>
  </p:notesMasterIdLst>
  <p:sldIdLst>
    <p:sldId id="258" r:id="rId3"/>
    <p:sldId id="261" r:id="rId4"/>
    <p:sldId id="271" r:id="rId5"/>
    <p:sldId id="263" r:id="rId6"/>
    <p:sldId id="269"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27"/>
    <p:restoredTop sz="77793" autoAdjust="0"/>
  </p:normalViewPr>
  <p:slideViewPr>
    <p:cSldViewPr>
      <p:cViewPr>
        <p:scale>
          <a:sx n="93" d="100"/>
          <a:sy n="93" d="100"/>
        </p:scale>
        <p:origin x="1224" y="5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theme" Target="../theme/theme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9" r:id="rId5"/>
    <p:sldLayoutId id="2147483681"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r>
              <a:rPr lang="en-US" smtClean="0"/>
              <a:t>Real time Sentiment </a:t>
            </a:r>
            <a:r>
              <a:rPr lang="en-US" dirty="0" smtClean="0"/>
              <a:t>Analysis using </a:t>
            </a:r>
            <a:r>
              <a:rPr lang="en-US" dirty="0" err="1" smtClean="0"/>
              <a:t>OpenNLP</a:t>
            </a:r>
            <a:r>
              <a:rPr lang="en-US" dirty="0" smtClean="0"/>
              <a:t> and </a:t>
            </a:r>
            <a:r>
              <a:rPr lang="en-US" dirty="0" err="1"/>
              <a:t>T</a:t>
            </a:r>
            <a:r>
              <a:rPr lang="en-US" dirty="0" err="1" smtClean="0"/>
              <a:t>eknek</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Business/ Point of sale / Transaction analysis</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Sentiment Analysis</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809750"/>
            <a:ext cx="3999900" cy="2710199"/>
          </a:xfrm>
          <a:prstGeom prst="rect">
            <a:avLst/>
          </a:prstGeom>
        </p:spPr>
        <p:txBody>
          <a:bodyPr lIns="91425" tIns="91425" rIns="91425" bIns="91425" anchor="t" anchorCtr="0">
            <a:noAutofit/>
          </a:bodyPr>
          <a:lstStyle/>
          <a:p>
            <a:pPr lvl="0"/>
            <a:r>
              <a:rPr lang="en-US" dirty="0" smtClean="0"/>
              <a:t>Sentiment Analysis attempts to determine if a topic is viewed positively or negatively. </a:t>
            </a:r>
          </a:p>
          <a:p>
            <a:pPr lvl="0"/>
            <a:r>
              <a:rPr lang="en-US" dirty="0" smtClean="0"/>
              <a:t>For supply chain analysis this can be used to understand customer feedback, or in conjunction with trending determine what is gaining or loosing interest</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Flow</a:t>
            </a:r>
            <a:endParaRPr lang="en-US" dirty="0"/>
          </a:p>
        </p:txBody>
      </p:sp>
      <p:sp>
        <p:nvSpPr>
          <p:cNvPr id="30" name="Rounded Rectangle 29"/>
          <p:cNvSpPr/>
          <p:nvPr/>
        </p:nvSpPr>
        <p:spPr>
          <a:xfrm>
            <a:off x="381000" y="2470515"/>
            <a:ext cx="1085656" cy="9323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09717" y="2151849"/>
            <a:ext cx="1228221" cy="307777"/>
          </a:xfrm>
          <a:prstGeom prst="rect">
            <a:avLst/>
          </a:prstGeom>
          <a:noFill/>
        </p:spPr>
        <p:txBody>
          <a:bodyPr wrap="none" rtlCol="0">
            <a:spAutoFit/>
          </a:bodyPr>
          <a:lstStyle/>
          <a:p>
            <a:r>
              <a:rPr lang="en-US" dirty="0" smtClean="0"/>
              <a:t>Training data</a:t>
            </a:r>
            <a:endParaRPr lang="en-US" dirty="0"/>
          </a:p>
        </p:txBody>
      </p:sp>
      <p:sp>
        <p:nvSpPr>
          <p:cNvPr id="46" name="TextBox 45"/>
          <p:cNvSpPr txBox="1"/>
          <p:nvPr/>
        </p:nvSpPr>
        <p:spPr>
          <a:xfrm>
            <a:off x="487797" y="2552641"/>
            <a:ext cx="920445" cy="738664"/>
          </a:xfrm>
          <a:prstGeom prst="rect">
            <a:avLst/>
          </a:prstGeom>
          <a:noFill/>
        </p:spPr>
        <p:txBody>
          <a:bodyPr wrap="none" rtlCol="0">
            <a:spAutoFit/>
          </a:bodyPr>
          <a:lstStyle/>
          <a:p>
            <a:r>
              <a:rPr lang="en-US" dirty="0" smtClean="0"/>
              <a:t>1 I like it </a:t>
            </a:r>
          </a:p>
          <a:p>
            <a:r>
              <a:rPr lang="en-US" dirty="0" smtClean="0"/>
              <a:t>0 I hate it</a:t>
            </a:r>
          </a:p>
          <a:p>
            <a:r>
              <a:rPr lang="mr-IN" dirty="0" smtClean="0"/>
              <a:t>…</a:t>
            </a:r>
            <a:endParaRPr lang="en-US" dirty="0"/>
          </a:p>
        </p:txBody>
      </p:sp>
      <p:sp>
        <p:nvSpPr>
          <p:cNvPr id="51" name="Rounded Rectangle 50"/>
          <p:cNvSpPr/>
          <p:nvPr/>
        </p:nvSpPr>
        <p:spPr>
          <a:xfrm>
            <a:off x="1976283" y="2499910"/>
            <a:ext cx="1085656" cy="12516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2183121" y="2151071"/>
            <a:ext cx="671979" cy="307777"/>
          </a:xfrm>
          <a:prstGeom prst="rect">
            <a:avLst/>
          </a:prstGeom>
          <a:noFill/>
        </p:spPr>
        <p:txBody>
          <a:bodyPr wrap="none" rtlCol="0">
            <a:spAutoFit/>
          </a:bodyPr>
          <a:lstStyle/>
          <a:p>
            <a:r>
              <a:rPr lang="en-US" dirty="0"/>
              <a:t>M</a:t>
            </a:r>
            <a:r>
              <a:rPr lang="en-US" dirty="0" smtClean="0"/>
              <a:t>odel</a:t>
            </a:r>
            <a:endParaRPr lang="en-US" dirty="0"/>
          </a:p>
        </p:txBody>
      </p:sp>
      <p:sp>
        <p:nvSpPr>
          <p:cNvPr id="53" name="TextBox 52"/>
          <p:cNvSpPr txBox="1"/>
          <p:nvPr/>
        </p:nvSpPr>
        <p:spPr>
          <a:xfrm>
            <a:off x="2083080" y="2582037"/>
            <a:ext cx="681597" cy="1169551"/>
          </a:xfrm>
          <a:prstGeom prst="rect">
            <a:avLst/>
          </a:prstGeom>
          <a:noFill/>
        </p:spPr>
        <p:txBody>
          <a:bodyPr wrap="none" rtlCol="0">
            <a:spAutoFit/>
          </a:bodyPr>
          <a:lstStyle/>
          <a:p>
            <a:r>
              <a:rPr lang="en-US" dirty="0" smtClean="0"/>
              <a:t>I 0</a:t>
            </a:r>
          </a:p>
          <a:p>
            <a:r>
              <a:rPr lang="en-US" dirty="0" smtClean="0"/>
              <a:t>It 0</a:t>
            </a:r>
          </a:p>
          <a:p>
            <a:r>
              <a:rPr lang="en-US" dirty="0" smtClean="0"/>
              <a:t>Like 1</a:t>
            </a:r>
            <a:br>
              <a:rPr lang="en-US" dirty="0" smtClean="0"/>
            </a:br>
            <a:r>
              <a:rPr lang="en-US" dirty="0" smtClean="0"/>
              <a:t>hate 0</a:t>
            </a:r>
          </a:p>
          <a:p>
            <a:r>
              <a:rPr lang="mr-IN" dirty="0" smtClean="0"/>
              <a:t>…</a:t>
            </a:r>
            <a:endParaRPr lang="en-US" dirty="0"/>
          </a:p>
        </p:txBody>
      </p:sp>
      <p:cxnSp>
        <p:nvCxnSpPr>
          <p:cNvPr id="55" name="Straight Arrow Connector 54"/>
          <p:cNvCxnSpPr>
            <a:stCxn id="30" idx="3"/>
          </p:cNvCxnSpPr>
          <p:nvPr/>
        </p:nvCxnSpPr>
        <p:spPr>
          <a:xfrm>
            <a:off x="1466656" y="2936671"/>
            <a:ext cx="509627" cy="16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Parallelogram 55"/>
          <p:cNvSpPr/>
          <p:nvPr/>
        </p:nvSpPr>
        <p:spPr>
          <a:xfrm>
            <a:off x="5334000" y="2151071"/>
            <a:ext cx="1752600" cy="430966"/>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57" name="TextBox 56"/>
          <p:cNvSpPr txBox="1"/>
          <p:nvPr/>
        </p:nvSpPr>
        <p:spPr>
          <a:xfrm>
            <a:off x="5562600" y="2225814"/>
            <a:ext cx="1295400" cy="307777"/>
          </a:xfrm>
          <a:prstGeom prst="rect">
            <a:avLst/>
          </a:prstGeom>
          <a:noFill/>
        </p:spPr>
        <p:txBody>
          <a:bodyPr wrap="square" rtlCol="0">
            <a:spAutoFit/>
          </a:bodyPr>
          <a:lstStyle/>
          <a:p>
            <a:r>
              <a:rPr lang="en-US" smtClean="0"/>
              <a:t>Twitter Feed</a:t>
            </a:r>
            <a:endParaRPr lang="en-US"/>
          </a:p>
        </p:txBody>
      </p:sp>
      <p:sp>
        <p:nvSpPr>
          <p:cNvPr id="58" name="Rounded Rectangle 57"/>
          <p:cNvSpPr/>
          <p:nvPr/>
        </p:nvSpPr>
        <p:spPr>
          <a:xfrm>
            <a:off x="5573486" y="2913809"/>
            <a:ext cx="1190528" cy="5641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5648415" y="3048335"/>
            <a:ext cx="1040670" cy="307777"/>
          </a:xfrm>
          <a:prstGeom prst="rect">
            <a:avLst/>
          </a:prstGeom>
          <a:noFill/>
        </p:spPr>
        <p:txBody>
          <a:bodyPr wrap="none" rtlCol="0">
            <a:spAutoFit/>
          </a:bodyPr>
          <a:lstStyle/>
          <a:p>
            <a:r>
              <a:rPr lang="en-US" dirty="0" smtClean="0"/>
              <a:t>I despise it</a:t>
            </a:r>
            <a:endParaRPr lang="en-US" dirty="0"/>
          </a:p>
        </p:txBody>
      </p:sp>
      <p:sp>
        <p:nvSpPr>
          <p:cNvPr id="60" name="Parallelogram 59"/>
          <p:cNvSpPr/>
          <p:nvPr/>
        </p:nvSpPr>
        <p:spPr>
          <a:xfrm>
            <a:off x="5265338" y="3867150"/>
            <a:ext cx="1973662" cy="381000"/>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5419412" y="3874288"/>
            <a:ext cx="1665514" cy="307777"/>
          </a:xfrm>
          <a:prstGeom prst="rect">
            <a:avLst/>
          </a:prstGeom>
          <a:noFill/>
        </p:spPr>
        <p:txBody>
          <a:bodyPr wrap="square" rtlCol="0">
            <a:spAutoFit/>
          </a:bodyPr>
          <a:lstStyle/>
          <a:p>
            <a:r>
              <a:rPr lang="en-US" dirty="0" smtClean="0"/>
              <a:t>Stream Processor</a:t>
            </a:r>
            <a:endParaRPr lang="en-US" dirty="0"/>
          </a:p>
        </p:txBody>
      </p:sp>
      <p:cxnSp>
        <p:nvCxnSpPr>
          <p:cNvPr id="63" name="Straight Arrow Connector 62"/>
          <p:cNvCxnSpPr>
            <a:endCxn id="58" idx="0"/>
          </p:cNvCxnSpPr>
          <p:nvPr/>
        </p:nvCxnSpPr>
        <p:spPr>
          <a:xfrm>
            <a:off x="6165300" y="2582037"/>
            <a:ext cx="3450" cy="33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168750" y="3477986"/>
            <a:ext cx="0" cy="273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p:cNvCxnSpPr/>
          <p:nvPr/>
        </p:nvCxnSpPr>
        <p:spPr>
          <a:xfrm rot="10800000">
            <a:off x="3200400" y="3048336"/>
            <a:ext cx="1905000" cy="97984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5573486" y="4587837"/>
            <a:ext cx="1190528" cy="4488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p:nvPr/>
        </p:nvCxnSpPr>
        <p:spPr>
          <a:xfrm>
            <a:off x="6150964" y="4248150"/>
            <a:ext cx="0" cy="273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573486" y="4637314"/>
            <a:ext cx="1051891" cy="307777"/>
          </a:xfrm>
          <a:prstGeom prst="rect">
            <a:avLst/>
          </a:prstGeom>
          <a:noFill/>
        </p:spPr>
        <p:txBody>
          <a:bodyPr wrap="none" rtlCol="0">
            <a:spAutoFit/>
          </a:bodyPr>
          <a:lstStyle/>
          <a:p>
            <a:r>
              <a:rPr lang="en-US" dirty="0" smtClean="0"/>
              <a:t>Email Alert</a:t>
            </a:r>
            <a:endParaRPr lang="en-US" dirty="0"/>
          </a:p>
        </p:txBody>
      </p:sp>
    </p:spTree>
    <p:extLst>
      <p:ext uri="{BB962C8B-B14F-4D97-AF65-F5344CB8AC3E}">
        <p14:creationId xmlns:p14="http://schemas.microsoft.com/office/powerpoint/2010/main" val="685379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Real time sentiment analysis</a:t>
            </a:r>
            <a:endParaRPr lang="en" dirty="0"/>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Train model using </a:t>
            </a:r>
            <a:r>
              <a:rPr lang="en-US" dirty="0" err="1" smtClean="0">
                <a:solidFill>
                  <a:srgbClr val="424242"/>
                </a:solidFill>
                <a:latin typeface="Calibri"/>
                <a:ea typeface="Calibri"/>
                <a:cs typeface="Calibri"/>
                <a:sym typeface="Calibri"/>
              </a:rPr>
              <a:t>OpenNLP</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Connect to twitter stream and process messages </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Count positive and negative events, record negative events for review</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Next video</a:t>
            </a:r>
            <a:endParaRPr lang="en" dirty="0"/>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Risk Modeling</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27748</TotalTime>
  <Words>287</Words>
  <Application>Microsoft Macintosh PowerPoint</Application>
  <PresentationFormat>On-screen Show (16:9)</PresentationFormat>
  <Paragraphs>41</Paragraphs>
  <Slides>5</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Calibri</vt:lpstr>
      <vt:lpstr>Roboto</vt:lpstr>
      <vt:lpstr>Wingdings</vt:lpstr>
      <vt:lpstr>Arial</vt:lpstr>
      <vt:lpstr>Packt</vt:lpstr>
      <vt:lpstr>Packt</vt:lpstr>
      <vt:lpstr>Real time Sentiment Analysis using OpenNLP and Teknek</vt:lpstr>
      <vt:lpstr>Sentiment Analysis</vt:lpstr>
      <vt:lpstr>Job Flow</vt:lpstr>
      <vt:lpstr>Real time sentiment analysis</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71</cp:revision>
  <dcterms:modified xsi:type="dcterms:W3CDTF">2017-06-15T21:56:27Z</dcterms:modified>
</cp:coreProperties>
</file>