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71" r:id="rId5"/>
    <p:sldId id="263" r:id="rId6"/>
    <p:sldId id="272"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7"/>
    <p:restoredTop sz="77793" autoAdjust="0"/>
  </p:normalViewPr>
  <p:slideViewPr>
    <p:cSldViewPr>
      <p:cViewPr varScale="1">
        <p:scale>
          <a:sx n="117" d="100"/>
          <a:sy n="117" d="100"/>
        </p:scale>
        <p:origin x="50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285050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extLst>
      <p:ext uri="{BB962C8B-B14F-4D97-AF65-F5344CB8AC3E}">
        <p14:creationId xmlns:p14="http://schemas.microsoft.com/office/powerpoint/2010/main" val="507325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theme" Target="../theme/theme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9" r:id="rId5"/>
    <p:sldLayoutId id="2147483681" r:id="rId6"/>
    <p:sldLayoutId id="2147483683" r:id="rId7"/>
    <p:sldLayoutId id="2147483684" r:id="rId8"/>
    <p:sldLayoutId id="2147483685" r:id="rId9"/>
    <p:sldLayoutId id="2147483686" r:id="rId10"/>
    <p:sldLayoutId id="2147483687" r:id="rId11"/>
    <p:sldLayoutId id="2147483688" r:id="rId12"/>
    <p:sldLayoutId id="2147483689" r:id="rId13"/>
    <p:sldLayoutId id="214748369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r>
              <a:rPr lang="en-US" dirty="0" smtClean="0"/>
              <a:t>Edge detection in image processing</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Scientific computing</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Edge Detection</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809750"/>
            <a:ext cx="3999900" cy="2710199"/>
          </a:xfrm>
          <a:prstGeom prst="rect">
            <a:avLst/>
          </a:prstGeom>
        </p:spPr>
        <p:txBody>
          <a:bodyPr lIns="91425" tIns="91425" rIns="91425" bIns="91425" anchor="t" anchorCtr="0">
            <a:noAutofit/>
          </a:bodyPr>
          <a:lstStyle/>
          <a:p>
            <a:pPr lvl="0"/>
            <a:r>
              <a:rPr lang="en-US" dirty="0" smtClean="0"/>
              <a:t>Edge detection can be used for a variety of applications from a printer feeding paper to processing satellite photography. </a:t>
            </a:r>
          </a:p>
          <a:p>
            <a:pPr lvl="0"/>
            <a:r>
              <a:rPr lang="en-US" dirty="0" smtClean="0"/>
              <a:t>The </a:t>
            </a:r>
            <a:r>
              <a:rPr lang="en-US" dirty="0" err="1" smtClean="0"/>
              <a:t>MarvinProject</a:t>
            </a:r>
            <a:r>
              <a:rPr lang="en-US" dirty="0" smtClean="0"/>
              <a:t> provides image filters that can handle a variety of tasks.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Flow</a:t>
            </a:r>
            <a:endParaRPr lang="en-US" dirty="0"/>
          </a:p>
        </p:txBody>
      </p:sp>
      <p:sp>
        <p:nvSpPr>
          <p:cNvPr id="21" name="Rounded Rectangle 20"/>
          <p:cNvSpPr/>
          <p:nvPr/>
        </p:nvSpPr>
        <p:spPr>
          <a:xfrm>
            <a:off x="304799" y="2479403"/>
            <a:ext cx="1138583" cy="529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286000" y="2876550"/>
            <a:ext cx="1219200" cy="9327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a:t>
            </a:r>
            <a:endParaRPr lang="en-US" dirty="0"/>
          </a:p>
        </p:txBody>
      </p:sp>
      <p:sp>
        <p:nvSpPr>
          <p:cNvPr id="20" name="TextBox 19"/>
          <p:cNvSpPr txBox="1"/>
          <p:nvPr/>
        </p:nvSpPr>
        <p:spPr>
          <a:xfrm>
            <a:off x="453141" y="2590064"/>
            <a:ext cx="841897" cy="307777"/>
          </a:xfrm>
          <a:prstGeom prst="rect">
            <a:avLst/>
          </a:prstGeom>
          <a:noFill/>
        </p:spPr>
        <p:txBody>
          <a:bodyPr wrap="none" rtlCol="0">
            <a:spAutoFit/>
          </a:bodyPr>
          <a:lstStyle/>
          <a:p>
            <a:r>
              <a:rPr lang="en-US" dirty="0" smtClean="0"/>
              <a:t>Picture1</a:t>
            </a:r>
            <a:endParaRPr lang="en-US" dirty="0"/>
          </a:p>
        </p:txBody>
      </p:sp>
      <p:sp>
        <p:nvSpPr>
          <p:cNvPr id="30" name="Rounded Rectangle 29"/>
          <p:cNvSpPr/>
          <p:nvPr/>
        </p:nvSpPr>
        <p:spPr>
          <a:xfrm>
            <a:off x="4952999" y="2415960"/>
            <a:ext cx="1872029" cy="1093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1558216" y="3348272"/>
            <a:ext cx="438846" cy="7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304799" y="3091139"/>
            <a:ext cx="1138583" cy="529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53141" y="3201800"/>
            <a:ext cx="841897" cy="307777"/>
          </a:xfrm>
          <a:prstGeom prst="rect">
            <a:avLst/>
          </a:prstGeom>
          <a:noFill/>
        </p:spPr>
        <p:txBody>
          <a:bodyPr wrap="none" rtlCol="0">
            <a:spAutoFit/>
          </a:bodyPr>
          <a:lstStyle/>
          <a:p>
            <a:r>
              <a:rPr lang="en-US" dirty="0" smtClean="0"/>
              <a:t>Picture2</a:t>
            </a:r>
            <a:endParaRPr lang="en-US" dirty="0"/>
          </a:p>
        </p:txBody>
      </p:sp>
      <p:sp>
        <p:nvSpPr>
          <p:cNvPr id="37" name="Rounded Rectangle 36"/>
          <p:cNvSpPr/>
          <p:nvPr/>
        </p:nvSpPr>
        <p:spPr>
          <a:xfrm>
            <a:off x="304799" y="3698603"/>
            <a:ext cx="1138583" cy="529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53141" y="3809264"/>
            <a:ext cx="841897" cy="307777"/>
          </a:xfrm>
          <a:prstGeom prst="rect">
            <a:avLst/>
          </a:prstGeom>
          <a:noFill/>
        </p:spPr>
        <p:txBody>
          <a:bodyPr wrap="none" rtlCol="0">
            <a:spAutoFit/>
          </a:bodyPr>
          <a:lstStyle/>
          <a:p>
            <a:r>
              <a:rPr lang="en-US" dirty="0" smtClean="0"/>
              <a:t>Picture3</a:t>
            </a:r>
            <a:endParaRPr lang="en-US" dirty="0"/>
          </a:p>
        </p:txBody>
      </p:sp>
      <p:sp>
        <p:nvSpPr>
          <p:cNvPr id="40" name="TextBox 39"/>
          <p:cNvSpPr txBox="1"/>
          <p:nvPr/>
        </p:nvSpPr>
        <p:spPr>
          <a:xfrm>
            <a:off x="2497195" y="2975141"/>
            <a:ext cx="841897" cy="738664"/>
          </a:xfrm>
          <a:prstGeom prst="rect">
            <a:avLst/>
          </a:prstGeom>
          <a:noFill/>
        </p:spPr>
        <p:txBody>
          <a:bodyPr wrap="none" rtlCol="0">
            <a:spAutoFit/>
          </a:bodyPr>
          <a:lstStyle/>
          <a:p>
            <a:r>
              <a:rPr lang="en-US" dirty="0" smtClean="0"/>
              <a:t>Picture1</a:t>
            </a:r>
            <a:br>
              <a:rPr lang="en-US" dirty="0" smtClean="0"/>
            </a:br>
            <a:r>
              <a:rPr lang="en-US" dirty="0" smtClean="0"/>
              <a:t>Picture2</a:t>
            </a:r>
            <a:br>
              <a:rPr lang="en-US" dirty="0" smtClean="0"/>
            </a:br>
            <a:r>
              <a:rPr lang="en-US" dirty="0" smtClean="0"/>
              <a:t>Picture3</a:t>
            </a:r>
            <a:endParaRPr lang="en-US" dirty="0"/>
          </a:p>
        </p:txBody>
      </p:sp>
      <p:sp>
        <p:nvSpPr>
          <p:cNvPr id="41" name="TextBox 40"/>
          <p:cNvSpPr txBox="1"/>
          <p:nvPr/>
        </p:nvSpPr>
        <p:spPr>
          <a:xfrm>
            <a:off x="226765" y="2091355"/>
            <a:ext cx="1208985" cy="307777"/>
          </a:xfrm>
          <a:prstGeom prst="rect">
            <a:avLst/>
          </a:prstGeom>
          <a:noFill/>
        </p:spPr>
        <p:txBody>
          <a:bodyPr wrap="none" rtlCol="0">
            <a:spAutoFit/>
          </a:bodyPr>
          <a:lstStyle/>
          <a:p>
            <a:r>
              <a:rPr lang="en-US" dirty="0" smtClean="0"/>
              <a:t>/</a:t>
            </a:r>
            <a:r>
              <a:rPr lang="en-US" dirty="0" err="1" smtClean="0"/>
              <a:t>tmp</a:t>
            </a:r>
            <a:r>
              <a:rPr lang="en-US" dirty="0" smtClean="0"/>
              <a:t>/</a:t>
            </a:r>
            <a:r>
              <a:rPr lang="en-US" dirty="0" err="1" smtClean="0"/>
              <a:t>imagein</a:t>
            </a:r>
            <a:endParaRPr lang="en-US" dirty="0"/>
          </a:p>
        </p:txBody>
      </p:sp>
      <p:sp>
        <p:nvSpPr>
          <p:cNvPr id="42" name="TextBox 41"/>
          <p:cNvSpPr txBox="1"/>
          <p:nvPr/>
        </p:nvSpPr>
        <p:spPr>
          <a:xfrm>
            <a:off x="2437883" y="2469736"/>
            <a:ext cx="960519" cy="307777"/>
          </a:xfrm>
          <a:prstGeom prst="rect">
            <a:avLst/>
          </a:prstGeom>
          <a:noFill/>
        </p:spPr>
        <p:txBody>
          <a:bodyPr wrap="none" rtlCol="0">
            <a:spAutoFit/>
          </a:bodyPr>
          <a:lstStyle/>
          <a:p>
            <a:r>
              <a:rPr lang="en-US" dirty="0" smtClean="0"/>
              <a:t>/</a:t>
            </a:r>
            <a:r>
              <a:rPr lang="en-US" dirty="0" err="1" smtClean="0"/>
              <a:t>tmp</a:t>
            </a:r>
            <a:r>
              <a:rPr lang="en-US" dirty="0" smtClean="0"/>
              <a:t>/work</a:t>
            </a:r>
            <a:endParaRPr lang="en-US" dirty="0"/>
          </a:p>
        </p:txBody>
      </p:sp>
      <p:sp>
        <p:nvSpPr>
          <p:cNvPr id="43" name="TextBox 42"/>
          <p:cNvSpPr txBox="1"/>
          <p:nvPr/>
        </p:nvSpPr>
        <p:spPr>
          <a:xfrm>
            <a:off x="5181600" y="2059996"/>
            <a:ext cx="970137" cy="307777"/>
          </a:xfrm>
          <a:prstGeom prst="rect">
            <a:avLst/>
          </a:prstGeom>
          <a:noFill/>
        </p:spPr>
        <p:txBody>
          <a:bodyPr wrap="none" rtlCol="0">
            <a:spAutoFit/>
          </a:bodyPr>
          <a:lstStyle/>
          <a:p>
            <a:r>
              <a:rPr lang="en-US" dirty="0" smtClean="0"/>
              <a:t>Mapper N</a:t>
            </a:r>
            <a:endParaRPr lang="en-US" dirty="0"/>
          </a:p>
        </p:txBody>
      </p:sp>
      <p:sp>
        <p:nvSpPr>
          <p:cNvPr id="44" name="Rounded Rectangle 43"/>
          <p:cNvSpPr/>
          <p:nvPr/>
        </p:nvSpPr>
        <p:spPr>
          <a:xfrm>
            <a:off x="4942112" y="3723955"/>
            <a:ext cx="1872029" cy="1093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097005" y="3820329"/>
            <a:ext cx="1717137" cy="954107"/>
          </a:xfrm>
          <a:prstGeom prst="rect">
            <a:avLst/>
          </a:prstGeom>
          <a:noFill/>
        </p:spPr>
        <p:txBody>
          <a:bodyPr wrap="none" rtlCol="0">
            <a:spAutoFit/>
          </a:bodyPr>
          <a:lstStyle/>
          <a:p>
            <a:r>
              <a:rPr lang="en-US" dirty="0" smtClean="0"/>
              <a:t>Picture2</a:t>
            </a:r>
          </a:p>
          <a:p>
            <a:r>
              <a:rPr lang="en-US" dirty="0" smtClean="0"/>
              <a:t>Picture2_segments</a:t>
            </a:r>
            <a:br>
              <a:rPr lang="en-US" dirty="0" smtClean="0"/>
            </a:br>
            <a:r>
              <a:rPr lang="en-US" dirty="0" smtClean="0"/>
              <a:t>Picture2_filter</a:t>
            </a:r>
          </a:p>
          <a:p>
            <a:r>
              <a:rPr lang="mr-IN" dirty="0" smtClean="0"/>
              <a:t>…</a:t>
            </a:r>
            <a:endParaRPr lang="en-US" dirty="0"/>
          </a:p>
        </p:txBody>
      </p:sp>
      <p:sp>
        <p:nvSpPr>
          <p:cNvPr id="46" name="TextBox 45"/>
          <p:cNvSpPr txBox="1"/>
          <p:nvPr/>
        </p:nvSpPr>
        <p:spPr>
          <a:xfrm>
            <a:off x="5059797" y="2498087"/>
            <a:ext cx="1717137" cy="954107"/>
          </a:xfrm>
          <a:prstGeom prst="rect">
            <a:avLst/>
          </a:prstGeom>
          <a:noFill/>
        </p:spPr>
        <p:txBody>
          <a:bodyPr wrap="none" rtlCol="0">
            <a:spAutoFit/>
          </a:bodyPr>
          <a:lstStyle/>
          <a:p>
            <a:r>
              <a:rPr lang="en-US" dirty="0"/>
              <a:t>P</a:t>
            </a:r>
            <a:r>
              <a:rPr lang="en-US" dirty="0" smtClean="0"/>
              <a:t>icture1</a:t>
            </a:r>
          </a:p>
          <a:p>
            <a:r>
              <a:rPr lang="en-US" dirty="0" smtClean="0"/>
              <a:t>Picture1_segments</a:t>
            </a:r>
            <a:br>
              <a:rPr lang="en-US" dirty="0" smtClean="0"/>
            </a:br>
            <a:r>
              <a:rPr lang="en-US" dirty="0" smtClean="0"/>
              <a:t>Picture1_filter</a:t>
            </a:r>
          </a:p>
          <a:p>
            <a:r>
              <a:rPr lang="mr-IN" dirty="0" smtClean="0"/>
              <a:t>…</a:t>
            </a:r>
            <a:endParaRPr lang="en-US" dirty="0"/>
          </a:p>
        </p:txBody>
      </p:sp>
      <p:cxnSp>
        <p:nvCxnSpPr>
          <p:cNvPr id="47" name="Straight Arrow Connector 46"/>
          <p:cNvCxnSpPr/>
          <p:nvPr/>
        </p:nvCxnSpPr>
        <p:spPr>
          <a:xfrm flipV="1">
            <a:off x="3293029" y="2876104"/>
            <a:ext cx="1493862" cy="207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274604" y="3356357"/>
            <a:ext cx="1405573" cy="606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7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Migrating data between</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manifest with one file per line for </a:t>
            </a:r>
            <a:r>
              <a:rPr lang="en-US" dirty="0" err="1" smtClean="0">
                <a:solidFill>
                  <a:srgbClr val="424242"/>
                </a:solidFill>
                <a:latin typeface="Calibri"/>
                <a:ea typeface="Calibri"/>
                <a:cs typeface="Calibri"/>
                <a:sym typeface="Calibri"/>
              </a:rPr>
              <a:t>NLineInput</a:t>
            </a:r>
            <a:r>
              <a:rPr lang="en-US" dirty="0" smtClean="0">
                <a:solidFill>
                  <a:srgbClr val="424242"/>
                </a:solidFill>
                <a:latin typeface="Calibri"/>
                <a:ea typeface="Calibri"/>
                <a:cs typeface="Calibri"/>
                <a:sym typeface="Calibri"/>
              </a:rPr>
              <a:t> Format</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For each input line open corresponding files creating multiple output files</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View images created as well as data. Discuss potential enhancements.</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Design aspects to note</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Using </a:t>
            </a:r>
            <a:r>
              <a:rPr lang="en-US" sz="2000" dirty="0" err="1" smtClean="0">
                <a:solidFill>
                  <a:srgbClr val="434343"/>
                </a:solidFill>
              </a:rPr>
              <a:t>NLineInputFormat</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Direct </a:t>
            </a:r>
            <a:r>
              <a:rPr lang="en-US" sz="2000" dirty="0" err="1" smtClean="0">
                <a:solidFill>
                  <a:srgbClr val="434343"/>
                </a:solidFill>
              </a:rPr>
              <a:t>FSData</a:t>
            </a:r>
            <a:r>
              <a:rPr lang="en-US" sz="2000" dirty="0" smtClean="0">
                <a:solidFill>
                  <a:srgbClr val="434343"/>
                </a:solidFill>
              </a:rPr>
              <a:t> </a:t>
            </a:r>
            <a:r>
              <a:rPr lang="en-US" sz="2000" dirty="0" err="1" smtClean="0">
                <a:solidFill>
                  <a:srgbClr val="434343"/>
                </a:solidFill>
              </a:rPr>
              <a:t>Input/Output</a:t>
            </a:r>
            <a:r>
              <a:rPr lang="en-US" sz="2000" dirty="0" smtClean="0">
                <a:solidFill>
                  <a:srgbClr val="434343"/>
                </a:solidFill>
              </a:rPr>
              <a:t> streams from mapper</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Writing side-files and map output</a:t>
            </a:r>
            <a:endParaRPr lang="en-US" sz="2000" dirty="0" smtClean="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Computationally expensive mapper processes </a:t>
            </a:r>
          </a:p>
          <a:p>
            <a:pPr marL="457200" lvl="0" indent="-355600" rtl="0">
              <a:spcBef>
                <a:spcPts val="0"/>
              </a:spcBef>
              <a:buClr>
                <a:srgbClr val="434343"/>
              </a:buClr>
              <a:buSzPct val="100000"/>
              <a:buChar char="●"/>
            </a:pPr>
            <a:r>
              <a:rPr lang="en-US" sz="2000" dirty="0" smtClean="0">
                <a:solidFill>
                  <a:srgbClr val="434343"/>
                </a:solidFill>
              </a:rPr>
              <a:t>Emitting text from mapper to save as output file</a:t>
            </a:r>
            <a:endParaRPr lang="en-US" sz="2000" dirty="0" smtClean="0">
              <a:solidFill>
                <a:srgbClr val="434343"/>
              </a:solidFill>
            </a:endParaRPr>
          </a:p>
        </p:txBody>
      </p:sp>
    </p:spTree>
    <p:extLst>
      <p:ext uri="{BB962C8B-B14F-4D97-AF65-F5344CB8AC3E}">
        <p14:creationId xmlns:p14="http://schemas.microsoft.com/office/powerpoint/2010/main" val="1115280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Genome processing with Blast</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26716</TotalTime>
  <Words>328</Words>
  <Application>Microsoft Macintosh PowerPoint</Application>
  <PresentationFormat>On-screen Show (16:9)</PresentationFormat>
  <Paragraphs>48</Paragraphs>
  <Slides>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Edge detection in image processing</vt:lpstr>
      <vt:lpstr>Edge Detection</vt:lpstr>
      <vt:lpstr>Job Flow</vt:lpstr>
      <vt:lpstr>Migrating data between</vt:lpstr>
      <vt:lpstr>Design aspects to note</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64</cp:revision>
  <dcterms:modified xsi:type="dcterms:W3CDTF">2017-06-15T04:44:19Z</dcterms:modified>
</cp:coreProperties>
</file>