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notesMasterIdLst>
    <p:notesMasterId r:id="rId15"/>
  </p:notesMasterIdLst>
  <p:sldIdLst>
    <p:sldId id="324" r:id="rId3"/>
    <p:sldId id="268" r:id="rId4"/>
    <p:sldId id="276" r:id="rId5"/>
    <p:sldId id="305" r:id="rId6"/>
    <p:sldId id="307" r:id="rId7"/>
    <p:sldId id="314" r:id="rId8"/>
    <p:sldId id="326" r:id="rId9"/>
    <p:sldId id="327" r:id="rId10"/>
    <p:sldId id="328" r:id="rId11"/>
    <p:sldId id="329" r:id="rId12"/>
    <p:sldId id="316"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ection>
        <p14:section name="About Us" id="{04F857F6-AE8C-4C13-800B-180EA1AD4CF8}">
          <p14:sldIdLst>
            <p14:sldId id="268"/>
          </p14:sldIdLst>
        </p14:section>
        <p14:section name="What We Offer" id="{CCCDB39D-5A30-4E57-BC5F-A48BCDBBE91E}">
          <p14:sldIdLst>
            <p14:sldId id="276"/>
          </p14:sldIdLst>
        </p14:section>
        <p14:section name="Infographic" id="{56FA4075-6947-4C93-8063-C210627DE799}">
          <p14:sldIdLst>
            <p14:sldId id="305"/>
            <p14:sldId id="307"/>
            <p14:sldId id="314"/>
            <p14:sldId id="326"/>
            <p14:sldId id="327"/>
            <p14:sldId id="328"/>
          </p14:sldIdLst>
        </p14:section>
        <p14:section name="Page Break" id="{534945C8-657B-4553-80B7-9DF9EDD5F09E}">
          <p14:sldIdLst>
            <p14:sldId id="329"/>
            <p14:sldId id="316"/>
            <p14:sldId id="323"/>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712" autoAdjust="0"/>
  </p:normalViewPr>
  <p:slideViewPr>
    <p:cSldViewPr snapToGrid="0" showGuides="1">
      <p:cViewPr varScale="1">
        <p:scale>
          <a:sx n="67" d="100"/>
          <a:sy n="67" d="100"/>
        </p:scale>
        <p:origin x="640" y="44"/>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EAA9D-6ECD-423A-A025-203F08EF43F7}" type="datetimeFigureOut">
              <a:rPr lang="en-CA" smtClean="0"/>
              <a:t>2020-09-17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5760D-9C70-4F9A-92F3-7429C30F23E4}" type="slidenum">
              <a:rPr lang="en-CA" smtClean="0"/>
              <a:t>‹#›</a:t>
            </a:fld>
            <a:endParaRPr lang="en-CA"/>
          </a:p>
        </p:txBody>
      </p:sp>
    </p:spTree>
    <p:extLst>
      <p:ext uri="{BB962C8B-B14F-4D97-AF65-F5344CB8AC3E}">
        <p14:creationId xmlns:p14="http://schemas.microsoft.com/office/powerpoint/2010/main" val="214507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0F5760D-9C70-4F9A-92F3-7429C30F23E4}" type="slidenum">
              <a:rPr lang="en-CA" smtClean="0"/>
              <a:t>2</a:t>
            </a:fld>
            <a:endParaRPr lang="en-CA"/>
          </a:p>
        </p:txBody>
      </p:sp>
    </p:spTree>
    <p:extLst>
      <p:ext uri="{BB962C8B-B14F-4D97-AF65-F5344CB8AC3E}">
        <p14:creationId xmlns:p14="http://schemas.microsoft.com/office/powerpoint/2010/main" val="154230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29000"/>
            <a:ext cx="8995410" cy="588220"/>
          </a:xfrm>
        </p:spPr>
        <p:txBody>
          <a:bodyPr/>
          <a:lstStyle/>
          <a:p>
            <a:pPr>
              <a:lnSpc>
                <a:spcPct val="150000"/>
              </a:lnSpc>
            </a:pPr>
            <a:endParaRPr lang="en-ID" sz="1600" spc="600" dirty="0">
              <a:solidFill>
                <a:schemeClr val="tx1"/>
              </a:solidFill>
              <a:latin typeface="+mj-lt"/>
              <a:ea typeface="Open Sans" panose="020B0606030504020204" pitchFamily="34" charset="0"/>
              <a:cs typeface="Open Sans" panose="020B0606030504020204" pitchFamily="34" charset="0"/>
            </a:endParaRP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Edward Cheng</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5500" b="1" dirty="0">
                <a:solidFill>
                  <a:schemeClr val="accent1"/>
                </a:solidFill>
              </a:rPr>
              <a:t>NLP Twitter Sentiment Classification</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Analysis</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550819"/>
            <a:ext cx="10823398" cy="3908762"/>
          </a:xfrm>
          <a:prstGeom prst="rect">
            <a:avLst/>
          </a:prstGeom>
          <a:noFill/>
        </p:spPr>
        <p:txBody>
          <a:bodyPr wrap="square" rtlCol="0">
            <a:spAutoFit/>
          </a:bodyPr>
          <a:lstStyle/>
          <a:p>
            <a:pPr marL="285750" indent="-285750">
              <a:buFont typeface="Arial" panose="020B0604020202020204" pitchFamily="34" charset="0"/>
              <a:buChar char="•"/>
            </a:pPr>
            <a:r>
              <a:rPr lang="en-CA" sz="1600" dirty="0"/>
              <a:t>Final model details:</a:t>
            </a:r>
          </a:p>
          <a:p>
            <a:pPr marL="742950" lvl="1" indent="-285750">
              <a:buFont typeface="Arial" panose="020B0604020202020204" pitchFamily="34" charset="0"/>
              <a:buChar char="•"/>
            </a:pPr>
            <a:r>
              <a:rPr lang="en-CA" sz="1600" dirty="0"/>
              <a:t>Two layers</a:t>
            </a:r>
          </a:p>
          <a:p>
            <a:pPr marL="742950" lvl="1" indent="-285750">
              <a:buFont typeface="Arial" panose="020B0604020202020204" pitchFamily="34" charset="0"/>
              <a:buChar char="•"/>
            </a:pPr>
            <a:r>
              <a:rPr lang="en-CA" sz="1600" dirty="0"/>
              <a:t>Early stopping</a:t>
            </a:r>
          </a:p>
          <a:p>
            <a:pPr marL="742950" lvl="1" indent="-285750">
              <a:buFont typeface="Arial" panose="020B0604020202020204" pitchFamily="34" charset="0"/>
              <a:buChar char="•"/>
            </a:pPr>
            <a:r>
              <a:rPr lang="en-CA" sz="1600" dirty="0"/>
              <a:t>L1 regularization</a:t>
            </a:r>
          </a:p>
          <a:p>
            <a:pPr marL="742950" lvl="1" indent="-285750">
              <a:buFont typeface="Arial" panose="020B0604020202020204" pitchFamily="34" charset="0"/>
              <a:buChar char="•"/>
            </a:pPr>
            <a:r>
              <a:rPr lang="en-CA" sz="1600" dirty="0"/>
              <a:t>Dropout layers </a:t>
            </a:r>
          </a:p>
          <a:p>
            <a:pPr marL="742950" lvl="1" indent="-285750">
              <a:buFont typeface="Arial" panose="020B0604020202020204" pitchFamily="34" charset="0"/>
              <a:buChar char="•"/>
            </a:pPr>
            <a:r>
              <a:rPr lang="en-CA" sz="1600" dirty="0"/>
              <a:t>Data augmentation</a:t>
            </a:r>
          </a:p>
          <a:p>
            <a:pPr marL="742950" lvl="1" indent="-285750">
              <a:buFont typeface="Arial" panose="020B0604020202020204" pitchFamily="34" charset="0"/>
              <a:buChar char="•"/>
            </a:pPr>
            <a:r>
              <a:rPr lang="en-CA" sz="1600" dirty="0"/>
              <a:t>SGD optimizer algorithm</a:t>
            </a:r>
          </a:p>
          <a:p>
            <a:endParaRPr lang="en-CA" sz="1600" dirty="0"/>
          </a:p>
          <a:p>
            <a:pPr marL="285750" indent="-285750">
              <a:buFont typeface="Arial" panose="020B0604020202020204" pitchFamily="34" charset="0"/>
              <a:buChar char="•"/>
            </a:pPr>
            <a:r>
              <a:rPr lang="en-CA" sz="1600" dirty="0"/>
              <a:t>Working with a multi-categorical classification problem, our model performed significantly better than random guessing</a:t>
            </a:r>
          </a:p>
          <a:p>
            <a:pPr marL="742950" lvl="1" indent="-285750">
              <a:buFont typeface="Arial" panose="020B0604020202020204" pitchFamily="34" charset="0"/>
              <a:buChar char="•"/>
            </a:pPr>
            <a:r>
              <a:rPr lang="en-CA" sz="1600" dirty="0"/>
              <a:t>With random guessing, one would predict the tweet’s sentiment 33.33% of the time correctly</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2000" b="1" i="1" dirty="0"/>
              <a:t>With our model, it would predict the tweet’s correct sentiment 75.4% of the time </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endParaRPr lang="en-CA" b="1" dirty="0"/>
          </a:p>
        </p:txBody>
      </p:sp>
    </p:spTree>
    <p:extLst>
      <p:ext uri="{BB962C8B-B14F-4D97-AF65-F5344CB8AC3E}">
        <p14:creationId xmlns:p14="http://schemas.microsoft.com/office/powerpoint/2010/main" val="17739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Future Work</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192198"/>
            <a:ext cx="10823398" cy="2862322"/>
          </a:xfrm>
          <a:prstGeom prst="rect">
            <a:avLst/>
          </a:prstGeom>
          <a:noFill/>
        </p:spPr>
        <p:txBody>
          <a:bodyPr wrap="square" rtlCol="0">
            <a:spAutoFit/>
          </a:bodyPr>
          <a:lstStyle/>
          <a:p>
            <a:endParaRPr lang="en-CA" dirty="0"/>
          </a:p>
          <a:p>
            <a:pPr marL="285750" indent="-285750">
              <a:buFont typeface="Arial" panose="020B0604020202020204" pitchFamily="34" charset="0"/>
              <a:buChar char="•"/>
            </a:pPr>
            <a:r>
              <a:rPr lang="en-CA" dirty="0"/>
              <a:t>Collect more data to train the models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Spend more time preprocessing the text data</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Trying out more modelling algorithms such as XG boost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Applying weight initializations to the neural networks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Trying out more deep neural networks such as GRU</a:t>
            </a:r>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b="1" dirty="0">
                <a:solidFill>
                  <a:schemeClr val="tx1"/>
                </a:solidFill>
                <a:ea typeface="Open Sans" panose="020B0606030504020204" pitchFamily="34" charset="0"/>
                <a:cs typeface="Open Sans" panose="020B0606030504020204" pitchFamily="34" charset="0"/>
              </a:rPr>
              <a:t>Flatiron School Online Data Science Bootcamp</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Twitter</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29806" y="1556298"/>
            <a:ext cx="5022674" cy="2448491"/>
          </a:xfrm>
          <a:prstGeom prst="rect">
            <a:avLst/>
          </a:prstGeom>
          <a:noFill/>
        </p:spPr>
        <p:txBody>
          <a:bodyPr wrap="square" rtlCol="0">
            <a:spAutoFit/>
          </a:bodyPr>
          <a:lstStyle/>
          <a:p>
            <a:pPr algn="just">
              <a:lnSpc>
                <a:spcPct val="150000"/>
              </a:lnSpc>
            </a:pPr>
            <a:r>
              <a:rPr lang="en-US" sz="1150" dirty="0"/>
              <a:t>Twitter is a popular social media platform used by hundreds of millions of people around the globe. In fact, the current estimate of twitter users amount to approximately 330 million monthly active users and 145 million daily active users on Twitter. 63 percent of all Twitter users worldwide are between the ages of 35 and 65. You can find some more statistics about the usage of Twitter around the world below. The CEO of twitter has tasked me with building a model that has the capabilities of analyzing Twitter sentiments about Apple and Google products. The human raters rated the sentiment in over 9,000 Tweets as positive, negative, or neither. </a:t>
            </a:r>
            <a:endParaRPr lang="en-US" sz="115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45748" y="4138452"/>
            <a:ext cx="2573802" cy="400110"/>
          </a:xfrm>
          <a:prstGeom prst="rect">
            <a:avLst/>
          </a:prstGeom>
          <a:noFill/>
        </p:spPr>
        <p:txBody>
          <a:bodyPr wrap="square" rtlCol="0">
            <a:spAutoFit/>
          </a:bodyPr>
          <a:lstStyle/>
          <a:p>
            <a:r>
              <a:rPr lang="en-US" sz="2000" b="1" dirty="0">
                <a:solidFill>
                  <a:schemeClr val="accent4"/>
                </a:solidFill>
                <a:latin typeface="+mj-lt"/>
              </a:rPr>
              <a:t>11.7 million</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2"/>
            <a:ext cx="3490662"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App store downloads in the first quarter in 2019. Twitter enjoyed a year-over-year increase of 3.6% since 2015.</a:t>
            </a:r>
          </a:p>
        </p:txBody>
      </p:sp>
      <p:sp>
        <p:nvSpPr>
          <p:cNvPr id="110" name="TextBox 109">
            <a:extLst>
              <a:ext uri="{FF2B5EF4-FFF2-40B4-BE49-F238E27FC236}">
                <a16:creationId xmlns:a16="http://schemas.microsoft.com/office/drawing/2014/main" id="{B3384D44-1000-48F7-AA64-6A25E264F46F}"/>
              </a:ext>
            </a:extLst>
          </p:cNvPr>
          <p:cNvSpPr txBox="1"/>
          <p:nvPr/>
        </p:nvSpPr>
        <p:spPr>
          <a:xfrm>
            <a:off x="4284587" y="4107674"/>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809100" y="4138452"/>
            <a:ext cx="2573802" cy="400110"/>
          </a:xfrm>
          <a:prstGeom prst="rect">
            <a:avLst/>
          </a:prstGeom>
          <a:noFill/>
        </p:spPr>
        <p:txBody>
          <a:bodyPr wrap="square" rtlCol="0">
            <a:spAutoFit/>
          </a:bodyPr>
          <a:lstStyle/>
          <a:p>
            <a:r>
              <a:rPr lang="en-US" sz="2000" b="1" dirty="0">
                <a:solidFill>
                  <a:schemeClr val="accent2"/>
                </a:solidFill>
                <a:latin typeface="+mj-lt"/>
              </a:rPr>
              <a:t>500 million </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284587" y="4538562"/>
            <a:ext cx="2573802"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Tweets are sent each day, which equates to 5.787 tweets per second.</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285551" y="4105641"/>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7818407" y="4139453"/>
            <a:ext cx="2573802" cy="400110"/>
          </a:xfrm>
          <a:prstGeom prst="rect">
            <a:avLst/>
          </a:prstGeom>
          <a:noFill/>
        </p:spPr>
        <p:txBody>
          <a:bodyPr wrap="square" rtlCol="0">
            <a:spAutoFit/>
          </a:bodyPr>
          <a:lstStyle/>
          <a:p>
            <a:r>
              <a:rPr lang="en-US" sz="2000" b="1" dirty="0">
                <a:solidFill>
                  <a:schemeClr val="accent3"/>
                </a:solidFill>
                <a:latin typeface="+mj-lt"/>
              </a:rPr>
              <a:t>40%</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285551" y="4538562"/>
            <a:ext cx="4056676"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Twitter users reported purchasing something after seeing it on the platform.</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30969" y="1224613"/>
            <a:ext cx="4550248" cy="461665"/>
          </a:xfrm>
          <a:prstGeom prst="rect">
            <a:avLst/>
          </a:prstGeom>
          <a:noFill/>
        </p:spPr>
        <p:txBody>
          <a:bodyPr wrap="square" rtlCol="0">
            <a:spAutoFit/>
          </a:bodyPr>
          <a:lstStyle/>
          <a:p>
            <a:r>
              <a:rPr lang="en-US" sz="2400" b="1" dirty="0">
                <a:solidFill>
                  <a:schemeClr val="accent1"/>
                </a:solidFill>
                <a:latin typeface="+mj-lt"/>
              </a:rPr>
              <a:t>Our Mission</a:t>
            </a:r>
          </a:p>
        </p:txBody>
      </p:sp>
      <p:sp>
        <p:nvSpPr>
          <p:cNvPr id="6" name="Text Placeholder 5">
            <a:extLst>
              <a:ext uri="{FF2B5EF4-FFF2-40B4-BE49-F238E27FC236}">
                <a16:creationId xmlns:a16="http://schemas.microsoft.com/office/drawing/2014/main" id="{C7C5100E-788E-4B6E-8359-BCCB8AB333DE}"/>
              </a:ext>
            </a:extLst>
          </p:cNvPr>
          <p:cNvSpPr>
            <a:spLocks noGrp="1"/>
          </p:cNvSpPr>
          <p:nvPr>
            <p:ph type="body" sz="quarter" idx="11"/>
          </p:nvPr>
        </p:nvSpPr>
        <p:spPr/>
        <p:txBody>
          <a:bodyPr/>
          <a:lstStyle/>
          <a:p>
            <a:endParaRPr lang="en-CA" dirty="0"/>
          </a:p>
          <a:p>
            <a:endParaRPr lang="en-CA" dirty="0"/>
          </a:p>
        </p:txBody>
      </p:sp>
      <p:pic>
        <p:nvPicPr>
          <p:cNvPr id="7" name="Picture Placeholder 6">
            <a:extLst>
              <a:ext uri="{FF2B5EF4-FFF2-40B4-BE49-F238E27FC236}">
                <a16:creationId xmlns:a16="http://schemas.microsoft.com/office/drawing/2014/main" id="{BAE2F6EA-57E9-4CD9-ADB9-CD0371CE34B2}"/>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228" b="9228"/>
          <a:stretch>
            <a:fillRect/>
          </a:stretch>
        </p:blipFill>
        <p:spPr>
          <a:xfrm>
            <a:off x="526533" y="1391858"/>
            <a:ext cx="5322463" cy="2538618"/>
          </a:xfrm>
        </p:spPr>
      </p:pic>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Process</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50617" cy="338554"/>
          </a:xfrm>
          <a:prstGeom prst="rect">
            <a:avLst/>
          </a:prstGeom>
          <a:noFill/>
        </p:spPr>
        <p:txBody>
          <a:bodyPr wrap="none" rtlCol="0">
            <a:spAutoFit/>
          </a:bodyPr>
          <a:lstStyle/>
          <a:p>
            <a:r>
              <a:rPr lang="en-ID" sz="1600" dirty="0">
                <a:latin typeface="+mj-lt"/>
                <a:cs typeface="Poppins" panose="02000000000000000000" pitchFamily="2" charset="0"/>
              </a:rPr>
              <a:t>Obtain the Data</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56861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Import the csv file containing over 9000 tweets.</a:t>
            </a:r>
            <a:endParaRPr lang="id-ID" sz="11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778564" cy="338554"/>
          </a:xfrm>
          <a:prstGeom prst="rect">
            <a:avLst/>
          </a:prstGeom>
          <a:noFill/>
        </p:spPr>
        <p:txBody>
          <a:bodyPr wrap="none" rtlCol="0">
            <a:spAutoFit/>
          </a:bodyPr>
          <a:lstStyle/>
          <a:p>
            <a:r>
              <a:rPr lang="en-ID" sz="1600" dirty="0">
                <a:latin typeface="+mj-lt"/>
                <a:cs typeface="Poppins" panose="02000000000000000000" pitchFamily="2" charset="0"/>
              </a:rPr>
              <a:t>Text Pre-processing</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2599943"/>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Check for NA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Stop word Removal:</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Removal of punctuation and numbers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Remove capitalization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Regex modifications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Lemmatization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Noise removal</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Tokenization</a:t>
            </a:r>
          </a:p>
          <a:p>
            <a:pPr marL="628650" lvl="1" indent="-171450">
              <a:lnSpc>
                <a:spcPct val="150000"/>
              </a:lnSpc>
              <a:buFont typeface="Arial" panose="020B0604020202020204" pitchFamily="34" charset="0"/>
              <a:buChar char="•"/>
            </a:pPr>
            <a:endParaRPr lang="en-CA" sz="11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613840" cy="338554"/>
          </a:xfrm>
          <a:prstGeom prst="rect">
            <a:avLst/>
          </a:prstGeom>
          <a:noFill/>
        </p:spPr>
        <p:txBody>
          <a:bodyPr wrap="none" rtlCol="0">
            <a:spAutoFit/>
          </a:bodyPr>
          <a:lstStyle/>
          <a:p>
            <a:r>
              <a:rPr lang="en-ID" sz="1600" dirty="0">
                <a:latin typeface="+mj-lt"/>
                <a:cs typeface="Poppins" panose="02000000000000000000" pitchFamily="2" charset="0"/>
              </a:rPr>
              <a:t>Explore the Data</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209211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relationships between categorical and continuous predictor variables with the target variable ‘well condition’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Observe for any patterns/trends, which indicates that a certain variable may be useful for the final model</a:t>
            </a:r>
            <a:endParaRPr lang="id-ID"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29971" cy="338554"/>
          </a:xfrm>
          <a:prstGeom prst="rect">
            <a:avLst/>
          </a:prstGeom>
          <a:noFill/>
        </p:spPr>
        <p:txBody>
          <a:bodyPr wrap="none" rtlCol="0">
            <a:spAutoFit/>
          </a:bodyPr>
          <a:lstStyle/>
          <a:p>
            <a:r>
              <a:rPr lang="en-ID" sz="1600" dirty="0">
                <a:latin typeface="+mj-lt"/>
                <a:cs typeface="Poppins" panose="02000000000000000000" pitchFamily="2" charset="0"/>
              </a:rPr>
              <a:t>Model the Data</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74229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Run 6 different models: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Multinomial NB Classifier</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Logistic Regression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Random Forest</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Support Vector Classifier</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Deep Neural Network (Base model)</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Deep Neural Network (Regularized, with dropout)</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Pre-processed text data</a:t>
            </a:r>
          </a:p>
        </p:txBody>
      </p:sp>
      <p:sp>
        <p:nvSpPr>
          <p:cNvPr id="5" name="Rectangle 4">
            <a:extLst>
              <a:ext uri="{FF2B5EF4-FFF2-40B4-BE49-F238E27FC236}">
                <a16:creationId xmlns:a16="http://schemas.microsoft.com/office/drawing/2014/main" id="{BEFBC71D-0D2C-4377-96C5-9E111A0ED756}"/>
              </a:ext>
            </a:extLst>
          </p:cNvPr>
          <p:cNvSpPr/>
          <p:nvPr/>
        </p:nvSpPr>
        <p:spPr>
          <a:xfrm>
            <a:off x="778062" y="1240873"/>
            <a:ext cx="473206" cy="369332"/>
          </a:xfrm>
          <a:prstGeom prst="rect">
            <a:avLst/>
          </a:prstGeom>
        </p:spPr>
        <p:txBody>
          <a:bodyPr wrap="none">
            <a:spAutoFit/>
          </a:bodyPr>
          <a:lstStyle/>
          <a:p>
            <a:pPr marL="285750" indent="-285750">
              <a:buFont typeface="Arial" panose="020B0604020202020204" pitchFamily="34" charset="0"/>
              <a:buChar char="•"/>
            </a:pPr>
            <a:endParaRPr lang="id-ID" b="1" dirty="0">
              <a:solidFill>
                <a:schemeClr val="accent4"/>
              </a:solidFill>
              <a:cs typeface="Poppins" panose="02000000000000000000" pitchFamily="2" charset="0"/>
            </a:endParaRPr>
          </a:p>
        </p:txBody>
      </p:sp>
      <p:sp>
        <p:nvSpPr>
          <p:cNvPr id="6" name="Rectangle 5">
            <a:extLst>
              <a:ext uri="{FF2B5EF4-FFF2-40B4-BE49-F238E27FC236}">
                <a16:creationId xmlns:a16="http://schemas.microsoft.com/office/drawing/2014/main" id="{124F09AC-1D58-446C-AD74-3EC309287C3D}"/>
              </a:ext>
            </a:extLst>
          </p:cNvPr>
          <p:cNvSpPr/>
          <p:nvPr/>
        </p:nvSpPr>
        <p:spPr>
          <a:xfrm>
            <a:off x="2663115" y="1030815"/>
            <a:ext cx="2738057" cy="369332"/>
          </a:xfrm>
          <a:prstGeom prst="rect">
            <a:avLst/>
          </a:prstGeom>
        </p:spPr>
        <p:txBody>
          <a:bodyPr wrap="none">
            <a:spAutoFit/>
          </a:bodyPr>
          <a:lstStyle/>
          <a:p>
            <a:r>
              <a:rPr lang="en-US" b="1" dirty="0">
                <a:solidFill>
                  <a:schemeClr val="accent1"/>
                </a:solidFill>
              </a:rPr>
              <a:t>Non-tokenized Version</a:t>
            </a:r>
          </a:p>
        </p:txBody>
      </p:sp>
      <p:sp>
        <p:nvSpPr>
          <p:cNvPr id="7" name="Rectangle 6">
            <a:extLst>
              <a:ext uri="{FF2B5EF4-FFF2-40B4-BE49-F238E27FC236}">
                <a16:creationId xmlns:a16="http://schemas.microsoft.com/office/drawing/2014/main" id="{4D16E231-D8FF-4394-B6EC-C98B9524BAEE}"/>
              </a:ext>
            </a:extLst>
          </p:cNvPr>
          <p:cNvSpPr/>
          <p:nvPr/>
        </p:nvSpPr>
        <p:spPr>
          <a:xfrm>
            <a:off x="7264460" y="1056207"/>
            <a:ext cx="2142766" cy="369332"/>
          </a:xfrm>
          <a:prstGeom prst="rect">
            <a:avLst/>
          </a:prstGeom>
        </p:spPr>
        <p:txBody>
          <a:bodyPr wrap="none">
            <a:spAutoFit/>
          </a:bodyPr>
          <a:lstStyle/>
          <a:p>
            <a:r>
              <a:rPr lang="en-US" b="1" dirty="0">
                <a:solidFill>
                  <a:schemeClr val="accent4"/>
                </a:solidFill>
              </a:rPr>
              <a:t>Tokenized Version</a:t>
            </a:r>
          </a:p>
        </p:txBody>
      </p:sp>
      <p:pic>
        <p:nvPicPr>
          <p:cNvPr id="13" name="Picture 12" descr="A picture containing text, plaque, outdoor, sitting&#10;&#10;Description automatically generated">
            <a:extLst>
              <a:ext uri="{FF2B5EF4-FFF2-40B4-BE49-F238E27FC236}">
                <a16:creationId xmlns:a16="http://schemas.microsoft.com/office/drawing/2014/main" id="{291B3850-76A0-4A50-97C0-956107F420CC}"/>
              </a:ext>
            </a:extLst>
          </p:cNvPr>
          <p:cNvPicPr>
            <a:picLocks noChangeAspect="1"/>
          </p:cNvPicPr>
          <p:nvPr/>
        </p:nvPicPr>
        <p:blipFill>
          <a:blip r:embed="rId2">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1968288" y="1534075"/>
            <a:ext cx="4127712" cy="4610337"/>
          </a:xfrm>
          <a:prstGeom prst="rect">
            <a:avLst/>
          </a:prstGeom>
        </p:spPr>
      </p:pic>
      <p:pic>
        <p:nvPicPr>
          <p:cNvPr id="19" name="Picture 18" descr="A picture containing table&#10;&#10;Description automatically generated">
            <a:extLst>
              <a:ext uri="{FF2B5EF4-FFF2-40B4-BE49-F238E27FC236}">
                <a16:creationId xmlns:a16="http://schemas.microsoft.com/office/drawing/2014/main" id="{D324045A-D8D5-4CCA-8308-BBBFB42939A0}"/>
              </a:ext>
            </a:extLst>
          </p:cNvPr>
          <p:cNvPicPr>
            <a:picLocks noChangeAspect="1"/>
          </p:cNvPicPr>
          <p:nvPr/>
        </p:nvPicPr>
        <p:blipFill>
          <a:blip r:embed="rId3">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7264459" y="1537301"/>
            <a:ext cx="2978875" cy="4640908"/>
          </a:xfrm>
          <a:prstGeom prst="rect">
            <a:avLst/>
          </a:prstGeom>
        </p:spPr>
      </p:pic>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b="1" dirty="0"/>
              <a:t>Length of Tweets and Tokenized Words</a:t>
            </a:r>
          </a:p>
        </p:txBody>
      </p:sp>
      <p:sp>
        <p:nvSpPr>
          <p:cNvPr id="10" name="Rectangle 9">
            <a:extLst>
              <a:ext uri="{FF2B5EF4-FFF2-40B4-BE49-F238E27FC236}">
                <a16:creationId xmlns:a16="http://schemas.microsoft.com/office/drawing/2014/main" id="{AD1FE2A9-728A-4D89-B32F-2ADF6EBF2F99}"/>
              </a:ext>
            </a:extLst>
          </p:cNvPr>
          <p:cNvSpPr/>
          <p:nvPr/>
        </p:nvSpPr>
        <p:spPr>
          <a:xfrm>
            <a:off x="2188764" y="1373877"/>
            <a:ext cx="1651093" cy="369332"/>
          </a:xfrm>
          <a:prstGeom prst="rect">
            <a:avLst/>
          </a:prstGeom>
        </p:spPr>
        <p:txBody>
          <a:bodyPr wrap="none">
            <a:spAutoFit/>
          </a:bodyPr>
          <a:lstStyle/>
          <a:p>
            <a:pPr algn="ctr"/>
            <a:r>
              <a:rPr lang="en-US" b="1" dirty="0">
                <a:solidFill>
                  <a:schemeClr val="accent1"/>
                </a:solidFill>
              </a:rPr>
              <a:t>Tweet Length</a:t>
            </a:r>
          </a:p>
        </p:txBody>
      </p:sp>
      <p:sp>
        <p:nvSpPr>
          <p:cNvPr id="11" name="Rectangle 10">
            <a:extLst>
              <a:ext uri="{FF2B5EF4-FFF2-40B4-BE49-F238E27FC236}">
                <a16:creationId xmlns:a16="http://schemas.microsoft.com/office/drawing/2014/main" id="{56448191-0C21-4756-9559-56A39AE1C3CC}"/>
              </a:ext>
            </a:extLst>
          </p:cNvPr>
          <p:cNvSpPr/>
          <p:nvPr/>
        </p:nvSpPr>
        <p:spPr>
          <a:xfrm>
            <a:off x="8352145" y="1373877"/>
            <a:ext cx="1713995" cy="369332"/>
          </a:xfrm>
          <a:prstGeom prst="rect">
            <a:avLst/>
          </a:prstGeom>
        </p:spPr>
        <p:txBody>
          <a:bodyPr wrap="none">
            <a:spAutoFit/>
          </a:bodyPr>
          <a:lstStyle/>
          <a:p>
            <a:pPr algn="ctr"/>
            <a:r>
              <a:rPr lang="en-US" b="1" dirty="0">
                <a:solidFill>
                  <a:schemeClr val="accent4"/>
                </a:solidFill>
              </a:rPr>
              <a:t>Token Length</a:t>
            </a:r>
          </a:p>
        </p:txBody>
      </p:sp>
      <p:pic>
        <p:nvPicPr>
          <p:cNvPr id="13" name="Picture 12" descr="A star in the background&#10;&#10;Description automatically generated">
            <a:extLst>
              <a:ext uri="{FF2B5EF4-FFF2-40B4-BE49-F238E27FC236}">
                <a16:creationId xmlns:a16="http://schemas.microsoft.com/office/drawing/2014/main" id="{D4DF3D99-6911-4610-8065-907754CB0940}"/>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292161" y="1827378"/>
            <a:ext cx="5338930" cy="3504909"/>
          </a:xfrm>
          <a:prstGeom prst="rect">
            <a:avLst/>
          </a:prstGeom>
        </p:spPr>
      </p:pic>
      <p:pic>
        <p:nvPicPr>
          <p:cNvPr id="16" name="Picture 15" descr="A picture containing clock, star&#10;&#10;Description automatically generated">
            <a:extLst>
              <a:ext uri="{FF2B5EF4-FFF2-40B4-BE49-F238E27FC236}">
                <a16:creationId xmlns:a16="http://schemas.microsoft.com/office/drawing/2014/main" id="{7BE71193-31A0-4914-B99C-409DC57F5F41}"/>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15273" y="1827379"/>
            <a:ext cx="5338930" cy="3504909"/>
          </a:xfrm>
          <a:prstGeom prst="rect">
            <a:avLst/>
          </a:prstGeom>
        </p:spPr>
      </p:pic>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0716553" cy="588220"/>
          </a:xfrm>
        </p:spPr>
        <p:txBody>
          <a:bodyPr/>
          <a:lstStyle/>
          <a:p>
            <a:r>
              <a:rPr lang="en-ID" b="1" dirty="0"/>
              <a:t>Top 20 Most Popular Words</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pic>
        <p:nvPicPr>
          <p:cNvPr id="5" name="Picture 4" descr="A picture containing screenshot&#10;&#10;Description automatically generated">
            <a:extLst>
              <a:ext uri="{FF2B5EF4-FFF2-40B4-BE49-F238E27FC236}">
                <a16:creationId xmlns:a16="http://schemas.microsoft.com/office/drawing/2014/main" id="{B0569B71-D804-494C-B24C-4F2B1460921A}"/>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387218" y="1125313"/>
            <a:ext cx="9417563" cy="5174408"/>
          </a:xfrm>
          <a:prstGeom prst="rect">
            <a:avLst/>
          </a:prstGeom>
        </p:spPr>
      </p:pic>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14:bounceEnd="60000">
                                          <p:cBhvr additive="base">
                                            <p:cTn id="7"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fill="hold"/>
                                            <p:tgtEl>
                                              <p:spTgt spid="444"/>
                                            </p:tgtEl>
                                            <p:attrNameLst>
                                              <p:attrName>ppt_x</p:attrName>
                                            </p:attrNameLst>
                                          </p:cBhvr>
                                          <p:tavLst>
                                            <p:tav tm="0">
                                              <p:val>
                                                <p:strVal val="0-#ppt_w/2"/>
                                              </p:val>
                                            </p:tav>
                                            <p:tav tm="100000">
                                              <p:val>
                                                <p:strVal val="#ppt_x"/>
                                              </p:val>
                                            </p:tav>
                                          </p:tavLst>
                                        </p:anim>
                                        <p:anim calcmode="lin" valueType="num">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244BC1-6553-4DBE-9919-555B963F670C}"/>
              </a:ext>
            </a:extLst>
          </p:cNvPr>
          <p:cNvSpPr>
            <a:spLocks noGrp="1"/>
          </p:cNvSpPr>
          <p:nvPr>
            <p:ph type="body" sz="quarter" idx="10"/>
          </p:nvPr>
        </p:nvSpPr>
        <p:spPr/>
        <p:txBody>
          <a:bodyPr/>
          <a:lstStyle/>
          <a:p>
            <a:r>
              <a:rPr lang="en-CA" b="1" dirty="0"/>
              <a:t>Top 20 Most Popular Hashtags</a:t>
            </a:r>
          </a:p>
        </p:txBody>
      </p:sp>
      <p:pic>
        <p:nvPicPr>
          <p:cNvPr id="9" name="Picture 8" descr="A screenshot of a cell phone&#10;&#10;Description automatically generated">
            <a:extLst>
              <a:ext uri="{FF2B5EF4-FFF2-40B4-BE49-F238E27FC236}">
                <a16:creationId xmlns:a16="http://schemas.microsoft.com/office/drawing/2014/main" id="{7730D8B7-3C96-49E0-B977-5FCED759A0C5}"/>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713889" y="1115039"/>
            <a:ext cx="9249129" cy="5100826"/>
          </a:xfrm>
          <a:prstGeom prst="rect">
            <a:avLst/>
          </a:prstGeom>
        </p:spPr>
      </p:pic>
    </p:spTree>
    <p:extLst>
      <p:ext uri="{BB962C8B-B14F-4D97-AF65-F5344CB8AC3E}">
        <p14:creationId xmlns:p14="http://schemas.microsoft.com/office/powerpoint/2010/main" val="22795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614E06-9BB3-4801-B3B4-47C4B163E2B9}"/>
              </a:ext>
            </a:extLst>
          </p:cNvPr>
          <p:cNvSpPr>
            <a:spLocks noGrp="1"/>
          </p:cNvSpPr>
          <p:nvPr>
            <p:ph type="body" sz="quarter" idx="11"/>
          </p:nvPr>
        </p:nvSpPr>
        <p:spPr/>
        <p:txBody>
          <a:bodyPr/>
          <a:lstStyle/>
          <a:p>
            <a:r>
              <a:rPr lang="en-CA" b="1" dirty="0"/>
              <a:t>By Product Emotion</a:t>
            </a:r>
          </a:p>
        </p:txBody>
      </p:sp>
      <p:sp>
        <p:nvSpPr>
          <p:cNvPr id="3" name="Text Placeholder 2">
            <a:extLst>
              <a:ext uri="{FF2B5EF4-FFF2-40B4-BE49-F238E27FC236}">
                <a16:creationId xmlns:a16="http://schemas.microsoft.com/office/drawing/2014/main" id="{56D41939-744A-4802-B856-1C13BE4392DC}"/>
              </a:ext>
            </a:extLst>
          </p:cNvPr>
          <p:cNvSpPr>
            <a:spLocks noGrp="1"/>
          </p:cNvSpPr>
          <p:nvPr>
            <p:ph type="body" sz="quarter" idx="10"/>
          </p:nvPr>
        </p:nvSpPr>
        <p:spPr/>
        <p:txBody>
          <a:bodyPr/>
          <a:lstStyle/>
          <a:p>
            <a:r>
              <a:rPr lang="en-CA" b="1" dirty="0"/>
              <a:t>Most Popular Words</a:t>
            </a:r>
          </a:p>
        </p:txBody>
      </p:sp>
      <p:pic>
        <p:nvPicPr>
          <p:cNvPr id="13" name="Picture 12" descr="A close up of a screen&#10;&#10;Description automatically generated">
            <a:extLst>
              <a:ext uri="{FF2B5EF4-FFF2-40B4-BE49-F238E27FC236}">
                <a16:creationId xmlns:a16="http://schemas.microsoft.com/office/drawing/2014/main" id="{F3BF8CE4-F57D-422B-9FDE-9468C9467B9F}"/>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045413" y="1549949"/>
            <a:ext cx="3659613" cy="3758102"/>
          </a:xfrm>
          <a:prstGeom prst="rect">
            <a:avLst/>
          </a:prstGeom>
        </p:spPr>
      </p:pic>
      <p:pic>
        <p:nvPicPr>
          <p:cNvPr id="15" name="Picture 14" descr="A screen shot of a computer&#10;&#10;Description automatically generated">
            <a:extLst>
              <a:ext uri="{FF2B5EF4-FFF2-40B4-BE49-F238E27FC236}">
                <a16:creationId xmlns:a16="http://schemas.microsoft.com/office/drawing/2014/main" id="{6D2DF3F6-967C-4AF6-BE67-9C64C58A4948}"/>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15273" y="1549948"/>
            <a:ext cx="3585078" cy="3758103"/>
          </a:xfrm>
          <a:prstGeom prst="rect">
            <a:avLst/>
          </a:prstGeom>
        </p:spPr>
      </p:pic>
      <p:pic>
        <p:nvPicPr>
          <p:cNvPr id="19" name="Picture 18" descr="A close up of a sign&#10;&#10;Description automatically generated">
            <a:extLst>
              <a:ext uri="{FF2B5EF4-FFF2-40B4-BE49-F238E27FC236}">
                <a16:creationId xmlns:a16="http://schemas.microsoft.com/office/drawing/2014/main" id="{4D88DEE3-709F-4A73-8F67-0A0FEDC21A86}"/>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200141" y="1549948"/>
            <a:ext cx="3659613" cy="3758103"/>
          </a:xfrm>
          <a:prstGeom prst="rect">
            <a:avLst/>
          </a:prstGeom>
        </p:spPr>
      </p:pic>
      <p:sp>
        <p:nvSpPr>
          <p:cNvPr id="20" name="Rectangle 19">
            <a:extLst>
              <a:ext uri="{FF2B5EF4-FFF2-40B4-BE49-F238E27FC236}">
                <a16:creationId xmlns:a16="http://schemas.microsoft.com/office/drawing/2014/main" id="{DDDACC9E-DB8B-45CC-911E-43B7A553DAF7}"/>
              </a:ext>
            </a:extLst>
          </p:cNvPr>
          <p:cNvSpPr/>
          <p:nvPr/>
        </p:nvSpPr>
        <p:spPr>
          <a:xfrm>
            <a:off x="5515072" y="1176414"/>
            <a:ext cx="1161857" cy="369332"/>
          </a:xfrm>
          <a:prstGeom prst="rect">
            <a:avLst/>
          </a:prstGeom>
        </p:spPr>
        <p:txBody>
          <a:bodyPr wrap="none">
            <a:spAutoFit/>
          </a:bodyPr>
          <a:lstStyle/>
          <a:p>
            <a:pPr algn="ctr"/>
            <a:r>
              <a:rPr lang="en-US" b="1" dirty="0">
                <a:solidFill>
                  <a:schemeClr val="accent1"/>
                </a:solidFill>
              </a:rPr>
              <a:t>Negative</a:t>
            </a:r>
          </a:p>
        </p:txBody>
      </p:sp>
      <p:sp>
        <p:nvSpPr>
          <p:cNvPr id="21" name="Rectangle 20">
            <a:extLst>
              <a:ext uri="{FF2B5EF4-FFF2-40B4-BE49-F238E27FC236}">
                <a16:creationId xmlns:a16="http://schemas.microsoft.com/office/drawing/2014/main" id="{53BFC29F-860C-4AC1-9F63-4EDDA67A0BDC}"/>
              </a:ext>
            </a:extLst>
          </p:cNvPr>
          <p:cNvSpPr/>
          <p:nvPr/>
        </p:nvSpPr>
        <p:spPr>
          <a:xfrm>
            <a:off x="9408284" y="1176414"/>
            <a:ext cx="1002197" cy="369332"/>
          </a:xfrm>
          <a:prstGeom prst="rect">
            <a:avLst/>
          </a:prstGeom>
        </p:spPr>
        <p:txBody>
          <a:bodyPr wrap="none">
            <a:spAutoFit/>
          </a:bodyPr>
          <a:lstStyle/>
          <a:p>
            <a:r>
              <a:rPr lang="en-CA" b="1" dirty="0">
                <a:solidFill>
                  <a:schemeClr val="accent4"/>
                </a:solidFill>
              </a:rPr>
              <a:t>Neutral</a:t>
            </a:r>
          </a:p>
        </p:txBody>
      </p:sp>
      <p:sp>
        <p:nvSpPr>
          <p:cNvPr id="22" name="Rectangle 21">
            <a:extLst>
              <a:ext uri="{FF2B5EF4-FFF2-40B4-BE49-F238E27FC236}">
                <a16:creationId xmlns:a16="http://schemas.microsoft.com/office/drawing/2014/main" id="{47278C04-7364-4E43-98DF-317353553B49}"/>
              </a:ext>
            </a:extLst>
          </p:cNvPr>
          <p:cNvSpPr/>
          <p:nvPr/>
        </p:nvSpPr>
        <p:spPr>
          <a:xfrm>
            <a:off x="1692831" y="1176414"/>
            <a:ext cx="1029962" cy="369332"/>
          </a:xfrm>
          <a:prstGeom prst="rect">
            <a:avLst/>
          </a:prstGeom>
        </p:spPr>
        <p:txBody>
          <a:bodyPr wrap="none">
            <a:spAutoFit/>
          </a:bodyPr>
          <a:lstStyle/>
          <a:p>
            <a:r>
              <a:rPr lang="en-US" b="1" dirty="0">
                <a:solidFill>
                  <a:schemeClr val="accent2"/>
                </a:solidFill>
              </a:rPr>
              <a:t>Positive</a:t>
            </a:r>
            <a:endParaRPr lang="en-CA" dirty="0">
              <a:solidFill>
                <a:schemeClr val="accent2"/>
              </a:solidFill>
            </a:endParaRPr>
          </a:p>
        </p:txBody>
      </p:sp>
    </p:spTree>
    <p:extLst>
      <p:ext uri="{BB962C8B-B14F-4D97-AF65-F5344CB8AC3E}">
        <p14:creationId xmlns:p14="http://schemas.microsoft.com/office/powerpoint/2010/main" val="11635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43B7E-C05D-4CAD-BD0E-06243AA64361}"/>
              </a:ext>
            </a:extLst>
          </p:cNvPr>
          <p:cNvSpPr>
            <a:spLocks noGrp="1"/>
          </p:cNvSpPr>
          <p:nvPr>
            <p:ph type="body" sz="quarter" idx="11"/>
          </p:nvPr>
        </p:nvSpPr>
        <p:spPr>
          <a:xfrm>
            <a:off x="415273" y="953060"/>
            <a:ext cx="11363111" cy="408019"/>
          </a:xfrm>
        </p:spPr>
        <p:txBody>
          <a:bodyPr/>
          <a:lstStyle/>
          <a:p>
            <a:r>
              <a:rPr lang="en-CA" b="1" dirty="0"/>
              <a:t>Multinomial NB, Logistic Regression, Random Forest, SVC, Deep Neural Network (base model), Deep Neural Network (regularized)</a:t>
            </a:r>
          </a:p>
        </p:txBody>
      </p:sp>
      <p:sp>
        <p:nvSpPr>
          <p:cNvPr id="3" name="Text Placeholder 2">
            <a:extLst>
              <a:ext uri="{FF2B5EF4-FFF2-40B4-BE49-F238E27FC236}">
                <a16:creationId xmlns:a16="http://schemas.microsoft.com/office/drawing/2014/main" id="{AFF9CC32-8006-43C3-A1F3-970C0CA0CC86}"/>
              </a:ext>
            </a:extLst>
          </p:cNvPr>
          <p:cNvSpPr>
            <a:spLocks noGrp="1"/>
          </p:cNvSpPr>
          <p:nvPr>
            <p:ph type="body" sz="quarter" idx="10"/>
          </p:nvPr>
        </p:nvSpPr>
        <p:spPr>
          <a:xfrm>
            <a:off x="414444" y="364841"/>
            <a:ext cx="11363111" cy="588220"/>
          </a:xfrm>
        </p:spPr>
        <p:txBody>
          <a:bodyPr/>
          <a:lstStyle/>
          <a:p>
            <a:r>
              <a:rPr lang="en-CA" b="1" dirty="0"/>
              <a:t>Model Selection</a:t>
            </a:r>
          </a:p>
        </p:txBody>
      </p:sp>
      <p:sp>
        <p:nvSpPr>
          <p:cNvPr id="4" name="TextBox 3">
            <a:extLst>
              <a:ext uri="{FF2B5EF4-FFF2-40B4-BE49-F238E27FC236}">
                <a16:creationId xmlns:a16="http://schemas.microsoft.com/office/drawing/2014/main" id="{B937D0A2-D53A-4A0C-BDDD-C14AE8C365E9}"/>
              </a:ext>
            </a:extLst>
          </p:cNvPr>
          <p:cNvSpPr txBox="1"/>
          <p:nvPr/>
        </p:nvSpPr>
        <p:spPr>
          <a:xfrm>
            <a:off x="414444" y="1357247"/>
            <a:ext cx="6654450" cy="369332"/>
          </a:xfrm>
          <a:prstGeom prst="rect">
            <a:avLst/>
          </a:prstGeom>
          <a:noFill/>
        </p:spPr>
        <p:txBody>
          <a:bodyPr wrap="none" rtlCol="0">
            <a:spAutoFit/>
          </a:bodyPr>
          <a:lstStyle/>
          <a:p>
            <a:r>
              <a:rPr lang="en-CA" b="1" dirty="0"/>
              <a:t>Best Performing Model: </a:t>
            </a:r>
            <a:r>
              <a:rPr lang="en-CA" b="1" dirty="0">
                <a:solidFill>
                  <a:srgbClr val="ECFF88"/>
                </a:solidFill>
              </a:rPr>
              <a:t>Deep Neural Network (regularized)</a:t>
            </a:r>
          </a:p>
        </p:txBody>
      </p:sp>
      <p:sp>
        <p:nvSpPr>
          <p:cNvPr id="5" name="TextBox 4">
            <a:extLst>
              <a:ext uri="{FF2B5EF4-FFF2-40B4-BE49-F238E27FC236}">
                <a16:creationId xmlns:a16="http://schemas.microsoft.com/office/drawing/2014/main" id="{22B69AA4-26B5-4E56-82FF-001A36CEED27}"/>
              </a:ext>
            </a:extLst>
          </p:cNvPr>
          <p:cNvSpPr txBox="1"/>
          <p:nvPr/>
        </p:nvSpPr>
        <p:spPr>
          <a:xfrm>
            <a:off x="414444" y="1808932"/>
            <a:ext cx="2105833" cy="615553"/>
          </a:xfrm>
          <a:prstGeom prst="rect">
            <a:avLst/>
          </a:prstGeom>
          <a:noFill/>
        </p:spPr>
        <p:txBody>
          <a:bodyPr wrap="none" rtlCol="0">
            <a:spAutoFit/>
          </a:bodyPr>
          <a:lstStyle/>
          <a:p>
            <a:r>
              <a:rPr lang="en-US" sz="1600" b="1" dirty="0">
                <a:solidFill>
                  <a:schemeClr val="accent1"/>
                </a:solidFill>
                <a:ea typeface="Roboto" panose="02000000000000000000" pitchFamily="2" charset="0"/>
              </a:rPr>
              <a:t>76% Accuracy Score</a:t>
            </a:r>
            <a:endParaRPr lang="en-CA" dirty="0"/>
          </a:p>
          <a:p>
            <a:endParaRPr lang="en-CA" dirty="0"/>
          </a:p>
        </p:txBody>
      </p:sp>
      <p:pic>
        <p:nvPicPr>
          <p:cNvPr id="15" name="Picture 14" descr="A screenshot of a cell phone screen with text&#10;&#10;Description automatically generated">
            <a:extLst>
              <a:ext uri="{FF2B5EF4-FFF2-40B4-BE49-F238E27FC236}">
                <a16:creationId xmlns:a16="http://schemas.microsoft.com/office/drawing/2014/main" id="{7FBA3DF0-012B-4FBC-BD90-B5E067C70020}"/>
              </a:ext>
            </a:extLst>
          </p:cNvPr>
          <p:cNvPicPr>
            <a:picLocks noChangeAspect="1"/>
          </p:cNvPicPr>
          <p:nvPr/>
        </p:nvPicPr>
        <p:blipFill>
          <a:blip r:embed="rId2">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414444" y="3796554"/>
            <a:ext cx="4633806" cy="253468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C2B1C99A-CD12-4EAA-B7E1-7AAEA1967CFD}"/>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562993" y="1336743"/>
            <a:ext cx="3810191" cy="266078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1C18827-E0E7-49AE-A272-531C9666E9B8}"/>
              </a:ext>
            </a:extLst>
          </p:cNvPr>
          <p:cNvPicPr>
            <a:picLocks noChangeAspect="1"/>
          </p:cNvPicPr>
          <p:nvPr/>
        </p:nvPicPr>
        <p:blipFill>
          <a:blip r:embed="rId4">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414444" y="2413404"/>
            <a:ext cx="6693244" cy="1219263"/>
          </a:xfrm>
          <a:prstGeom prst="rect">
            <a:avLst/>
          </a:prstGeom>
        </p:spPr>
      </p:pic>
      <p:pic>
        <p:nvPicPr>
          <p:cNvPr id="9" name="Picture 8" descr="A screen shot of a social media post&#10;&#10;Description automatically generated">
            <a:extLst>
              <a:ext uri="{FF2B5EF4-FFF2-40B4-BE49-F238E27FC236}">
                <a16:creationId xmlns:a16="http://schemas.microsoft.com/office/drawing/2014/main" id="{88F307FC-F0FC-4556-A684-3A8AFA4DA142}"/>
              </a:ext>
            </a:extLst>
          </p:cNvPr>
          <p:cNvPicPr>
            <a:picLocks noChangeAspect="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474093" y="3927449"/>
            <a:ext cx="3810191" cy="2702956"/>
          </a:xfrm>
          <a:prstGeom prst="rect">
            <a:avLst/>
          </a:prstGeom>
        </p:spPr>
      </p:pic>
    </p:spTree>
    <p:extLst>
      <p:ext uri="{BB962C8B-B14F-4D97-AF65-F5344CB8AC3E}">
        <p14:creationId xmlns:p14="http://schemas.microsoft.com/office/powerpoint/2010/main" val="33114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16066</TotalTime>
  <Words>491</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Edward Cheng</cp:lastModifiedBy>
  <cp:revision>158</cp:revision>
  <dcterms:created xsi:type="dcterms:W3CDTF">2016-11-04T05:31:34Z</dcterms:created>
  <dcterms:modified xsi:type="dcterms:W3CDTF">2020-09-18T02:51:22Z</dcterms:modified>
</cp:coreProperties>
</file>