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8" r:id="rId4"/>
    <p:sldId id="276" r:id="rId5"/>
    <p:sldId id="305" r:id="rId6"/>
    <p:sldId id="307" r:id="rId7"/>
    <p:sldId id="314" r:id="rId8"/>
    <p:sldId id="326" r:id="rId9"/>
    <p:sldId id="327" r:id="rId10"/>
    <p:sldId id="328" r:id="rId11"/>
    <p:sldId id="309" r:id="rId12"/>
    <p:sldId id="316"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ection>
        <p14:section name="About Us" id="{04F857F6-AE8C-4C13-800B-180EA1AD4CF8}">
          <p14:sldIdLst>
            <p14:sldId id="268"/>
          </p14:sldIdLst>
        </p14:section>
        <p14:section name="What We Offer" id="{CCCDB39D-5A30-4E57-BC5F-A48BCDBBE91E}">
          <p14:sldIdLst>
            <p14:sldId id="276"/>
          </p14:sldIdLst>
        </p14:section>
        <p14:section name="Infographic" id="{56FA4075-6947-4C93-8063-C210627DE799}">
          <p14:sldIdLst>
            <p14:sldId id="305"/>
            <p14:sldId id="307"/>
            <p14:sldId id="314"/>
            <p14:sldId id="326"/>
            <p14:sldId id="327"/>
            <p14:sldId id="328"/>
          </p14:sldIdLst>
        </p14:section>
        <p14:section name="Page Break" id="{534945C8-657B-4553-80B7-9DF9EDD5F09E}">
          <p14:sldIdLst>
            <p14:sldId id="309"/>
            <p14:sldId id="316"/>
            <p14:sldId id="323"/>
          </p14:sldIdLst>
        </p14:section>
        <p14:section name="Closing" id="{73247595-8304-4B0B-B6FF-4FCCF1DEA02A}">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howGuides="1">
      <p:cViewPr varScale="1">
        <p:scale>
          <a:sx n="62" d="100"/>
          <a:sy n="62" d="100"/>
        </p:scale>
        <p:origin x="792" y="56"/>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29000"/>
            <a:ext cx="8995410" cy="588220"/>
          </a:xfrm>
        </p:spPr>
        <p:txBody>
          <a:bodyPr/>
          <a:lstStyle/>
          <a:p>
            <a:pPr>
              <a:lnSpc>
                <a:spcPct val="150000"/>
              </a:lnSpc>
            </a:pPr>
            <a:endParaRPr lang="en-ID" sz="1600" spc="600" dirty="0">
              <a:solidFill>
                <a:schemeClr val="tx1"/>
              </a:solidFill>
              <a:latin typeface="+mj-lt"/>
              <a:ea typeface="Open Sans" panose="020B0606030504020204" pitchFamily="34" charset="0"/>
              <a:cs typeface="Open Sans" panose="020B0606030504020204" pitchFamily="34" charset="0"/>
            </a:endParaRPr>
          </a:p>
          <a:p>
            <a:pPr>
              <a:lnSpc>
                <a:spcPct val="150000"/>
              </a:lnSpc>
            </a:pPr>
            <a:r>
              <a:rPr lang="en-ID" sz="1600" b="1" spc="600" dirty="0">
                <a:solidFill>
                  <a:schemeClr val="tx1"/>
                </a:solidFill>
                <a:latin typeface="+mj-lt"/>
                <a:ea typeface="Open Sans" panose="020B0606030504020204" pitchFamily="34" charset="0"/>
                <a:cs typeface="Open Sans" panose="020B0606030504020204" pitchFamily="34" charset="0"/>
              </a:rPr>
              <a:t>Edward Cheng</a:t>
            </a:r>
            <a:endParaRPr lang="en-US" sz="1600" b="1"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a:solidFill>
                  <a:schemeClr val="accent1"/>
                </a:solidFill>
              </a:rPr>
              <a:t>Tanzanian Water Wells</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308761"/>
            <a:ext cx="11363111" cy="868846"/>
          </a:xfrm>
        </p:spPr>
        <p:txBody>
          <a:bodyPr/>
          <a:lstStyle/>
          <a:p>
            <a:r>
              <a:rPr lang="en-ID" sz="6600" dirty="0">
                <a:solidFill>
                  <a:schemeClr val="accent1"/>
                </a:solidFill>
              </a:rPr>
              <a:t>Recommendations</a:t>
            </a:r>
          </a:p>
        </p:txBody>
      </p:sp>
      <p:sp>
        <p:nvSpPr>
          <p:cNvPr id="2" name="Rectangle 1">
            <a:extLst>
              <a:ext uri="{FF2B5EF4-FFF2-40B4-BE49-F238E27FC236}">
                <a16:creationId xmlns:a16="http://schemas.microsoft.com/office/drawing/2014/main" id="{4295D840-B65F-41EF-B2F4-EF044CCBA06E}"/>
              </a:ext>
            </a:extLst>
          </p:cNvPr>
          <p:cNvSpPr/>
          <p:nvPr/>
        </p:nvSpPr>
        <p:spPr>
          <a:xfrm>
            <a:off x="1147530" y="1571952"/>
            <a:ext cx="450764" cy="369332"/>
          </a:xfrm>
          <a:prstGeom prst="rect">
            <a:avLst/>
          </a:prstGeom>
        </p:spPr>
        <p:txBody>
          <a:bodyPr wrap="none">
            <a:spAutoFit/>
          </a:bodyPr>
          <a:lstStyle/>
          <a:p>
            <a:r>
              <a:rPr lang="en-ID" b="1" dirty="0">
                <a:solidFill>
                  <a:schemeClr val="accent4"/>
                </a:solidFill>
                <a:cs typeface="Poppins" panose="02000000000000000000" pitchFamily="2" charset="0"/>
              </a:rPr>
              <a:t>01</a:t>
            </a:r>
            <a:endParaRPr lang="id-ID" b="1" dirty="0">
              <a:solidFill>
                <a:schemeClr val="accent4"/>
              </a:solidFill>
              <a:cs typeface="Poppins" panose="02000000000000000000" pitchFamily="2" charset="0"/>
            </a:endParaRPr>
          </a:p>
        </p:txBody>
      </p:sp>
      <p:sp>
        <p:nvSpPr>
          <p:cNvPr id="3" name="Rectangle 2">
            <a:extLst>
              <a:ext uri="{FF2B5EF4-FFF2-40B4-BE49-F238E27FC236}">
                <a16:creationId xmlns:a16="http://schemas.microsoft.com/office/drawing/2014/main" id="{BFDD3432-031F-4C19-A149-4AF93BD0C45D}"/>
              </a:ext>
            </a:extLst>
          </p:cNvPr>
          <p:cNvSpPr/>
          <p:nvPr/>
        </p:nvSpPr>
        <p:spPr>
          <a:xfrm>
            <a:off x="1147530" y="2143093"/>
            <a:ext cx="450764" cy="369332"/>
          </a:xfrm>
          <a:prstGeom prst="rect">
            <a:avLst/>
          </a:prstGeom>
        </p:spPr>
        <p:txBody>
          <a:bodyPr wrap="none">
            <a:spAutoFit/>
          </a:bodyPr>
          <a:lstStyle/>
          <a:p>
            <a:r>
              <a:rPr lang="en-ID" b="1" dirty="0">
                <a:solidFill>
                  <a:schemeClr val="accent2"/>
                </a:solidFill>
                <a:cs typeface="Poppins" panose="02000000000000000000" pitchFamily="2" charset="0"/>
              </a:rPr>
              <a:t>02</a:t>
            </a:r>
            <a:endParaRPr lang="id-ID" b="1" dirty="0">
              <a:solidFill>
                <a:schemeClr val="accent2"/>
              </a:solidFill>
              <a:cs typeface="Poppins" panose="02000000000000000000" pitchFamily="2" charset="0"/>
            </a:endParaRPr>
          </a:p>
        </p:txBody>
      </p:sp>
      <p:sp>
        <p:nvSpPr>
          <p:cNvPr id="4" name="Rectangle 3">
            <a:extLst>
              <a:ext uri="{FF2B5EF4-FFF2-40B4-BE49-F238E27FC236}">
                <a16:creationId xmlns:a16="http://schemas.microsoft.com/office/drawing/2014/main" id="{178875A0-D141-475C-9198-8E0E72E75D1D}"/>
              </a:ext>
            </a:extLst>
          </p:cNvPr>
          <p:cNvSpPr/>
          <p:nvPr/>
        </p:nvSpPr>
        <p:spPr>
          <a:xfrm>
            <a:off x="1147530" y="3266343"/>
            <a:ext cx="450764" cy="369332"/>
          </a:xfrm>
          <a:prstGeom prst="rect">
            <a:avLst/>
          </a:prstGeom>
        </p:spPr>
        <p:txBody>
          <a:bodyPr wrap="none">
            <a:spAutoFit/>
          </a:bodyPr>
          <a:lstStyle/>
          <a:p>
            <a:r>
              <a:rPr lang="en-ID" b="1" dirty="0">
                <a:solidFill>
                  <a:srgbClr val="FFC000"/>
                </a:solidFill>
                <a:cs typeface="Poppins" panose="02000000000000000000" pitchFamily="2" charset="0"/>
              </a:rPr>
              <a:t>04</a:t>
            </a:r>
            <a:endParaRPr lang="id-ID" b="1" dirty="0">
              <a:solidFill>
                <a:srgbClr val="FFC000"/>
              </a:solidFill>
              <a:cs typeface="Poppins" panose="02000000000000000000" pitchFamily="2" charset="0"/>
            </a:endParaRPr>
          </a:p>
        </p:txBody>
      </p:sp>
      <p:sp>
        <p:nvSpPr>
          <p:cNvPr id="5" name="Rectangle 4">
            <a:extLst>
              <a:ext uri="{FF2B5EF4-FFF2-40B4-BE49-F238E27FC236}">
                <a16:creationId xmlns:a16="http://schemas.microsoft.com/office/drawing/2014/main" id="{FE27CAE3-9FAF-45BD-BCA8-EE06AC56BF3B}"/>
              </a:ext>
            </a:extLst>
          </p:cNvPr>
          <p:cNvSpPr/>
          <p:nvPr/>
        </p:nvSpPr>
        <p:spPr>
          <a:xfrm>
            <a:off x="1147530" y="2721424"/>
            <a:ext cx="450764" cy="369332"/>
          </a:xfrm>
          <a:prstGeom prst="rect">
            <a:avLst/>
          </a:prstGeom>
        </p:spPr>
        <p:txBody>
          <a:bodyPr wrap="none">
            <a:spAutoFit/>
          </a:bodyPr>
          <a:lstStyle/>
          <a:p>
            <a:r>
              <a:rPr lang="en-ID" b="1" dirty="0">
                <a:solidFill>
                  <a:schemeClr val="accent5"/>
                </a:solidFill>
                <a:cs typeface="Poppins" panose="02000000000000000000" pitchFamily="2" charset="0"/>
              </a:rPr>
              <a:t>03</a:t>
            </a:r>
            <a:endParaRPr lang="id-ID" b="1" dirty="0">
              <a:solidFill>
                <a:schemeClr val="accent5"/>
              </a:solidFill>
              <a:cs typeface="Poppins" panose="02000000000000000000" pitchFamily="2" charset="0"/>
            </a:endParaRPr>
          </a:p>
        </p:txBody>
      </p:sp>
      <p:sp>
        <p:nvSpPr>
          <p:cNvPr id="6" name="Rectangle 5">
            <a:extLst>
              <a:ext uri="{FF2B5EF4-FFF2-40B4-BE49-F238E27FC236}">
                <a16:creationId xmlns:a16="http://schemas.microsoft.com/office/drawing/2014/main" id="{BAE10EF0-2015-4BD6-8F7D-E9330CD80455}"/>
              </a:ext>
            </a:extLst>
          </p:cNvPr>
          <p:cNvSpPr/>
          <p:nvPr/>
        </p:nvSpPr>
        <p:spPr>
          <a:xfrm>
            <a:off x="1147530" y="3811262"/>
            <a:ext cx="450764" cy="369332"/>
          </a:xfrm>
          <a:prstGeom prst="rect">
            <a:avLst/>
          </a:prstGeom>
        </p:spPr>
        <p:txBody>
          <a:bodyPr wrap="none">
            <a:spAutoFit/>
          </a:bodyPr>
          <a:lstStyle/>
          <a:p>
            <a:r>
              <a:rPr lang="en-ID" b="1" dirty="0">
                <a:solidFill>
                  <a:schemeClr val="accent4">
                    <a:lumMod val="40000"/>
                    <a:lumOff val="60000"/>
                  </a:schemeClr>
                </a:solidFill>
                <a:cs typeface="Poppins" panose="02000000000000000000" pitchFamily="2" charset="0"/>
              </a:rPr>
              <a:t>05</a:t>
            </a:r>
            <a:endParaRPr lang="id-ID" b="1" dirty="0">
              <a:solidFill>
                <a:schemeClr val="accent4">
                  <a:lumMod val="40000"/>
                  <a:lumOff val="60000"/>
                </a:schemeClr>
              </a:solidFill>
              <a:cs typeface="Poppins" panose="02000000000000000000" pitchFamily="2" charset="0"/>
            </a:endParaRPr>
          </a:p>
        </p:txBody>
      </p:sp>
      <p:sp>
        <p:nvSpPr>
          <p:cNvPr id="7" name="Rectangle 6">
            <a:extLst>
              <a:ext uri="{FF2B5EF4-FFF2-40B4-BE49-F238E27FC236}">
                <a16:creationId xmlns:a16="http://schemas.microsoft.com/office/drawing/2014/main" id="{19748914-F8BB-482C-9A87-FA13D4F43322}"/>
              </a:ext>
            </a:extLst>
          </p:cNvPr>
          <p:cNvSpPr/>
          <p:nvPr/>
        </p:nvSpPr>
        <p:spPr>
          <a:xfrm>
            <a:off x="1147530" y="4332042"/>
            <a:ext cx="450764" cy="369332"/>
          </a:xfrm>
          <a:prstGeom prst="rect">
            <a:avLst/>
          </a:prstGeom>
        </p:spPr>
        <p:txBody>
          <a:bodyPr wrap="none">
            <a:spAutoFit/>
          </a:bodyPr>
          <a:lstStyle/>
          <a:p>
            <a:r>
              <a:rPr lang="en-ID" b="1" dirty="0">
                <a:solidFill>
                  <a:schemeClr val="accent1">
                    <a:lumMod val="60000"/>
                    <a:lumOff val="40000"/>
                  </a:schemeClr>
                </a:solidFill>
                <a:cs typeface="Poppins" panose="02000000000000000000" pitchFamily="2" charset="0"/>
              </a:rPr>
              <a:t>06</a:t>
            </a:r>
            <a:endParaRPr lang="id-ID" b="1" dirty="0">
              <a:solidFill>
                <a:schemeClr val="accent1">
                  <a:lumMod val="60000"/>
                  <a:lumOff val="40000"/>
                </a:schemeClr>
              </a:solidFill>
              <a:cs typeface="Poppins" panose="02000000000000000000" pitchFamily="2" charset="0"/>
            </a:endParaRPr>
          </a:p>
        </p:txBody>
      </p:sp>
      <p:sp>
        <p:nvSpPr>
          <p:cNvPr id="8" name="Rectangle 7">
            <a:extLst>
              <a:ext uri="{FF2B5EF4-FFF2-40B4-BE49-F238E27FC236}">
                <a16:creationId xmlns:a16="http://schemas.microsoft.com/office/drawing/2014/main" id="{BE9EFED5-E1A7-48DC-B066-DF41F843664A}"/>
              </a:ext>
            </a:extLst>
          </p:cNvPr>
          <p:cNvSpPr/>
          <p:nvPr/>
        </p:nvSpPr>
        <p:spPr>
          <a:xfrm>
            <a:off x="1147530" y="4862761"/>
            <a:ext cx="450764" cy="369332"/>
          </a:xfrm>
          <a:prstGeom prst="rect">
            <a:avLst/>
          </a:prstGeom>
        </p:spPr>
        <p:txBody>
          <a:bodyPr wrap="none">
            <a:spAutoFit/>
          </a:bodyPr>
          <a:lstStyle/>
          <a:p>
            <a:r>
              <a:rPr lang="en-ID" b="1" dirty="0">
                <a:solidFill>
                  <a:schemeClr val="accent3">
                    <a:lumMod val="75000"/>
                  </a:schemeClr>
                </a:solidFill>
                <a:cs typeface="Poppins" panose="02000000000000000000" pitchFamily="2" charset="0"/>
              </a:rPr>
              <a:t>07</a:t>
            </a:r>
            <a:endParaRPr lang="id-ID" b="1" dirty="0">
              <a:solidFill>
                <a:schemeClr val="accent3">
                  <a:lumMod val="75000"/>
                </a:schemeClr>
              </a:solidFill>
              <a:cs typeface="Poppins" panose="02000000000000000000" pitchFamily="2" charset="0"/>
            </a:endParaRPr>
          </a:p>
        </p:txBody>
      </p:sp>
      <p:sp>
        <p:nvSpPr>
          <p:cNvPr id="9" name="Rectangle 8">
            <a:extLst>
              <a:ext uri="{FF2B5EF4-FFF2-40B4-BE49-F238E27FC236}">
                <a16:creationId xmlns:a16="http://schemas.microsoft.com/office/drawing/2014/main" id="{DA72690F-03C6-44CE-92C3-EBC1DE466CFB}"/>
              </a:ext>
            </a:extLst>
          </p:cNvPr>
          <p:cNvSpPr/>
          <p:nvPr/>
        </p:nvSpPr>
        <p:spPr>
          <a:xfrm>
            <a:off x="1147530" y="5896512"/>
            <a:ext cx="450764" cy="369332"/>
          </a:xfrm>
          <a:prstGeom prst="rect">
            <a:avLst/>
          </a:prstGeom>
        </p:spPr>
        <p:txBody>
          <a:bodyPr wrap="none">
            <a:spAutoFit/>
          </a:bodyPr>
          <a:lstStyle/>
          <a:p>
            <a:r>
              <a:rPr lang="en-ID" b="1" dirty="0">
                <a:solidFill>
                  <a:srgbClr val="00B050"/>
                </a:solidFill>
                <a:cs typeface="Poppins" panose="02000000000000000000" pitchFamily="2" charset="0"/>
              </a:rPr>
              <a:t>09</a:t>
            </a:r>
            <a:endParaRPr lang="id-ID" b="1" dirty="0">
              <a:solidFill>
                <a:srgbClr val="00B050"/>
              </a:solidFill>
              <a:cs typeface="Poppins" panose="02000000000000000000" pitchFamily="2" charset="0"/>
            </a:endParaRPr>
          </a:p>
        </p:txBody>
      </p:sp>
      <p:sp>
        <p:nvSpPr>
          <p:cNvPr id="10" name="Rectangle 9">
            <a:extLst>
              <a:ext uri="{FF2B5EF4-FFF2-40B4-BE49-F238E27FC236}">
                <a16:creationId xmlns:a16="http://schemas.microsoft.com/office/drawing/2014/main" id="{66B2D0A5-98C3-4BBB-88C5-285F9FFF92B4}"/>
              </a:ext>
            </a:extLst>
          </p:cNvPr>
          <p:cNvSpPr/>
          <p:nvPr/>
        </p:nvSpPr>
        <p:spPr>
          <a:xfrm>
            <a:off x="1147530" y="5393480"/>
            <a:ext cx="450764" cy="369332"/>
          </a:xfrm>
          <a:prstGeom prst="rect">
            <a:avLst/>
          </a:prstGeom>
        </p:spPr>
        <p:txBody>
          <a:bodyPr wrap="none">
            <a:spAutoFit/>
          </a:bodyPr>
          <a:lstStyle/>
          <a:p>
            <a:r>
              <a:rPr lang="en-ID" b="1" dirty="0">
                <a:solidFill>
                  <a:srgbClr val="ECFF88"/>
                </a:solidFill>
                <a:cs typeface="Poppins" panose="02000000000000000000" pitchFamily="2" charset="0"/>
              </a:rPr>
              <a:t>08</a:t>
            </a:r>
            <a:endParaRPr lang="id-ID" b="1" dirty="0">
              <a:solidFill>
                <a:srgbClr val="ECFF88"/>
              </a:solidFill>
              <a:cs typeface="Poppins" panose="02000000000000000000" pitchFamily="2" charset="0"/>
            </a:endParaRPr>
          </a:p>
        </p:txBody>
      </p:sp>
      <p:sp>
        <p:nvSpPr>
          <p:cNvPr id="11" name="TextBox 10">
            <a:extLst>
              <a:ext uri="{FF2B5EF4-FFF2-40B4-BE49-F238E27FC236}">
                <a16:creationId xmlns:a16="http://schemas.microsoft.com/office/drawing/2014/main" id="{D6471F0F-AE16-447B-81E3-AC0C21DC0B91}"/>
              </a:ext>
            </a:extLst>
          </p:cNvPr>
          <p:cNvSpPr txBox="1"/>
          <p:nvPr/>
        </p:nvSpPr>
        <p:spPr>
          <a:xfrm>
            <a:off x="2554356" y="1587341"/>
            <a:ext cx="1162498" cy="338554"/>
          </a:xfrm>
          <a:prstGeom prst="rect">
            <a:avLst/>
          </a:prstGeom>
          <a:noFill/>
        </p:spPr>
        <p:txBody>
          <a:bodyPr wrap="none" rtlCol="0">
            <a:spAutoFit/>
          </a:bodyPr>
          <a:lstStyle/>
          <a:p>
            <a:r>
              <a:rPr lang="en-CA" sz="1600" b="1" dirty="0">
                <a:solidFill>
                  <a:schemeClr val="accent4"/>
                </a:solidFill>
              </a:rPr>
              <a:t>Longitude</a:t>
            </a:r>
          </a:p>
        </p:txBody>
      </p:sp>
      <p:sp>
        <p:nvSpPr>
          <p:cNvPr id="13" name="Rectangle 12">
            <a:extLst>
              <a:ext uri="{FF2B5EF4-FFF2-40B4-BE49-F238E27FC236}">
                <a16:creationId xmlns:a16="http://schemas.microsoft.com/office/drawing/2014/main" id="{1C85B644-98CF-4DF8-8737-FC38B71AE92D}"/>
              </a:ext>
            </a:extLst>
          </p:cNvPr>
          <p:cNvSpPr/>
          <p:nvPr/>
        </p:nvSpPr>
        <p:spPr>
          <a:xfrm>
            <a:off x="2554356" y="2158482"/>
            <a:ext cx="978153" cy="338554"/>
          </a:xfrm>
          <a:prstGeom prst="rect">
            <a:avLst/>
          </a:prstGeom>
        </p:spPr>
        <p:txBody>
          <a:bodyPr wrap="none">
            <a:spAutoFit/>
          </a:bodyPr>
          <a:lstStyle/>
          <a:p>
            <a:r>
              <a:rPr lang="en-CA" sz="1600" b="1" dirty="0">
                <a:solidFill>
                  <a:schemeClr val="accent2"/>
                </a:solidFill>
              </a:rPr>
              <a:t>Latitude</a:t>
            </a:r>
          </a:p>
        </p:txBody>
      </p:sp>
      <p:sp>
        <p:nvSpPr>
          <p:cNvPr id="14" name="Rectangle 13">
            <a:extLst>
              <a:ext uri="{FF2B5EF4-FFF2-40B4-BE49-F238E27FC236}">
                <a16:creationId xmlns:a16="http://schemas.microsoft.com/office/drawing/2014/main" id="{C425E5E6-A7FA-4DEA-9FB5-69F9E1CFA0FE}"/>
              </a:ext>
            </a:extLst>
          </p:cNvPr>
          <p:cNvSpPr/>
          <p:nvPr/>
        </p:nvSpPr>
        <p:spPr>
          <a:xfrm>
            <a:off x="2554356" y="3281732"/>
            <a:ext cx="1234953" cy="338554"/>
          </a:xfrm>
          <a:prstGeom prst="rect">
            <a:avLst/>
          </a:prstGeom>
        </p:spPr>
        <p:txBody>
          <a:bodyPr wrap="none">
            <a:spAutoFit/>
          </a:bodyPr>
          <a:lstStyle/>
          <a:p>
            <a:r>
              <a:rPr lang="en-CA" sz="1600" b="1" dirty="0">
                <a:solidFill>
                  <a:srgbClr val="FFC000"/>
                </a:solidFill>
              </a:rPr>
              <a:t>Population</a:t>
            </a:r>
          </a:p>
        </p:txBody>
      </p:sp>
      <p:sp>
        <p:nvSpPr>
          <p:cNvPr id="16" name="Rectangle 15">
            <a:extLst>
              <a:ext uri="{FF2B5EF4-FFF2-40B4-BE49-F238E27FC236}">
                <a16:creationId xmlns:a16="http://schemas.microsoft.com/office/drawing/2014/main" id="{45846BB8-A348-4821-8627-F184529F8F4A}"/>
              </a:ext>
            </a:extLst>
          </p:cNvPr>
          <p:cNvSpPr/>
          <p:nvPr/>
        </p:nvSpPr>
        <p:spPr>
          <a:xfrm>
            <a:off x="2554356" y="3826651"/>
            <a:ext cx="1869871" cy="338554"/>
          </a:xfrm>
          <a:prstGeom prst="rect">
            <a:avLst/>
          </a:prstGeom>
        </p:spPr>
        <p:txBody>
          <a:bodyPr wrap="none">
            <a:spAutoFit/>
          </a:bodyPr>
          <a:lstStyle/>
          <a:p>
            <a:r>
              <a:rPr lang="en-CA" sz="1600" b="1" dirty="0">
                <a:solidFill>
                  <a:schemeClr val="accent4">
                    <a:lumMod val="40000"/>
                    <a:lumOff val="60000"/>
                  </a:schemeClr>
                </a:solidFill>
              </a:rPr>
              <a:t>Total Static Head</a:t>
            </a:r>
          </a:p>
        </p:txBody>
      </p:sp>
      <p:sp>
        <p:nvSpPr>
          <p:cNvPr id="17" name="Rectangle 16">
            <a:extLst>
              <a:ext uri="{FF2B5EF4-FFF2-40B4-BE49-F238E27FC236}">
                <a16:creationId xmlns:a16="http://schemas.microsoft.com/office/drawing/2014/main" id="{06D46F38-BD60-4C53-9563-5D8FBCF4B11D}"/>
              </a:ext>
            </a:extLst>
          </p:cNvPr>
          <p:cNvSpPr/>
          <p:nvPr/>
        </p:nvSpPr>
        <p:spPr>
          <a:xfrm>
            <a:off x="2554356" y="2731747"/>
            <a:ext cx="2221506" cy="338554"/>
          </a:xfrm>
          <a:prstGeom prst="rect">
            <a:avLst/>
          </a:prstGeom>
        </p:spPr>
        <p:txBody>
          <a:bodyPr wrap="none">
            <a:spAutoFit/>
          </a:bodyPr>
          <a:lstStyle/>
          <a:p>
            <a:r>
              <a:rPr lang="en-CA" sz="1600" b="1" dirty="0">
                <a:solidFill>
                  <a:schemeClr val="accent5"/>
                </a:solidFill>
              </a:rPr>
              <a:t>Altitude of the Wells</a:t>
            </a:r>
          </a:p>
        </p:txBody>
      </p:sp>
      <p:sp>
        <p:nvSpPr>
          <p:cNvPr id="18" name="Rectangle 17">
            <a:extLst>
              <a:ext uri="{FF2B5EF4-FFF2-40B4-BE49-F238E27FC236}">
                <a16:creationId xmlns:a16="http://schemas.microsoft.com/office/drawing/2014/main" id="{EF5AD6B6-FCDC-4AAF-86BA-9A247F62BB14}"/>
              </a:ext>
            </a:extLst>
          </p:cNvPr>
          <p:cNvSpPr/>
          <p:nvPr/>
        </p:nvSpPr>
        <p:spPr>
          <a:xfrm>
            <a:off x="2554356" y="5408869"/>
            <a:ext cx="3250249" cy="338554"/>
          </a:xfrm>
          <a:prstGeom prst="rect">
            <a:avLst/>
          </a:prstGeom>
        </p:spPr>
        <p:txBody>
          <a:bodyPr wrap="none">
            <a:spAutoFit/>
          </a:bodyPr>
          <a:lstStyle/>
          <a:p>
            <a:r>
              <a:rPr lang="en-CA" sz="1600" b="1" dirty="0">
                <a:solidFill>
                  <a:srgbClr val="ECFF88"/>
                </a:solidFill>
              </a:rPr>
              <a:t>Wells Constructed in 2006-2010</a:t>
            </a:r>
          </a:p>
        </p:txBody>
      </p:sp>
      <p:sp>
        <p:nvSpPr>
          <p:cNvPr id="19" name="Rectangle 18">
            <a:extLst>
              <a:ext uri="{FF2B5EF4-FFF2-40B4-BE49-F238E27FC236}">
                <a16:creationId xmlns:a16="http://schemas.microsoft.com/office/drawing/2014/main" id="{5615F042-B8DC-4AD4-B6AA-C1A371D459E2}"/>
              </a:ext>
            </a:extLst>
          </p:cNvPr>
          <p:cNvSpPr/>
          <p:nvPr/>
        </p:nvSpPr>
        <p:spPr>
          <a:xfrm>
            <a:off x="2554356" y="4347431"/>
            <a:ext cx="2862258" cy="338554"/>
          </a:xfrm>
          <a:prstGeom prst="rect">
            <a:avLst/>
          </a:prstGeom>
        </p:spPr>
        <p:txBody>
          <a:bodyPr wrap="none">
            <a:spAutoFit/>
          </a:bodyPr>
          <a:lstStyle/>
          <a:p>
            <a:r>
              <a:rPr lang="en-CA" sz="1600" b="1" dirty="0">
                <a:solidFill>
                  <a:schemeClr val="accent1">
                    <a:lumMod val="60000"/>
                    <a:lumOff val="40000"/>
                  </a:schemeClr>
                </a:solidFill>
              </a:rPr>
              <a:t>Insufficient Water Quantity</a:t>
            </a:r>
          </a:p>
        </p:txBody>
      </p:sp>
      <p:sp>
        <p:nvSpPr>
          <p:cNvPr id="20" name="Rectangle 19">
            <a:extLst>
              <a:ext uri="{FF2B5EF4-FFF2-40B4-BE49-F238E27FC236}">
                <a16:creationId xmlns:a16="http://schemas.microsoft.com/office/drawing/2014/main" id="{97955E8A-3C35-40CF-9C0F-7AB19F93BFF2}"/>
              </a:ext>
            </a:extLst>
          </p:cNvPr>
          <p:cNvSpPr/>
          <p:nvPr/>
        </p:nvSpPr>
        <p:spPr>
          <a:xfrm>
            <a:off x="2554356" y="4878150"/>
            <a:ext cx="2918428" cy="338554"/>
          </a:xfrm>
          <a:prstGeom prst="rect">
            <a:avLst/>
          </a:prstGeom>
        </p:spPr>
        <p:txBody>
          <a:bodyPr wrap="none">
            <a:spAutoFit/>
          </a:bodyPr>
          <a:lstStyle/>
          <a:p>
            <a:r>
              <a:rPr lang="en-CA" sz="1600" b="1" dirty="0">
                <a:solidFill>
                  <a:srgbClr val="7030A0"/>
                </a:solidFill>
              </a:rPr>
              <a:t>Shallow Well (Water Source)</a:t>
            </a:r>
          </a:p>
        </p:txBody>
      </p:sp>
      <p:sp>
        <p:nvSpPr>
          <p:cNvPr id="21" name="Rectangle 20">
            <a:extLst>
              <a:ext uri="{FF2B5EF4-FFF2-40B4-BE49-F238E27FC236}">
                <a16:creationId xmlns:a16="http://schemas.microsoft.com/office/drawing/2014/main" id="{A92B0B88-8D2C-4ED8-8963-BF9398B32680}"/>
              </a:ext>
            </a:extLst>
          </p:cNvPr>
          <p:cNvSpPr/>
          <p:nvPr/>
        </p:nvSpPr>
        <p:spPr>
          <a:xfrm>
            <a:off x="2536978" y="5911901"/>
            <a:ext cx="3015313" cy="338554"/>
          </a:xfrm>
          <a:prstGeom prst="rect">
            <a:avLst/>
          </a:prstGeom>
        </p:spPr>
        <p:txBody>
          <a:bodyPr wrap="none">
            <a:spAutoFit/>
          </a:bodyPr>
          <a:lstStyle/>
          <a:p>
            <a:r>
              <a:rPr lang="en-CA" sz="1600" b="1" dirty="0">
                <a:solidFill>
                  <a:srgbClr val="00B050"/>
                </a:solidFill>
              </a:rPr>
              <a:t>Machine Dbh (Water Source)</a:t>
            </a:r>
          </a:p>
        </p:txBody>
      </p:sp>
      <p:sp>
        <p:nvSpPr>
          <p:cNvPr id="22" name="TextBox 21">
            <a:extLst>
              <a:ext uri="{FF2B5EF4-FFF2-40B4-BE49-F238E27FC236}">
                <a16:creationId xmlns:a16="http://schemas.microsoft.com/office/drawing/2014/main" id="{6E935493-6AA2-4440-8819-50E036A609A5}"/>
              </a:ext>
            </a:extLst>
          </p:cNvPr>
          <p:cNvSpPr txBox="1"/>
          <p:nvPr/>
        </p:nvSpPr>
        <p:spPr>
          <a:xfrm>
            <a:off x="1147530" y="1160846"/>
            <a:ext cx="1955215" cy="369332"/>
          </a:xfrm>
          <a:prstGeom prst="rect">
            <a:avLst/>
          </a:prstGeom>
          <a:noFill/>
        </p:spPr>
        <p:txBody>
          <a:bodyPr wrap="none" rtlCol="0">
            <a:spAutoFit/>
          </a:bodyPr>
          <a:lstStyle/>
          <a:p>
            <a:r>
              <a:rPr lang="en-CA" b="1" dirty="0"/>
              <a:t>Top 10 Features</a:t>
            </a:r>
          </a:p>
        </p:txBody>
      </p:sp>
      <p:cxnSp>
        <p:nvCxnSpPr>
          <p:cNvPr id="25" name="Straight Connector 24">
            <a:extLst>
              <a:ext uri="{FF2B5EF4-FFF2-40B4-BE49-F238E27FC236}">
                <a16:creationId xmlns:a16="http://schemas.microsoft.com/office/drawing/2014/main" id="{910A383B-25BA-48CD-AFB3-F4B223A5387C}"/>
              </a:ext>
            </a:extLst>
          </p:cNvPr>
          <p:cNvCxnSpPr>
            <a:cxnSpLocks/>
          </p:cNvCxnSpPr>
          <p:nvPr/>
        </p:nvCxnSpPr>
        <p:spPr>
          <a:xfrm>
            <a:off x="1214838" y="1521808"/>
            <a:ext cx="169073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3EFF720-33C5-4899-A911-04EB78D2371A}"/>
              </a:ext>
            </a:extLst>
          </p:cNvPr>
          <p:cNvSpPr/>
          <p:nvPr/>
        </p:nvSpPr>
        <p:spPr>
          <a:xfrm>
            <a:off x="1147530" y="6399544"/>
            <a:ext cx="450764" cy="369332"/>
          </a:xfrm>
          <a:prstGeom prst="rect">
            <a:avLst/>
          </a:prstGeom>
        </p:spPr>
        <p:txBody>
          <a:bodyPr wrap="none">
            <a:spAutoFit/>
          </a:bodyPr>
          <a:lstStyle/>
          <a:p>
            <a:r>
              <a:rPr lang="en-ID" b="1" dirty="0">
                <a:solidFill>
                  <a:srgbClr val="FF0000"/>
                </a:solidFill>
                <a:cs typeface="Poppins" panose="02000000000000000000" pitchFamily="2" charset="0"/>
              </a:rPr>
              <a:t>10</a:t>
            </a:r>
            <a:endParaRPr lang="en-CA" dirty="0">
              <a:solidFill>
                <a:srgbClr val="FF0000"/>
              </a:solidFill>
            </a:endParaRPr>
          </a:p>
        </p:txBody>
      </p:sp>
      <p:sp>
        <p:nvSpPr>
          <p:cNvPr id="30" name="Rectangle 29">
            <a:extLst>
              <a:ext uri="{FF2B5EF4-FFF2-40B4-BE49-F238E27FC236}">
                <a16:creationId xmlns:a16="http://schemas.microsoft.com/office/drawing/2014/main" id="{F17A05FC-5618-419D-94CE-68A59AB045DA}"/>
              </a:ext>
            </a:extLst>
          </p:cNvPr>
          <p:cNvSpPr/>
          <p:nvPr/>
        </p:nvSpPr>
        <p:spPr>
          <a:xfrm>
            <a:off x="2554356" y="6399544"/>
            <a:ext cx="2104038" cy="338554"/>
          </a:xfrm>
          <a:prstGeom prst="rect">
            <a:avLst/>
          </a:prstGeom>
        </p:spPr>
        <p:txBody>
          <a:bodyPr wrap="none">
            <a:spAutoFit/>
          </a:bodyPr>
          <a:lstStyle/>
          <a:p>
            <a:r>
              <a:rPr lang="en-CA" sz="1600" b="1" dirty="0">
                <a:solidFill>
                  <a:srgbClr val="FF0000"/>
                </a:solidFill>
              </a:rPr>
              <a:t>Salty Water Quality</a:t>
            </a:r>
          </a:p>
        </p:txBody>
      </p:sp>
      <p:pic>
        <p:nvPicPr>
          <p:cNvPr id="8196" name="Picture 4">
            <a:extLst>
              <a:ext uri="{FF2B5EF4-FFF2-40B4-BE49-F238E27FC236}">
                <a16:creationId xmlns:a16="http://schemas.microsoft.com/office/drawing/2014/main" id="{8E22827A-C751-487C-A115-81A28792969D}"/>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160600" y="1110577"/>
            <a:ext cx="6997786" cy="405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4444" y="477078"/>
            <a:ext cx="11363111" cy="715120"/>
          </a:xfrm>
        </p:spPr>
        <p:txBody>
          <a:bodyPr/>
          <a:lstStyle/>
          <a:p>
            <a:r>
              <a:rPr lang="en-ID" sz="6600" dirty="0">
                <a:solidFill>
                  <a:schemeClr val="accent1"/>
                </a:solidFill>
              </a:rPr>
              <a:t>Future Work</a:t>
            </a:r>
          </a:p>
        </p:txBody>
      </p:sp>
      <p:sp>
        <p:nvSpPr>
          <p:cNvPr id="3" name="TextBox 2">
            <a:extLst>
              <a:ext uri="{FF2B5EF4-FFF2-40B4-BE49-F238E27FC236}">
                <a16:creationId xmlns:a16="http://schemas.microsoft.com/office/drawing/2014/main" id="{071D4B56-B925-484C-AB2C-C5A4F1B78A23}"/>
              </a:ext>
            </a:extLst>
          </p:cNvPr>
          <p:cNvSpPr txBox="1"/>
          <p:nvPr/>
        </p:nvSpPr>
        <p:spPr>
          <a:xfrm flipH="1">
            <a:off x="414444" y="1739348"/>
            <a:ext cx="10823398" cy="2585323"/>
          </a:xfrm>
          <a:prstGeom prst="rect">
            <a:avLst/>
          </a:prstGeom>
          <a:noFill/>
        </p:spPr>
        <p:txBody>
          <a:bodyPr wrap="square" rtlCol="0">
            <a:spAutoFit/>
          </a:bodyPr>
          <a:lstStyle/>
          <a:p>
            <a:pPr marL="285750" indent="-285750">
              <a:buFont typeface="Arial" panose="020B0604020202020204" pitchFamily="34" charset="0"/>
              <a:buChar char="•"/>
            </a:pPr>
            <a:r>
              <a:rPr lang="en-CA" dirty="0"/>
              <a:t>Trying different data cleaning methods</a:t>
            </a:r>
          </a:p>
          <a:p>
            <a:endParaRPr lang="en-CA" dirty="0"/>
          </a:p>
          <a:p>
            <a:pPr marL="285750" indent="-285750">
              <a:buFont typeface="Arial" panose="020B0604020202020204" pitchFamily="34" charset="0"/>
              <a:buChar char="•"/>
            </a:pPr>
            <a:r>
              <a:rPr lang="en-CA" dirty="0"/>
              <a:t>Having more time to play around with combining unused features together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Collect more data to train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Transforming more categorical variables into numerical ones for modelling purposes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Making predictions with another modelling algorithm such as </a:t>
            </a:r>
            <a:r>
              <a:rPr lang="en-CA" dirty="0" err="1"/>
              <a:t>XGBoost</a:t>
            </a:r>
            <a:endParaRPr lang="en-CA" dirty="0"/>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b="1" dirty="0">
                <a:solidFill>
                  <a:schemeClr val="tx1"/>
                </a:solidFill>
                <a:ea typeface="Open Sans" panose="020B0606030504020204" pitchFamily="34" charset="0"/>
                <a:cs typeface="Open Sans" panose="020B0606030504020204" pitchFamily="34" charset="0"/>
              </a:rPr>
              <a:t>Flatiron School Online Data Science Bootcamp</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drawing&#10;&#10;Description automatically generated">
            <a:extLst>
              <a:ext uri="{FF2B5EF4-FFF2-40B4-BE49-F238E27FC236}">
                <a16:creationId xmlns:a16="http://schemas.microsoft.com/office/drawing/2014/main" id="{B2B4FEE9-3AA4-43BC-A04A-C3C285ED096C}"/>
              </a:ext>
            </a:extLst>
          </p:cNvPr>
          <p:cNvPicPr>
            <a:picLocks noGrp="1" noChangeAspect="1"/>
          </p:cNvPicPr>
          <p:nvPr>
            <p:ph type="pic" sz="quarter" idx="17"/>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t="15501" b="15501"/>
          <a:stretch>
            <a:fillRect/>
          </a:stretch>
        </p:blipFill>
        <p:spPr>
          <a:xfrm>
            <a:off x="-109330" y="1391857"/>
            <a:ext cx="5730190" cy="2636057"/>
          </a:xfrm>
        </p:spPr>
      </p:pic>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UNICEF</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35276" y="1816963"/>
            <a:ext cx="5730190" cy="2243563"/>
          </a:xfrm>
          <a:prstGeom prst="rect">
            <a:avLst/>
          </a:prstGeom>
          <a:noFill/>
        </p:spPr>
        <p:txBody>
          <a:bodyPr wrap="square" rtlCol="0">
            <a:spAutoFit/>
          </a:bodyPr>
          <a:lstStyle/>
          <a:p>
            <a:pPr algn="just">
              <a:lnSpc>
                <a:spcPct val="150000"/>
              </a:lnSpc>
            </a:pPr>
            <a:r>
              <a:rPr lang="en-US" sz="1050" dirty="0"/>
              <a:t>Clean water, basic toilets and good hygiene practices are essential for the survival and development of children. For children under five, water- and sanitation-related diseases are one of the leading causes of death. Every day, over 800 children die from preventable diseases caused by poor water, and a lack of sanitation and hygiene. UNICEF’s water, sanitation and hygiene (WASH) team works in over 100 countries worldwide to improve water and sanitation services, as well as basic hygiene practices. Last year, UNICEF’s efforts provided nearly 14 million people with clean water and over 11 million with basic toilets. Our current mission is to predict the condition of water wells in Tanzania, as they are facing a massive water crisis. Here are some alarming statistics about the Tanzanian water crisis.</a:t>
            </a:r>
            <a:endParaRPr lang="en-US" sz="105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b="1" dirty="0">
                <a:solidFill>
                  <a:schemeClr val="accent4"/>
                </a:solidFill>
                <a:latin typeface="+mj-lt"/>
              </a:rPr>
              <a:t>24 Million</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2"/>
            <a:ext cx="3629517" cy="546945"/>
          </a:xfrm>
          <a:prstGeom prst="rect">
            <a:avLst/>
          </a:prstGeom>
          <a:noFill/>
        </p:spPr>
        <p:txBody>
          <a:bodyPr wrap="square" rtlCol="0">
            <a:spAutoFit/>
          </a:bodyPr>
          <a:lstStyle/>
          <a:p>
            <a:pPr algn="just">
              <a:lnSpc>
                <a:spcPct val="150000"/>
              </a:lnSpc>
            </a:pPr>
            <a:r>
              <a:rPr lang="en-CA" sz="1050" dirty="0">
                <a:ea typeface="Open Sans Light" panose="020B0306030504020204" pitchFamily="34" charset="0"/>
                <a:cs typeface="Open Sans Light" panose="020B0306030504020204" pitchFamily="34" charset="0"/>
              </a:rPr>
              <a:t>People are impacted by the United Republic of Tanzania’s water crisis; that’s almost half the population of Tanzania</a:t>
            </a:r>
            <a:endParaRPr lang="en-US" sz="1050" dirty="0">
              <a:ea typeface="Open Sans Light" panose="020B0306030504020204" pitchFamily="34" charset="0"/>
              <a:cs typeface="Open Sans Light" panose="020B0306030504020204" pitchFamily="34" charset="0"/>
            </a:endParaRP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b="1" dirty="0">
                <a:solidFill>
                  <a:schemeClr val="accent2"/>
                </a:solidFill>
                <a:latin typeface="+mj-lt"/>
              </a:rPr>
              <a:t>43% </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546945"/>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are relying on water that does not meet their standard</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572613" y="4138452"/>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123268" y="4169229"/>
            <a:ext cx="2573802" cy="400110"/>
          </a:xfrm>
          <a:prstGeom prst="rect">
            <a:avLst/>
          </a:prstGeom>
          <a:noFill/>
        </p:spPr>
        <p:txBody>
          <a:bodyPr wrap="square" rtlCol="0">
            <a:spAutoFit/>
          </a:bodyPr>
          <a:lstStyle/>
          <a:p>
            <a:r>
              <a:rPr lang="en-US" sz="2000" b="1" dirty="0">
                <a:solidFill>
                  <a:schemeClr val="accent3"/>
                </a:solidFill>
                <a:latin typeface="+mj-lt"/>
              </a:rPr>
              <a:t>17%</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608790" y="4538562"/>
            <a:ext cx="4056676" cy="789319"/>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Of the Tanzanian population have no place to wash their hands. Without hand washing at critical times, such as after using the bathroom, people are more prone to get sick.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361080"/>
            <a:ext cx="4550248" cy="461665"/>
          </a:xfrm>
          <a:prstGeom prst="rect">
            <a:avLst/>
          </a:prstGeom>
          <a:noFill/>
        </p:spPr>
        <p:txBody>
          <a:bodyPr wrap="square" rtlCol="0">
            <a:spAutoFit/>
          </a:bodyPr>
          <a:lstStyle/>
          <a:p>
            <a:r>
              <a:rPr lang="en-US" sz="2400" b="1" dirty="0">
                <a:solidFill>
                  <a:schemeClr val="accent1"/>
                </a:solidFill>
                <a:latin typeface="+mj-lt"/>
              </a:rPr>
              <a:t>Our Mission</a:t>
            </a:r>
          </a:p>
        </p:txBody>
      </p:sp>
      <p:sp>
        <p:nvSpPr>
          <p:cNvPr id="6" name="Text Placeholder 5">
            <a:extLst>
              <a:ext uri="{FF2B5EF4-FFF2-40B4-BE49-F238E27FC236}">
                <a16:creationId xmlns:a16="http://schemas.microsoft.com/office/drawing/2014/main" id="{C7C5100E-788E-4B6E-8359-BCCB8AB333DE}"/>
              </a:ext>
            </a:extLst>
          </p:cNvPr>
          <p:cNvSpPr>
            <a:spLocks noGrp="1"/>
          </p:cNvSpPr>
          <p:nvPr>
            <p:ph type="body" sz="quarter" idx="11"/>
          </p:nvPr>
        </p:nvSpPr>
        <p:spPr/>
        <p:txBody>
          <a:bodyPr/>
          <a:lstStyle/>
          <a:p>
            <a:r>
              <a:rPr lang="en-CA" dirty="0"/>
              <a:t>for every child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OSEM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b="1" dirty="0"/>
              <a:t>Process</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50617" cy="338554"/>
          </a:xfrm>
          <a:prstGeom prst="rect">
            <a:avLst/>
          </a:prstGeom>
          <a:noFill/>
        </p:spPr>
        <p:txBody>
          <a:bodyPr wrap="none" rtlCol="0">
            <a:spAutoFit/>
          </a:bodyPr>
          <a:lstStyle/>
          <a:p>
            <a:r>
              <a:rPr lang="en-ID" sz="1600" dirty="0">
                <a:latin typeface="+mj-lt"/>
                <a:cs typeface="Poppins" panose="02000000000000000000" pitchFamily="2" charset="0"/>
              </a:rPr>
              <a:t>Obtain the Data</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56861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Import the Tanzanian_data_set.csv and Tanzanian_labels.csv</a:t>
            </a:r>
            <a:endParaRPr lang="id-ID" sz="1100" dirty="0">
              <a:ea typeface="Open Sans Light" panose="020B0306030504020204" pitchFamily="34" charset="0"/>
              <a:cs typeface="Open Sans Light" panose="020B0306030504020204" pitchFamily="34" charset="0"/>
            </a:endParaRP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411348" cy="338554"/>
          </a:xfrm>
          <a:prstGeom prst="rect">
            <a:avLst/>
          </a:prstGeom>
          <a:noFill/>
        </p:spPr>
        <p:txBody>
          <a:bodyPr wrap="none" rtlCol="0">
            <a:spAutoFit/>
          </a:bodyPr>
          <a:lstStyle/>
          <a:p>
            <a:r>
              <a:rPr lang="en-ID" sz="1600" dirty="0">
                <a:latin typeface="+mj-lt"/>
                <a:cs typeface="Poppins" panose="02000000000000000000" pitchFamily="2" charset="0"/>
              </a:rPr>
              <a:t>Scrub the Data</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Cast appropriate data types to predictor variables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Clean up NA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Filter data set to exclude insignificant values</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Convert important categorical variables into numerical ones to use for modelling stage</a:t>
            </a:r>
          </a:p>
          <a:p>
            <a:pPr marL="171450" indent="-171450">
              <a:lnSpc>
                <a:spcPct val="150000"/>
              </a:lnSpc>
              <a:buFont typeface="Arial" panose="020B0604020202020204" pitchFamily="34" charset="0"/>
              <a:buChar char="•"/>
            </a:pPr>
            <a:endParaRPr lang="id-ID" sz="1100" dirty="0">
              <a:ea typeface="Open Sans Light" panose="020B0306030504020204" pitchFamily="34" charset="0"/>
              <a:cs typeface="Open Sans Light" panose="020B0306030504020204" pitchFamily="34" charset="0"/>
            </a:endParaRP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613840" cy="338554"/>
          </a:xfrm>
          <a:prstGeom prst="rect">
            <a:avLst/>
          </a:prstGeom>
          <a:noFill/>
        </p:spPr>
        <p:txBody>
          <a:bodyPr wrap="none" rtlCol="0">
            <a:spAutoFit/>
          </a:bodyPr>
          <a:lstStyle/>
          <a:p>
            <a:r>
              <a:rPr lang="en-ID" sz="1600" dirty="0">
                <a:latin typeface="+mj-lt"/>
                <a:cs typeface="Poppins" panose="02000000000000000000" pitchFamily="2" charset="0"/>
              </a:rPr>
              <a:t>Explore the Data</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209211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Explore relationships between categorical and continuous predictor variables with the target variable ‘well condition’</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Observe for any patterns/trends, which indicates that a certain variable may be useful for the final model</a:t>
            </a:r>
            <a:endParaRPr lang="id-ID" sz="1100" dirty="0">
              <a:ea typeface="Open Sans Light" panose="020B0306030504020204" pitchFamily="34" charset="0"/>
              <a:cs typeface="Open Sans Light" panose="020B0306030504020204" pitchFamily="34" charset="0"/>
            </a:endParaRP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29971" cy="338554"/>
          </a:xfrm>
          <a:prstGeom prst="rect">
            <a:avLst/>
          </a:prstGeom>
          <a:noFill/>
        </p:spPr>
        <p:txBody>
          <a:bodyPr wrap="none" rtlCol="0">
            <a:spAutoFit/>
          </a:bodyPr>
          <a:lstStyle/>
          <a:p>
            <a:r>
              <a:rPr lang="en-ID" sz="1600" dirty="0">
                <a:latin typeface="+mj-lt"/>
                <a:cs typeface="Poppins" panose="02000000000000000000" pitchFamily="2" charset="0"/>
              </a:rPr>
              <a:t>Model the Data</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23460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Run 5 different machine learning algorithms:</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Logistic Regression</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Decision Tree</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Random Forest</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Ada boosting</a:t>
            </a:r>
          </a:p>
          <a:p>
            <a:pPr marL="628650" lvl="1"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Gradient boosting </a:t>
            </a:r>
          </a:p>
          <a:p>
            <a:pPr marL="171450" indent="-171450">
              <a:lnSpc>
                <a:spcPct val="150000"/>
              </a:lnSpc>
              <a:buFont typeface="Arial" panose="020B0604020202020204" pitchFamily="34" charset="0"/>
              <a:buChar char="•"/>
            </a:pPr>
            <a:r>
              <a:rPr lang="en-CA" sz="1100" dirty="0">
                <a:ea typeface="Open Sans Light" panose="020B0306030504020204" pitchFamily="34" charset="0"/>
                <a:cs typeface="Open Sans Light" panose="020B0306030504020204" pitchFamily="34" charset="0"/>
              </a:rPr>
              <a:t>Select best performing algorithm and perform Randomized Search </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b="1" dirty="0"/>
              <a:t>By Date Recorded</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Distribution of Well Conditions</a:t>
            </a:r>
          </a:p>
        </p:txBody>
      </p:sp>
      <p:sp>
        <p:nvSpPr>
          <p:cNvPr id="14" name="Rectangle 13">
            <a:extLst>
              <a:ext uri="{FF2B5EF4-FFF2-40B4-BE49-F238E27FC236}">
                <a16:creationId xmlns:a16="http://schemas.microsoft.com/office/drawing/2014/main" id="{9FBCC30C-E4CB-4983-B45B-AF343ABB840C}"/>
              </a:ext>
            </a:extLst>
          </p:cNvPr>
          <p:cNvSpPr/>
          <p:nvPr/>
        </p:nvSpPr>
        <p:spPr>
          <a:xfrm>
            <a:off x="6837218" y="1160465"/>
            <a:ext cx="2619624" cy="1105111"/>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54.4%</a:t>
            </a:r>
          </a:p>
          <a:p>
            <a:pPr>
              <a:lnSpc>
                <a:spcPct val="130000"/>
              </a:lnSpc>
            </a:pPr>
            <a:r>
              <a:rPr lang="en-US" sz="1400" dirty="0">
                <a:latin typeface="+mj-lt"/>
              </a:rPr>
              <a:t>Of the wells are functional</a:t>
            </a:r>
            <a:endParaRPr lang="en-US" sz="1400" dirty="0"/>
          </a:p>
        </p:txBody>
      </p:sp>
      <p:sp>
        <p:nvSpPr>
          <p:cNvPr id="16" name="Rectangle 15">
            <a:extLst>
              <a:ext uri="{FF2B5EF4-FFF2-40B4-BE49-F238E27FC236}">
                <a16:creationId xmlns:a16="http://schemas.microsoft.com/office/drawing/2014/main" id="{176C5CF5-04A1-4E16-8ACF-CE7397B88705}"/>
              </a:ext>
            </a:extLst>
          </p:cNvPr>
          <p:cNvSpPr/>
          <p:nvPr/>
        </p:nvSpPr>
        <p:spPr>
          <a:xfrm>
            <a:off x="9157103" y="1155033"/>
            <a:ext cx="2619624" cy="1068562"/>
          </a:xfrm>
          <a:prstGeom prst="rect">
            <a:avLst/>
          </a:prstGeom>
        </p:spPr>
        <p:txBody>
          <a:bodyPr wrap="square">
            <a:spAutoFit/>
          </a:bodyPr>
          <a:lstStyle/>
          <a:p>
            <a:pPr>
              <a:lnSpc>
                <a:spcPct val="130000"/>
              </a:lnSpc>
            </a:pPr>
            <a:r>
              <a:rPr lang="en-US" sz="3600" b="1" dirty="0">
                <a:solidFill>
                  <a:schemeClr val="accent4">
                    <a:lumMod val="40000"/>
                    <a:lumOff val="60000"/>
                  </a:schemeClr>
                </a:solidFill>
                <a:latin typeface="+mj-lt"/>
                <a:ea typeface="Roboto" panose="02000000000000000000" pitchFamily="2" charset="0"/>
              </a:rPr>
              <a:t>36.6%</a:t>
            </a:r>
          </a:p>
          <a:p>
            <a:pPr>
              <a:lnSpc>
                <a:spcPct val="130000"/>
              </a:lnSpc>
            </a:pPr>
            <a:r>
              <a:rPr lang="en-US" sz="1400" dirty="0">
                <a:latin typeface="+mj-lt"/>
                <a:ea typeface="Roboto" panose="02000000000000000000" pitchFamily="2" charset="0"/>
              </a:rPr>
              <a:t>Of the wells are non-functional</a:t>
            </a:r>
            <a:endParaRPr lang="en-US" sz="1400" dirty="0"/>
          </a:p>
        </p:txBody>
      </p:sp>
      <p:pic>
        <p:nvPicPr>
          <p:cNvPr id="1028" name="Picture 4">
            <a:extLst>
              <a:ext uri="{FF2B5EF4-FFF2-40B4-BE49-F238E27FC236}">
                <a16:creationId xmlns:a16="http://schemas.microsoft.com/office/drawing/2014/main" id="{31B98815-9CEB-490C-918F-F1CBBFF5C2C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142565" y="2593810"/>
            <a:ext cx="4029075" cy="3238500"/>
          </a:xfrm>
          <a:prstGeom prst="rect">
            <a:avLst/>
          </a:prstGeom>
          <a:noFill/>
        </p:spPr>
      </p:pic>
      <p:pic>
        <p:nvPicPr>
          <p:cNvPr id="1034" name="Picture 10">
            <a:extLst>
              <a:ext uri="{FF2B5EF4-FFF2-40B4-BE49-F238E27FC236}">
                <a16:creationId xmlns:a16="http://schemas.microsoft.com/office/drawing/2014/main" id="{B993CF7B-D039-4FC1-8E71-95046EEBDFBA}"/>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282869"/>
            <a:ext cx="5707590" cy="395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14:bounceEnd="60000">
                                          <p:cBhvr additive="base">
                                            <p:cTn id="7"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14:bounceEnd="60000">
                                          <p:cBhvr additive="base">
                                            <p:cTn id="11"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09788" y="738736"/>
            <a:ext cx="11363111" cy="588220"/>
          </a:xfrm>
        </p:spPr>
        <p:txBody>
          <a:bodyPr/>
          <a:lstStyle/>
          <a:p>
            <a:r>
              <a:rPr lang="en-ID" dirty="0"/>
              <a:t>And the distribution of its altitude</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Locations of Wells</a:t>
            </a:r>
          </a:p>
        </p:txBody>
      </p:sp>
      <p:pic>
        <p:nvPicPr>
          <p:cNvPr id="2054" name="Picture 6">
            <a:extLst>
              <a:ext uri="{FF2B5EF4-FFF2-40B4-BE49-F238E27FC236}">
                <a16:creationId xmlns:a16="http://schemas.microsoft.com/office/drawing/2014/main" id="{25D091BC-9F21-486F-BEE2-CAFAB46B3511}"/>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5273" y="1386167"/>
            <a:ext cx="4542183" cy="37306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F05FAC2-E0F6-4F2D-8CBD-D0B75E60D824}"/>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57456" y="1518325"/>
            <a:ext cx="6634359" cy="4304823"/>
          </a:xfrm>
          <a:prstGeom prst="rect">
            <a:avLst/>
          </a:prstGeom>
          <a:noFill/>
        </p:spPr>
      </p:pic>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14:bounceEnd="60000">
                                          <p:cBhvr additive="base">
                                            <p:cTn id="7"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0-#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By Well Condition</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0716553" cy="588220"/>
          </a:xfrm>
        </p:spPr>
        <p:txBody>
          <a:bodyPr/>
          <a:lstStyle/>
          <a:p>
            <a:r>
              <a:rPr lang="en-ID" dirty="0"/>
              <a:t>Construction Years of Wells</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34900"/>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a:t>
            </a:r>
            <a:endParaRPr lang="en-US" sz="1200" dirty="0">
              <a:ea typeface="Open Sans" panose="020B0606030504020204" pitchFamily="34" charset="0"/>
              <a:cs typeface="Open Sans" panose="020B0606030504020204" pitchFamily="34" charset="0"/>
            </a:endParaRPr>
          </a:p>
        </p:txBody>
      </p:sp>
      <p:pic>
        <p:nvPicPr>
          <p:cNvPr id="4098" name="Picture 2">
            <a:extLst>
              <a:ext uri="{FF2B5EF4-FFF2-40B4-BE49-F238E27FC236}">
                <a16:creationId xmlns:a16="http://schemas.microsoft.com/office/drawing/2014/main" id="{593150E5-C12C-4483-8FF9-2B8BF1F94484}"/>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466522" y="931135"/>
            <a:ext cx="5837782" cy="53305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FCD7CE1-3116-49D3-A8B7-1B7E2C3DAEA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191121"/>
            <a:ext cx="5201625" cy="38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14:bounceEnd="60000">
                                          <p:cBhvr additive="base">
                                            <p:cTn id="7"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500" fill="hold"/>
                                            <p:tgtEl>
                                              <p:spTgt spid="444"/>
                                            </p:tgtEl>
                                            <p:attrNameLst>
                                              <p:attrName>ppt_x</p:attrName>
                                            </p:attrNameLst>
                                          </p:cBhvr>
                                          <p:tavLst>
                                            <p:tav tm="0">
                                              <p:val>
                                                <p:strVal val="0-#ppt_w/2"/>
                                              </p:val>
                                            </p:tav>
                                            <p:tav tm="100000">
                                              <p:val>
                                                <p:strVal val="#ppt_x"/>
                                              </p:val>
                                            </p:tav>
                                          </p:tavLst>
                                        </p:anim>
                                        <p:anim calcmode="lin" valueType="num">
                                          <p:cBhvr additive="base">
                                            <p:cTn id="8" dur="500" fill="hold"/>
                                            <p:tgtEl>
                                              <p:spTgt spid="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8ED8D5-EC42-4A91-A83F-303D954FD92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00244BC1-6553-4DBE-9919-555B963F670C}"/>
              </a:ext>
            </a:extLst>
          </p:cNvPr>
          <p:cNvSpPr>
            <a:spLocks noGrp="1"/>
          </p:cNvSpPr>
          <p:nvPr>
            <p:ph type="body" sz="quarter" idx="10"/>
          </p:nvPr>
        </p:nvSpPr>
        <p:spPr/>
        <p:txBody>
          <a:bodyPr/>
          <a:lstStyle/>
          <a:p>
            <a:r>
              <a:rPr lang="en-CA" dirty="0"/>
              <a:t>Best Water Quality</a:t>
            </a:r>
          </a:p>
        </p:txBody>
      </p:sp>
      <p:pic>
        <p:nvPicPr>
          <p:cNvPr id="5122" name="Picture 2">
            <a:extLst>
              <a:ext uri="{FF2B5EF4-FFF2-40B4-BE49-F238E27FC236}">
                <a16:creationId xmlns:a16="http://schemas.microsoft.com/office/drawing/2014/main" id="{D628E152-5129-447D-9D00-CA0AAF74A24F}"/>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756074" y="1361080"/>
            <a:ext cx="5936194" cy="45626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DCC7BE5-E5DF-4545-8FA9-54EAFF988323}"/>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61080"/>
            <a:ext cx="5186143" cy="37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3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614E06-9BB3-4801-B3B4-47C4B163E2B9}"/>
              </a:ext>
            </a:extLst>
          </p:cNvPr>
          <p:cNvSpPr>
            <a:spLocks noGrp="1"/>
          </p:cNvSpPr>
          <p:nvPr>
            <p:ph type="body" sz="quarter" idx="11"/>
          </p:nvPr>
        </p:nvSpPr>
        <p:spPr/>
        <p:txBody>
          <a:bodyPr/>
          <a:lstStyle/>
          <a:p>
            <a:r>
              <a:rPr lang="en-CA" dirty="0"/>
              <a:t>By Well Condition</a:t>
            </a:r>
          </a:p>
        </p:txBody>
      </p:sp>
      <p:sp>
        <p:nvSpPr>
          <p:cNvPr id="3" name="Text Placeholder 2">
            <a:extLst>
              <a:ext uri="{FF2B5EF4-FFF2-40B4-BE49-F238E27FC236}">
                <a16:creationId xmlns:a16="http://schemas.microsoft.com/office/drawing/2014/main" id="{56D41939-744A-4802-B856-1C13BE4392DC}"/>
              </a:ext>
            </a:extLst>
          </p:cNvPr>
          <p:cNvSpPr>
            <a:spLocks noGrp="1"/>
          </p:cNvSpPr>
          <p:nvPr>
            <p:ph type="body" sz="quarter" idx="10"/>
          </p:nvPr>
        </p:nvSpPr>
        <p:spPr/>
        <p:txBody>
          <a:bodyPr/>
          <a:lstStyle/>
          <a:p>
            <a:r>
              <a:rPr lang="en-CA" dirty="0"/>
              <a:t>Best Water Quantity</a:t>
            </a:r>
          </a:p>
        </p:txBody>
      </p:sp>
      <p:pic>
        <p:nvPicPr>
          <p:cNvPr id="6146" name="Picture 2">
            <a:extLst>
              <a:ext uri="{FF2B5EF4-FFF2-40B4-BE49-F238E27FC236}">
                <a16:creationId xmlns:a16="http://schemas.microsoft.com/office/drawing/2014/main" id="{1C01955E-D13B-49FF-A56C-C36F54C1533C}"/>
              </a:ext>
            </a:extLst>
          </p:cNvPr>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657262" y="1231158"/>
            <a:ext cx="5833672" cy="448384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B399497-5E0D-43FC-9E44-038003EEFBF0}"/>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13616" y="1359026"/>
            <a:ext cx="5310427" cy="39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D43B7E-C05D-4CAD-BD0E-06243AA64361}"/>
              </a:ext>
            </a:extLst>
          </p:cNvPr>
          <p:cNvSpPr>
            <a:spLocks noGrp="1"/>
          </p:cNvSpPr>
          <p:nvPr>
            <p:ph type="body" sz="quarter" idx="11"/>
          </p:nvPr>
        </p:nvSpPr>
        <p:spPr/>
        <p:txBody>
          <a:bodyPr/>
          <a:lstStyle/>
          <a:p>
            <a:r>
              <a:rPr lang="en-CA" b="1" dirty="0"/>
              <a:t>Logistic Regression, Decision Tree, Random Forest, Ada Boosting, Gradient Boosting</a:t>
            </a:r>
          </a:p>
        </p:txBody>
      </p:sp>
      <p:sp>
        <p:nvSpPr>
          <p:cNvPr id="3" name="Text Placeholder 2">
            <a:extLst>
              <a:ext uri="{FF2B5EF4-FFF2-40B4-BE49-F238E27FC236}">
                <a16:creationId xmlns:a16="http://schemas.microsoft.com/office/drawing/2014/main" id="{AFF9CC32-8006-43C3-A1F3-970C0CA0CC86}"/>
              </a:ext>
            </a:extLst>
          </p:cNvPr>
          <p:cNvSpPr>
            <a:spLocks noGrp="1"/>
          </p:cNvSpPr>
          <p:nvPr>
            <p:ph type="body" sz="quarter" idx="10"/>
          </p:nvPr>
        </p:nvSpPr>
        <p:spPr>
          <a:xfrm>
            <a:off x="414444" y="364841"/>
            <a:ext cx="11363111" cy="588220"/>
          </a:xfrm>
        </p:spPr>
        <p:txBody>
          <a:bodyPr/>
          <a:lstStyle/>
          <a:p>
            <a:r>
              <a:rPr lang="en-CA" b="1" dirty="0"/>
              <a:t>Model Selection Algorithms</a:t>
            </a:r>
          </a:p>
        </p:txBody>
      </p:sp>
      <p:sp>
        <p:nvSpPr>
          <p:cNvPr id="4" name="TextBox 3">
            <a:extLst>
              <a:ext uri="{FF2B5EF4-FFF2-40B4-BE49-F238E27FC236}">
                <a16:creationId xmlns:a16="http://schemas.microsoft.com/office/drawing/2014/main" id="{B937D0A2-D53A-4A0C-BDDD-C14AE8C365E9}"/>
              </a:ext>
            </a:extLst>
          </p:cNvPr>
          <p:cNvSpPr txBox="1"/>
          <p:nvPr/>
        </p:nvSpPr>
        <p:spPr>
          <a:xfrm>
            <a:off x="415273" y="1439342"/>
            <a:ext cx="4476225" cy="369332"/>
          </a:xfrm>
          <a:prstGeom prst="rect">
            <a:avLst/>
          </a:prstGeom>
          <a:noFill/>
        </p:spPr>
        <p:txBody>
          <a:bodyPr wrap="none" rtlCol="0">
            <a:spAutoFit/>
          </a:bodyPr>
          <a:lstStyle/>
          <a:p>
            <a:r>
              <a:rPr lang="en-CA" b="1" dirty="0"/>
              <a:t>Best Performing Model: </a:t>
            </a:r>
            <a:r>
              <a:rPr lang="en-CA" b="1" dirty="0">
                <a:solidFill>
                  <a:srgbClr val="ECFF88"/>
                </a:solidFill>
              </a:rPr>
              <a:t>Random Forest</a:t>
            </a:r>
          </a:p>
        </p:txBody>
      </p:sp>
      <p:sp>
        <p:nvSpPr>
          <p:cNvPr id="5" name="TextBox 4">
            <a:extLst>
              <a:ext uri="{FF2B5EF4-FFF2-40B4-BE49-F238E27FC236}">
                <a16:creationId xmlns:a16="http://schemas.microsoft.com/office/drawing/2014/main" id="{22B69AA4-26B5-4E56-82FF-001A36CEED27}"/>
              </a:ext>
            </a:extLst>
          </p:cNvPr>
          <p:cNvSpPr txBox="1"/>
          <p:nvPr/>
        </p:nvSpPr>
        <p:spPr>
          <a:xfrm>
            <a:off x="415273" y="1808674"/>
            <a:ext cx="2543389" cy="1200329"/>
          </a:xfrm>
          <a:prstGeom prst="rect">
            <a:avLst/>
          </a:prstGeom>
          <a:noFill/>
        </p:spPr>
        <p:txBody>
          <a:bodyPr wrap="none" rtlCol="0">
            <a:spAutoFit/>
          </a:bodyPr>
          <a:lstStyle/>
          <a:p>
            <a:r>
              <a:rPr lang="en-US" b="1" dirty="0">
                <a:solidFill>
                  <a:schemeClr val="accent1"/>
                </a:solidFill>
                <a:ea typeface="Roboto" panose="02000000000000000000" pitchFamily="2" charset="0"/>
              </a:rPr>
              <a:t>70.5% Accuracy Score</a:t>
            </a:r>
          </a:p>
          <a:p>
            <a:endParaRPr lang="en-CA" dirty="0"/>
          </a:p>
          <a:p>
            <a:endParaRPr lang="en-CA" dirty="0"/>
          </a:p>
          <a:p>
            <a:endParaRPr lang="en-CA" dirty="0"/>
          </a:p>
        </p:txBody>
      </p:sp>
      <p:sp>
        <p:nvSpPr>
          <p:cNvPr id="7" name="Rectangle 6">
            <a:extLst>
              <a:ext uri="{FF2B5EF4-FFF2-40B4-BE49-F238E27FC236}">
                <a16:creationId xmlns:a16="http://schemas.microsoft.com/office/drawing/2014/main" id="{7A93953E-8C0A-4BC1-9110-56FDB61AC5C1}"/>
              </a:ext>
            </a:extLst>
          </p:cNvPr>
          <p:cNvSpPr/>
          <p:nvPr/>
        </p:nvSpPr>
        <p:spPr>
          <a:xfrm>
            <a:off x="415273" y="2131839"/>
            <a:ext cx="1825243" cy="369332"/>
          </a:xfrm>
          <a:prstGeom prst="rect">
            <a:avLst/>
          </a:prstGeom>
        </p:spPr>
        <p:txBody>
          <a:bodyPr wrap="none">
            <a:spAutoFit/>
          </a:bodyPr>
          <a:lstStyle/>
          <a:p>
            <a:r>
              <a:rPr lang="en-US" b="1" dirty="0">
                <a:solidFill>
                  <a:schemeClr val="accent4">
                    <a:lumMod val="40000"/>
                    <a:lumOff val="60000"/>
                  </a:schemeClr>
                </a:solidFill>
                <a:ea typeface="Roboto" panose="02000000000000000000" pitchFamily="2" charset="0"/>
              </a:rPr>
              <a:t>70.0% F1 Score</a:t>
            </a:r>
          </a:p>
        </p:txBody>
      </p:sp>
      <p:pic>
        <p:nvPicPr>
          <p:cNvPr id="7176" name="Picture 8" descr="Frontiers | Random Forest Algorithm for the Classification of ...">
            <a:extLst>
              <a:ext uri="{FF2B5EF4-FFF2-40B4-BE49-F238E27FC236}">
                <a16:creationId xmlns:a16="http://schemas.microsoft.com/office/drawing/2014/main" id="{0303F2BF-612C-4136-A43A-AAF0B74E98EC}"/>
              </a:ext>
            </a:extLst>
          </p:cNvPr>
          <p:cNvPicPr>
            <a:picLocks noChangeAspect="1" noChangeArrowheads="1"/>
          </p:cNvPicPr>
          <p:nvPr/>
        </p:nvPicPr>
        <p:blipFill>
          <a:blip r:embed="rId2">
            <a:clrChange>
              <a:clrFrom>
                <a:srgbClr val="030303"/>
              </a:clrFrom>
              <a:clrTo>
                <a:srgbClr val="030303">
                  <a:alpha val="0"/>
                </a:srgbClr>
              </a:clrTo>
            </a:clrChange>
            <a:extLst>
              <a:ext uri="{28A0092B-C50C-407E-A947-70E740481C1C}">
                <a14:useLocalDpi xmlns:a14="http://schemas.microsoft.com/office/drawing/2010/main" val="0"/>
              </a:ext>
            </a:extLst>
          </a:blip>
          <a:srcRect/>
          <a:stretch>
            <a:fillRect/>
          </a:stretch>
        </p:blipFill>
        <p:spPr bwMode="auto">
          <a:xfrm>
            <a:off x="415273" y="2689099"/>
            <a:ext cx="43243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8EAC5EA8-8142-449F-844B-ECFDEAEFF7ED}"/>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096000" y="1357590"/>
            <a:ext cx="5757768" cy="549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14701</TotalTime>
  <Words>536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Edward Cheng</cp:lastModifiedBy>
  <cp:revision>128</cp:revision>
  <dcterms:created xsi:type="dcterms:W3CDTF">2016-11-04T05:31:34Z</dcterms:created>
  <dcterms:modified xsi:type="dcterms:W3CDTF">2020-08-19T20:42:36Z</dcterms:modified>
</cp:coreProperties>
</file>