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Titillium Web"/>
      <p:regular r:id="rId35"/>
      <p:bold r:id="rId36"/>
      <p:italic r:id="rId37"/>
      <p:boldItalic r:id="rId38"/>
    </p:embeddedFont>
    <p:embeddedFont>
      <p:font typeface="Titillium Web Extra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70DC02-4DAE-450D-8418-3F543D7F89CF}">
  <a:tblStyle styleId="{A970DC02-4DAE-450D-8418-3F543D7F89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347F8E-270D-41A1-8F2B-215F1A1C8B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ExtraLight-bold.fntdata"/><Relationship Id="rId20" Type="http://schemas.openxmlformats.org/officeDocument/2006/relationships/slide" Target="slides/slide14.xml"/><Relationship Id="rId42" Type="http://schemas.openxmlformats.org/officeDocument/2006/relationships/font" Target="fonts/TitilliumWebExtraLight-boldItalic.fntdata"/><Relationship Id="rId41" Type="http://schemas.openxmlformats.org/officeDocument/2006/relationships/font" Target="fonts/TitilliumWebExtraLight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TitilliumWeb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TitilliumWeb-italic.fntdata"/><Relationship Id="rId14" Type="http://schemas.openxmlformats.org/officeDocument/2006/relationships/slide" Target="slides/slide8.xml"/><Relationship Id="rId36" Type="http://schemas.openxmlformats.org/officeDocument/2006/relationships/font" Target="fonts/TitilliumWeb-bold.fntdata"/><Relationship Id="rId17" Type="http://schemas.openxmlformats.org/officeDocument/2006/relationships/slide" Target="slides/slide11.xml"/><Relationship Id="rId39" Type="http://schemas.openxmlformats.org/officeDocument/2006/relationships/font" Target="fonts/TitilliumWebExtraLight-regular.fntdata"/><Relationship Id="rId16" Type="http://schemas.openxmlformats.org/officeDocument/2006/relationships/slide" Target="slides/slide10.xml"/><Relationship Id="rId38" Type="http://schemas.openxmlformats.org/officeDocument/2006/relationships/font" Target="fonts/TitilliumWeb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e0e7f7b6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e0e7f7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f6924d8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5f6924d8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f6924d8e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5f6924d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5f82f7fc9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5f82f7fc9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f6924d8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f6924d8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f549b4bd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f549b4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f549b4b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f549b4b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line is int rate - how to remove???????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f549b4b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f549b4b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library(coefplot)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library(formattable)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CV.R = cv.glmnet(Loan[tr,], logint[tr],alpha=0)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R.coeff = extract.coef(CV.R)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R.coeff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formattable(R.coeff)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f701171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5f70117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f7011714a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5f701171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5f821cc565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5f821cc5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f7011714a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f701171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f7011714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f7011714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5f7011714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5f7011714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f7011714a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f7011714a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f797a2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f797a2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f549b4b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f549b4b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f6924d8e6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f6924d8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f9dc061d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f9dc061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f7011714a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f7011714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f82f7fc9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5f82f7fc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f82f7fc9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f82f7fc9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5f82f7fc9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5f82f7fc9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5f7011714a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5f701171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7" name="Google Shape;77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8" name="Google Shape;7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endingclub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endingclub.com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6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Interest Rate</a:t>
            </a:r>
            <a:endParaRPr/>
          </a:p>
        </p:txBody>
      </p:sp>
      <p:sp>
        <p:nvSpPr>
          <p:cNvPr id="784" name="Google Shape;784;p16"/>
          <p:cNvSpPr txBox="1"/>
          <p:nvPr>
            <p:ph type="ctrTitle"/>
          </p:nvPr>
        </p:nvSpPr>
        <p:spPr>
          <a:xfrm>
            <a:off x="629300" y="3822800"/>
            <a:ext cx="74337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Edward Eustachon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Shane Kok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Hannah Ho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Katherine Zingerman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Mohini Agarwal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5400"/>
            <a:ext cx="4419599" cy="27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825" y="1215400"/>
            <a:ext cx="4419601" cy="27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Regression: Coefficients</a:t>
            </a:r>
            <a:endParaRPr/>
          </a:p>
        </p:txBody>
      </p:sp>
      <p:sp>
        <p:nvSpPr>
          <p:cNvPr id="852" name="Google Shape;852;p25"/>
          <p:cNvSpPr txBox="1"/>
          <p:nvPr/>
        </p:nvSpPr>
        <p:spPr>
          <a:xfrm>
            <a:off x="138400" y="4094325"/>
            <a:ext cx="8943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variable that has the largest effect on the output is FICO SCORE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▫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RMSE is 0.2793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858" name="Google Shape;858;p26"/>
          <p:cNvSpPr txBox="1"/>
          <p:nvPr>
            <p:ph idx="1" type="body"/>
          </p:nvPr>
        </p:nvSpPr>
        <p:spPr>
          <a:xfrm>
            <a:off x="182875" y="1188325"/>
            <a:ext cx="54690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rocess of knn model:</a:t>
            </a:r>
            <a:endParaRPr>
              <a:solidFill>
                <a:srgbClr val="FFFFFF"/>
              </a:solidFill>
            </a:endParaRPr>
          </a:p>
          <a:p>
            <a:pPr indent="-38100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Find the optimal </a:t>
            </a:r>
            <a:r>
              <a:rPr b="1" lang="en">
                <a:solidFill>
                  <a:srgbClr val="FFFFFF"/>
                </a:solidFill>
              </a:rPr>
              <a:t>k</a:t>
            </a:r>
            <a:endParaRPr b="1">
              <a:solidFill>
                <a:srgbClr val="FFFFFF"/>
              </a:solidFill>
            </a:endParaRPr>
          </a:p>
          <a:p>
            <a:pPr indent="-381000" lvl="2" marL="1143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k is the number of similar points adjacent to chosen x-value that will predict the desired y value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59" name="Google Shape;8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40" y="1188325"/>
            <a:ext cx="3111235" cy="26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75" y="1165388"/>
            <a:ext cx="2212065" cy="19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845" y="1165375"/>
            <a:ext cx="2212074" cy="190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6123" y="1165400"/>
            <a:ext cx="2212094" cy="190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575" y="3128626"/>
            <a:ext cx="2212074" cy="19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4850" y="3118151"/>
            <a:ext cx="2212101" cy="190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6150" y="3118150"/>
            <a:ext cx="2212101" cy="1902393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2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Neighbors: Optimal 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Neighbors: Optimal K</a:t>
            </a:r>
            <a:endParaRPr/>
          </a:p>
        </p:txBody>
      </p:sp>
      <p:pic>
        <p:nvPicPr>
          <p:cNvPr id="876" name="Google Shape;8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450"/>
            <a:ext cx="4419601" cy="273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75" y="1182450"/>
            <a:ext cx="4335324" cy="2732749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28"/>
          <p:cNvSpPr txBox="1"/>
          <p:nvPr/>
        </p:nvSpPr>
        <p:spPr>
          <a:xfrm>
            <a:off x="125275" y="4009250"/>
            <a:ext cx="891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optimal value of k was k=50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second graph shows the most accurate points that must be chosen to predict the output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884" name="Google Shape;884;p29"/>
          <p:cNvSpPr txBox="1"/>
          <p:nvPr>
            <p:ph idx="1" type="body"/>
          </p:nvPr>
        </p:nvSpPr>
        <p:spPr>
          <a:xfrm>
            <a:off x="311700" y="1207050"/>
            <a:ext cx="8520600" cy="31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Key goal and process of model: 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Adjust coefficients of predictors based on their correlation with the response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Find optimal lambda value to minimize variability and bias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5" name="Google Shape;885;p29"/>
          <p:cNvPicPr preferRelativeResize="0"/>
          <p:nvPr/>
        </p:nvPicPr>
        <p:blipFill rotWithShape="1">
          <a:blip r:embed="rId3">
            <a:alphaModFix/>
          </a:blip>
          <a:srcRect b="47678" l="37407" r="20797" t="34054"/>
          <a:stretch/>
        </p:blipFill>
        <p:spPr>
          <a:xfrm>
            <a:off x="1446650" y="3052025"/>
            <a:ext cx="3821798" cy="93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Lambda</a:t>
            </a:r>
            <a:endParaRPr/>
          </a:p>
        </p:txBody>
      </p:sp>
      <p:sp>
        <p:nvSpPr>
          <p:cNvPr id="891" name="Google Shape;891;p30"/>
          <p:cNvSpPr txBox="1"/>
          <p:nvPr>
            <p:ph idx="2" type="body"/>
          </p:nvPr>
        </p:nvSpPr>
        <p:spPr>
          <a:xfrm>
            <a:off x="6075600" y="1863125"/>
            <a:ext cx="2756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>
                <a:solidFill>
                  <a:srgbClr val="FFFFFF"/>
                </a:solidFill>
              </a:rPr>
              <a:t>No coefficients are zero except at lambda=0</a:t>
            </a:r>
            <a:endParaRPr>
              <a:solidFill>
                <a:srgbClr val="FFFFFF"/>
              </a:solidFill>
            </a:endParaRPr>
          </a:p>
          <a:p>
            <a:pPr indent="-2413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Lambda 1SE = </a:t>
            </a:r>
            <a:r>
              <a:rPr lang="en"/>
              <a:t>0.01523</a:t>
            </a:r>
            <a:endParaRPr>
              <a:solidFill>
                <a:srgbClr val="FFFFFF"/>
              </a:solidFill>
            </a:endParaRPr>
          </a:p>
          <a:p>
            <a:pPr indent="-2413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RMSE=0.2755768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2" name="Google Shape;892;p30"/>
          <p:cNvPicPr preferRelativeResize="0"/>
          <p:nvPr/>
        </p:nvPicPr>
        <p:blipFill rotWithShape="1">
          <a:blip r:embed="rId3">
            <a:alphaModFix/>
          </a:blip>
          <a:srcRect b="7316" l="0" r="5642" t="11481"/>
          <a:stretch/>
        </p:blipFill>
        <p:spPr>
          <a:xfrm>
            <a:off x="438675" y="1258650"/>
            <a:ext cx="5221550" cy="18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30"/>
          <p:cNvPicPr preferRelativeResize="0"/>
          <p:nvPr/>
        </p:nvPicPr>
        <p:blipFill rotWithShape="1">
          <a:blip r:embed="rId4">
            <a:alphaModFix/>
          </a:blip>
          <a:srcRect b="6064" l="0" r="5642" t="8399"/>
          <a:stretch/>
        </p:blipFill>
        <p:spPr>
          <a:xfrm>
            <a:off x="438675" y="3089900"/>
            <a:ext cx="5221550" cy="19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r>
              <a:rPr lang="en"/>
              <a:t>: Coefficients</a:t>
            </a:r>
            <a:endParaRPr/>
          </a:p>
        </p:txBody>
      </p:sp>
      <p:sp>
        <p:nvSpPr>
          <p:cNvPr id="899" name="Google Shape;899;p31"/>
          <p:cNvSpPr txBox="1"/>
          <p:nvPr/>
        </p:nvSpPr>
        <p:spPr>
          <a:xfrm>
            <a:off x="4726550" y="1328850"/>
            <a:ext cx="38694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coefficients near zero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 and fico scores explain the most variation in interest rates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0" name="Google Shape;900;p31"/>
          <p:cNvPicPr preferRelativeResize="0"/>
          <p:nvPr/>
        </p:nvPicPr>
        <p:blipFill rotWithShape="1">
          <a:blip r:embed="rId3">
            <a:alphaModFix/>
          </a:blip>
          <a:srcRect b="0" l="39543" r="3566" t="0"/>
          <a:stretch/>
        </p:blipFill>
        <p:spPr>
          <a:xfrm>
            <a:off x="837300" y="1328850"/>
            <a:ext cx="3417625" cy="27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Model</a:t>
            </a:r>
            <a:endParaRPr/>
          </a:p>
        </p:txBody>
      </p:sp>
      <p:sp>
        <p:nvSpPr>
          <p:cNvPr id="906" name="Google Shape;906;p32"/>
          <p:cNvSpPr txBox="1"/>
          <p:nvPr>
            <p:ph idx="1" type="body"/>
          </p:nvPr>
        </p:nvSpPr>
        <p:spPr>
          <a:xfrm>
            <a:off x="311700" y="1170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▫"/>
            </a:pPr>
            <a:r>
              <a:rPr lang="en"/>
              <a:t>Key goal and process of model: </a:t>
            </a:r>
            <a:endParaRPr/>
          </a:p>
          <a:p>
            <a:pPr indent="-4381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Zero out coefficients of predictors if their correlations with the response is low</a:t>
            </a:r>
            <a:endParaRPr/>
          </a:p>
          <a:p>
            <a:pPr indent="-4381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Find optimal lambda value to minimize variability and bias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7" name="Google Shape;9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3189463"/>
            <a:ext cx="34671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Model</a:t>
            </a:r>
            <a:endParaRPr/>
          </a:p>
        </p:txBody>
      </p:sp>
      <p:pic>
        <p:nvPicPr>
          <p:cNvPr id="913" name="Google Shape;913;p33"/>
          <p:cNvPicPr preferRelativeResize="0"/>
          <p:nvPr/>
        </p:nvPicPr>
        <p:blipFill>
          <a:blip r:embed="rId3">
            <a:alphaModFix amt="98000"/>
          </a:blip>
          <a:stretch>
            <a:fillRect/>
          </a:stretch>
        </p:blipFill>
        <p:spPr>
          <a:xfrm>
            <a:off x="4800600" y="1659650"/>
            <a:ext cx="3811324" cy="19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33"/>
          <p:cNvPicPr preferRelativeResize="0"/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336825" y="1659650"/>
            <a:ext cx="3811325" cy="19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33"/>
          <p:cNvSpPr txBox="1"/>
          <p:nvPr/>
        </p:nvSpPr>
        <p:spPr>
          <a:xfrm>
            <a:off x="5553300" y="370425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RMSE=0.2875247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6" name="Google Shape;916;p33"/>
          <p:cNvSpPr txBox="1"/>
          <p:nvPr/>
        </p:nvSpPr>
        <p:spPr>
          <a:xfrm>
            <a:off x="739675" y="362805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Lambda Min= 0.0005679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Model</a:t>
            </a:r>
            <a:endParaRPr/>
          </a:p>
        </p:txBody>
      </p:sp>
      <p:graphicFrame>
        <p:nvGraphicFramePr>
          <p:cNvPr id="922" name="Google Shape;922;p34"/>
          <p:cNvGraphicFramePr/>
          <p:nvPr/>
        </p:nvGraphicFramePr>
        <p:xfrm>
          <a:off x="281650" y="137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{A970DC02-4DAE-450D-8418-3F543D7F89CF}</a:tableStyleId>
              </a:tblPr>
              <a:tblGrid>
                <a:gridCol w="2536675"/>
                <a:gridCol w="253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Predictors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Coefficients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Intercept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2.0917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Loan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Term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0.2862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Loan Amount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Employment Length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Annual Income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-0.0384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FICO Average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-0.1232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Public Record Bankruptcies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</a:tbl>
          </a:graphicData>
        </a:graphic>
      </p:graphicFrame>
      <p:sp>
        <p:nvSpPr>
          <p:cNvPr id="923" name="Google Shape;923;p34"/>
          <p:cNvSpPr txBox="1"/>
          <p:nvPr/>
        </p:nvSpPr>
        <p:spPr>
          <a:xfrm>
            <a:off x="5583600" y="1497750"/>
            <a:ext cx="37422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Predictors that got zeroed out: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Loan Amount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Employment Length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Public Record Bankruptcies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Coefficients that best predict the interest rates: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Loan Term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FICO Average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0" name="Google Shape;790;p17"/>
          <p:cNvSpPr txBox="1"/>
          <p:nvPr>
            <p:ph idx="1" type="body"/>
          </p:nvPr>
        </p:nvSpPr>
        <p:spPr>
          <a:xfrm>
            <a:off x="311700" y="1141175"/>
            <a:ext cx="85206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▫"/>
            </a:pPr>
            <a:r>
              <a:rPr lang="en" sz="1800">
                <a:solidFill>
                  <a:srgbClr val="FFFFFF"/>
                </a:solidFill>
              </a:rPr>
              <a:t>Background Information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Project Goal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Models: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Simple / Multiple Linear Regression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Polynomial Regression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KNN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Ridge Regression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Lasso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Decision Trees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Random Forest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Boosting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Key Takeaways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Decision Trees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9" name="Google Shape;929;p35"/>
          <p:cNvSpPr/>
          <p:nvPr/>
        </p:nvSpPr>
        <p:spPr>
          <a:xfrm>
            <a:off x="311700" y="1017800"/>
            <a:ext cx="85206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30" name="Google Shape;930;p35"/>
          <p:cNvSpPr txBox="1"/>
          <p:nvPr/>
        </p:nvSpPr>
        <p:spPr>
          <a:xfrm>
            <a:off x="311700" y="4155200"/>
            <a:ext cx="8520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Results: 	</a:t>
            </a:r>
            <a:r>
              <a:rPr b="1" lang="en">
                <a:solidFill>
                  <a:srgbClr val="FFFFFF"/>
                </a:solidFill>
              </a:rPr>
              <a:t>Initial tree: 136 terminal nodes</a:t>
            </a:r>
            <a:endParaRPr b="1">
              <a:solidFill>
                <a:srgbClr val="FFFFFF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Pruned model: 33 terminal nodes		Best model RMSE: 0.269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1" name="Google Shape;9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4" y="1258650"/>
            <a:ext cx="5092025" cy="28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35"/>
          <p:cNvSpPr txBox="1"/>
          <p:nvPr/>
        </p:nvSpPr>
        <p:spPr>
          <a:xfrm>
            <a:off x="5464963" y="1258650"/>
            <a:ext cx="32301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Process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Fit one decision tree to the data and prune with various α values</a:t>
            </a:r>
            <a:b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Each α value will produce tree of various sizes </a:t>
            </a:r>
            <a:b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trees produced are by optimizing the function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3" name="Google Shape;9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538" y="3451325"/>
            <a:ext cx="24669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 Output Tree</a:t>
            </a:r>
            <a:endParaRPr/>
          </a:p>
        </p:txBody>
      </p:sp>
      <p:sp>
        <p:nvSpPr>
          <p:cNvPr id="939" name="Google Shape;939;p3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0" name="Google Shape;9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00" y="1182450"/>
            <a:ext cx="8453155" cy="38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/>
          <p:nvPr>
            <p:ph type="title"/>
          </p:nvPr>
        </p:nvSpPr>
        <p:spPr>
          <a:xfrm>
            <a:off x="663575" y="3403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and Bagging</a:t>
            </a: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311700" y="1131150"/>
            <a:ext cx="8520600" cy="28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47" name="Google Shape;947;p37"/>
          <p:cNvSpPr txBox="1"/>
          <p:nvPr/>
        </p:nvSpPr>
        <p:spPr>
          <a:xfrm>
            <a:off x="311700" y="4124775"/>
            <a:ext cx="8520600" cy="86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Result: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▫"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Optimal parameters: B = 500 and m = sqrt(6)			Minimum RMSE = .267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48" name="Google Shape;9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5950"/>
            <a:ext cx="5533799" cy="28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37"/>
          <p:cNvSpPr txBox="1"/>
          <p:nvPr/>
        </p:nvSpPr>
        <p:spPr>
          <a:xfrm>
            <a:off x="5860850" y="1135950"/>
            <a:ext cx="29715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Process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▫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Fit a random forest model to bootstrap samples with various tuning parameter values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▫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 = 100 and B = 500 bootstrap samples → Number of trees aggregated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▫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 = sqrt(6) and m = 6 variables at each split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8"/>
          <p:cNvSpPr txBox="1"/>
          <p:nvPr>
            <p:ph type="title"/>
          </p:nvPr>
        </p:nvSpPr>
        <p:spPr>
          <a:xfrm>
            <a:off x="663575" y="3403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311700" y="1131150"/>
            <a:ext cx="8520600" cy="28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56" name="Google Shape;956;p38"/>
          <p:cNvSpPr txBox="1"/>
          <p:nvPr/>
        </p:nvSpPr>
        <p:spPr>
          <a:xfrm>
            <a:off x="311700" y="4124775"/>
            <a:ext cx="8520600" cy="86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Result: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▫"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Optimal parameters: </a:t>
            </a: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λ = .0001 	D = 10	 B = 5000</a:t>
            </a: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Minimum RMSE = .26</a:t>
            </a: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7" name="Google Shape;957;p38"/>
          <p:cNvSpPr txBox="1"/>
          <p:nvPr/>
        </p:nvSpPr>
        <p:spPr>
          <a:xfrm>
            <a:off x="5860850" y="1135950"/>
            <a:ext cx="29715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Process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▫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Fit boosting ensemble with varying depth, number of trees, and lambda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λ = .0001 and </a:t>
            </a: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λ = 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.2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 = 4 and D = 10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 = 1000 and B = 5000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58" name="Google Shape;9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5950"/>
            <a:ext cx="5549151" cy="2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 Comparison of Models</a:t>
            </a:r>
            <a:endParaRPr/>
          </a:p>
        </p:txBody>
      </p:sp>
      <p:sp>
        <p:nvSpPr>
          <p:cNvPr id="964" name="Google Shape;964;p39"/>
          <p:cNvSpPr txBox="1"/>
          <p:nvPr/>
        </p:nvSpPr>
        <p:spPr>
          <a:xfrm>
            <a:off x="83100" y="3530500"/>
            <a:ext cx="8520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1714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Boosting has the lowest RMSE and is therefore the best model to predict interest rate given the included features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65" name="Google Shape;965;p39"/>
          <p:cNvGraphicFramePr/>
          <p:nvPr/>
        </p:nvGraphicFramePr>
        <p:xfrm>
          <a:off x="311775" y="127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{61347F8E-270D-41A1-8F2B-215F1A1C8B96}</a:tableStyleId>
              </a:tblPr>
              <a:tblGrid>
                <a:gridCol w="1010900"/>
                <a:gridCol w="1010900"/>
                <a:gridCol w="1010900"/>
                <a:gridCol w="1010900"/>
                <a:gridCol w="1010900"/>
                <a:gridCol w="1010900"/>
                <a:gridCol w="1010900"/>
                <a:gridCol w="1444275"/>
              </a:tblGrid>
              <a:tr h="90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Regression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K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NN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Ridge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LASSO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Tree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RF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Boosting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RMSE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0.368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0.276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0.278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0.272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/>
          <p:nvPr>
            <p:ph idx="1" type="body"/>
          </p:nvPr>
        </p:nvSpPr>
        <p:spPr>
          <a:xfrm>
            <a:off x="311700" y="1216125"/>
            <a:ext cx="85206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▫"/>
            </a:pPr>
            <a:r>
              <a:rPr lang="en">
                <a:solidFill>
                  <a:srgbClr val="FFFFFF"/>
                </a:solidFill>
              </a:rPr>
              <a:t>Lending Club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FFFFFF"/>
                </a:solidFill>
              </a:rPr>
              <a:t>Kickstarter for loans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FFFFFF"/>
                </a:solidFill>
              </a:rPr>
              <a:t>Facilitates crowdsourced peer-to-peer microloans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FFFFFF"/>
                </a:solidFill>
              </a:rPr>
              <a:t>Algorithm rates loans A-E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FFFFFF"/>
                </a:solidFill>
              </a:rPr>
              <a:t>Provides interest rate based on borrower quality, probability of default, etc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pic>
        <p:nvPicPr>
          <p:cNvPr id="797" name="Google Shape;797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2043" l="0" r="0" t="32623"/>
          <a:stretch/>
        </p:blipFill>
        <p:spPr>
          <a:xfrm>
            <a:off x="4643050" y="1216125"/>
            <a:ext cx="33274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9"/>
          <p:cNvSpPr txBox="1"/>
          <p:nvPr>
            <p:ph idx="1" type="body"/>
          </p:nvPr>
        </p:nvSpPr>
        <p:spPr>
          <a:xfrm>
            <a:off x="311700" y="1216125"/>
            <a:ext cx="85206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▫"/>
            </a:pPr>
            <a:r>
              <a:rPr lang="en">
                <a:solidFill>
                  <a:srgbClr val="FFFFFF"/>
                </a:solidFill>
              </a:rPr>
              <a:t>Lending Club predictors:</a:t>
            </a:r>
            <a:endParaRPr>
              <a:solidFill>
                <a:srgbClr val="FFFFFF"/>
              </a:solidFill>
            </a:endParaRPr>
          </a:p>
          <a:p>
            <a:pPr indent="-4381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Loan Amount</a:t>
            </a:r>
            <a:endParaRPr>
              <a:solidFill>
                <a:srgbClr val="FFFFFF"/>
              </a:solidFill>
            </a:endParaRPr>
          </a:p>
          <a:p>
            <a:pPr indent="-4381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Loan Term</a:t>
            </a:r>
            <a:endParaRPr>
              <a:solidFill>
                <a:srgbClr val="FFFFFF"/>
              </a:solidFill>
            </a:endParaRPr>
          </a:p>
          <a:p>
            <a:pPr indent="-4381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Annual Income</a:t>
            </a:r>
            <a:endParaRPr>
              <a:solidFill>
                <a:srgbClr val="FFFFFF"/>
              </a:solidFill>
            </a:endParaRPr>
          </a:p>
          <a:p>
            <a:pPr indent="-4381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FICO Score</a:t>
            </a:r>
            <a:endParaRPr>
              <a:solidFill>
                <a:srgbClr val="FFFFFF"/>
              </a:solidFill>
            </a:endParaRPr>
          </a:p>
          <a:p>
            <a:pPr indent="-4381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Public Recorded Bankruptcies</a:t>
            </a:r>
            <a:endParaRPr>
              <a:solidFill>
                <a:srgbClr val="FFFFFF"/>
              </a:solidFill>
            </a:endParaRPr>
          </a:p>
          <a:p>
            <a:pPr indent="-4381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Employment length</a:t>
            </a:r>
            <a:endParaRPr>
              <a:solidFill>
                <a:srgbClr val="FFFFFF"/>
              </a:solidFill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Response Variable:</a:t>
            </a:r>
            <a:endParaRPr>
              <a:solidFill>
                <a:srgbClr val="FFFFFF"/>
              </a:solidFill>
            </a:endParaRPr>
          </a:p>
          <a:p>
            <a:pPr indent="-4381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>
                <a:solidFill>
                  <a:srgbClr val="FFFFFF"/>
                </a:solidFill>
              </a:rPr>
              <a:t>Loan Interest Rate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pic>
        <p:nvPicPr>
          <p:cNvPr id="804" name="Google Shape;804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2043" l="0" r="0" t="32623"/>
          <a:stretch/>
        </p:blipFill>
        <p:spPr>
          <a:xfrm>
            <a:off x="4643050" y="1216125"/>
            <a:ext cx="33274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810" name="Google Shape;810;p20"/>
          <p:cNvSpPr txBox="1"/>
          <p:nvPr>
            <p:ph idx="1" type="body"/>
          </p:nvPr>
        </p:nvSpPr>
        <p:spPr>
          <a:xfrm>
            <a:off x="311700" y="1551300"/>
            <a:ext cx="8520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Char char="▫"/>
            </a:pPr>
            <a:r>
              <a:rPr lang="en" sz="3800">
                <a:solidFill>
                  <a:srgbClr val="FFFFFF"/>
                </a:solidFill>
              </a:rPr>
              <a:t>Identify</a:t>
            </a:r>
            <a:r>
              <a:rPr lang="en" sz="3800">
                <a:solidFill>
                  <a:srgbClr val="FFFFFF"/>
                </a:solidFill>
              </a:rPr>
              <a:t> the model that best determines</a:t>
            </a:r>
            <a:r>
              <a:rPr lang="en" sz="3800">
                <a:solidFill>
                  <a:srgbClr val="FFFFFF"/>
                </a:solidFill>
              </a:rPr>
              <a:t> the predictors that accurately explain a loan’s interest rate</a:t>
            </a:r>
            <a:endParaRPr sz="3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r>
              <a:rPr lang="en"/>
              <a:t>Linear Regression</a:t>
            </a:r>
            <a:endParaRPr/>
          </a:p>
        </p:txBody>
      </p:sp>
      <p:sp>
        <p:nvSpPr>
          <p:cNvPr id="816" name="Google Shape;816;p21"/>
          <p:cNvSpPr txBox="1"/>
          <p:nvPr>
            <p:ph idx="1" type="body"/>
          </p:nvPr>
        </p:nvSpPr>
        <p:spPr>
          <a:xfrm>
            <a:off x="311700" y="1108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rocess of model: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Find the coefficients of all predictors to determine its effect on the predicted output </a:t>
            </a:r>
            <a:endParaRPr sz="1800">
              <a:solidFill>
                <a:srgbClr val="FFFFFF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>
                <a:solidFill>
                  <a:srgbClr val="FFFFFF"/>
                </a:solidFill>
              </a:rPr>
              <a:t>Standard equation: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 sz="1800">
                <a:solidFill>
                  <a:srgbClr val="FFFFFF"/>
                </a:solidFill>
              </a:rPr>
              <a:t>β0</a:t>
            </a:r>
            <a:r>
              <a:rPr lang="en" sz="1800">
                <a:solidFill>
                  <a:srgbClr val="FFFFFF"/>
                </a:solidFill>
              </a:rPr>
              <a:t> = intercept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 sz="1800">
                <a:solidFill>
                  <a:srgbClr val="FFFFFF"/>
                </a:solidFill>
              </a:rPr>
              <a:t>βp-1</a:t>
            </a:r>
            <a:r>
              <a:rPr lang="en" sz="1800">
                <a:solidFill>
                  <a:srgbClr val="FFFFFF"/>
                </a:solidFill>
              </a:rPr>
              <a:t> = coefficient (weight of variable)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 sz="1800">
                <a:solidFill>
                  <a:srgbClr val="FFFFFF"/>
                </a:solidFill>
              </a:rPr>
              <a:t>ε = </a:t>
            </a:r>
            <a:r>
              <a:rPr lang="en" sz="1800">
                <a:solidFill>
                  <a:srgbClr val="FFFFFF"/>
                </a:solidFill>
              </a:rPr>
              <a:t>random noise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7" name="Google Shape;8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25" y="3740250"/>
            <a:ext cx="3879150" cy="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2"/>
          <p:cNvSpPr txBox="1"/>
          <p:nvPr>
            <p:ph idx="2" type="body"/>
          </p:nvPr>
        </p:nvSpPr>
        <p:spPr>
          <a:xfrm>
            <a:off x="111450" y="3753950"/>
            <a:ext cx="8921100" cy="9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171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>
                <a:solidFill>
                  <a:srgbClr val="FFFFFF"/>
                </a:solidFill>
              </a:rPr>
              <a:t>The variable that has the largest effect on the output is FICO SCORE</a:t>
            </a:r>
            <a:endParaRPr>
              <a:solidFill>
                <a:srgbClr val="FFFFFF"/>
              </a:solidFill>
            </a:endParaRPr>
          </a:p>
          <a:p>
            <a:pPr indent="-2413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The RMSE is 0.386</a:t>
            </a:r>
            <a:endParaRPr/>
          </a:p>
        </p:txBody>
      </p:sp>
      <p:pic>
        <p:nvPicPr>
          <p:cNvPr id="823" name="Google Shape;8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215000"/>
            <a:ext cx="3126899" cy="12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507124"/>
            <a:ext cx="3126899" cy="10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525" y="1208973"/>
            <a:ext cx="3113801" cy="12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2975" y="2510276"/>
            <a:ext cx="3126899" cy="10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r>
              <a:rPr lang="en"/>
              <a:t>Linear Regression: Coefficients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r>
              <a:rPr lang="en"/>
              <a:t>Linear Regression: Best Fit Scatter-plot</a:t>
            </a:r>
            <a:endParaRPr/>
          </a:p>
        </p:txBody>
      </p:sp>
      <p:pic>
        <p:nvPicPr>
          <p:cNvPr id="833" name="Google Shape;8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5" y="1258650"/>
            <a:ext cx="2933700" cy="16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75" y="3069250"/>
            <a:ext cx="2933700" cy="1617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775" y="1258650"/>
            <a:ext cx="2933707" cy="16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4775" y="3069250"/>
            <a:ext cx="2933718" cy="16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23"/>
          <p:cNvSpPr txBox="1"/>
          <p:nvPr/>
        </p:nvSpPr>
        <p:spPr>
          <a:xfrm>
            <a:off x="6378500" y="2093575"/>
            <a:ext cx="25530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▫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red line in each graph is the line of best fit for each model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843" name="Google Shape;843;p2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rocess of model: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Find the coefficients of each predictor to determine the weight of each coefficient to analyze the total effect of each variable on the predicted output 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>
                <a:solidFill>
                  <a:srgbClr val="FFFFFF"/>
                </a:solidFill>
              </a:rPr>
              <a:t>Standard equation:</a:t>
            </a:r>
            <a:endParaRPr>
              <a:solidFill>
                <a:srgbClr val="FFFFFF"/>
              </a:solidFill>
            </a:endParaRPr>
          </a:p>
          <a:p>
            <a:pPr indent="-400050" lvl="1" marL="9715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 sz="1800">
                <a:solidFill>
                  <a:srgbClr val="FFFFFF"/>
                </a:solidFill>
              </a:rPr>
              <a:t>β0</a:t>
            </a:r>
            <a:r>
              <a:rPr lang="en" sz="1800">
                <a:solidFill>
                  <a:srgbClr val="FFFFFF"/>
                </a:solidFill>
              </a:rPr>
              <a:t> = intercept</a:t>
            </a:r>
            <a:endParaRPr sz="1800">
              <a:solidFill>
                <a:srgbClr val="FFFFFF"/>
              </a:solidFill>
            </a:endParaRPr>
          </a:p>
          <a:p>
            <a:pPr indent="-400050" lvl="1" marL="9715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 sz="1800">
                <a:solidFill>
                  <a:srgbClr val="FFFFFF"/>
                </a:solidFill>
              </a:rPr>
              <a:t>βp-1</a:t>
            </a:r>
            <a:r>
              <a:rPr lang="en" sz="1800">
                <a:solidFill>
                  <a:srgbClr val="FFFFFF"/>
                </a:solidFill>
              </a:rPr>
              <a:t> = coefficient (weight of variable)</a:t>
            </a:r>
            <a:endParaRPr sz="1800">
              <a:solidFill>
                <a:srgbClr val="FFFFFF"/>
              </a:solidFill>
            </a:endParaRPr>
          </a:p>
          <a:p>
            <a:pPr indent="-400050" lvl="1" marL="9715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b="1" lang="en" sz="1800">
                <a:solidFill>
                  <a:srgbClr val="FFFFFF"/>
                </a:solidFill>
              </a:rPr>
              <a:t>ε = </a:t>
            </a:r>
            <a:r>
              <a:rPr lang="en" sz="1800">
                <a:solidFill>
                  <a:srgbClr val="FFFFFF"/>
                </a:solidFill>
              </a:rPr>
              <a:t>random noise</a:t>
            </a:r>
            <a:endParaRPr b="1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44" name="Google Shape;844;p24"/>
          <p:cNvPicPr preferRelativeResize="0"/>
          <p:nvPr/>
        </p:nvPicPr>
        <p:blipFill rotWithShape="1">
          <a:blip r:embed="rId3">
            <a:alphaModFix/>
          </a:blip>
          <a:srcRect b="57722" l="0" r="0" t="26977"/>
          <a:stretch/>
        </p:blipFill>
        <p:spPr>
          <a:xfrm>
            <a:off x="1274475" y="3422575"/>
            <a:ext cx="6616399" cy="6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